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4"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6715"/>
  </p:normalViewPr>
  <p:slideViewPr>
    <p:cSldViewPr snapToGrid="0" snapToObjects="1">
      <p:cViewPr varScale="1">
        <p:scale>
          <a:sx n="113" d="100"/>
          <a:sy n="113" d="100"/>
        </p:scale>
        <p:origin x="176"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869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10/4/20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71706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74630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17720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30384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10/4/20</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23536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10/4/20</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3090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10/4/20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06058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10/4/20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47119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CBC1C18-307B-4F68-A007-B5B542270E8D}" type="datetimeFigureOut">
              <a:rPr lang="en-US" smtClean="0"/>
              <a:t>10/4/20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46709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450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t>10/4/20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57581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10/4/20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82989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10/4/20</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354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10/4/20</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207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BC1C18-307B-4F68-A007-B5B542270E8D}" type="datetimeFigureOut">
              <a:rPr lang="en-US" smtClean="0"/>
              <a:t>10/4/20</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11167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10/4/20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8230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10/4/20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8759951"/>
      </p:ext>
    </p:extLst>
  </p:cSld>
  <p:clrMap bg1="dk1" tx1="lt1" bg2="dk2" tx2="lt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 id="2147484128" r:id="rId14"/>
    <p:sldLayoutId id="2147484129" r:id="rId15"/>
    <p:sldLayoutId id="2147484130" r:id="rId16"/>
    <p:sldLayoutId id="214748413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inn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EE09E0-E2C4-FD4A-A08C-0E2AF087018F}"/>
              </a:ext>
            </a:extLst>
          </p:cNvPr>
          <p:cNvSpPr txBox="1"/>
          <p:nvPr/>
        </p:nvSpPr>
        <p:spPr>
          <a:xfrm>
            <a:off x="3646451" y="2844225"/>
            <a:ext cx="4899098" cy="584775"/>
          </a:xfrm>
          <a:prstGeom prst="rect">
            <a:avLst/>
          </a:prstGeom>
          <a:noFill/>
        </p:spPr>
        <p:txBody>
          <a:bodyPr wrap="none" rtlCol="0">
            <a:spAutoFit/>
          </a:bodyPr>
          <a:lstStyle/>
          <a:p>
            <a:r>
              <a:rPr lang="en-US" sz="3200" dirty="0"/>
              <a:t>Stock Market Streaming</a:t>
            </a:r>
          </a:p>
        </p:txBody>
      </p:sp>
      <p:sp>
        <p:nvSpPr>
          <p:cNvPr id="6" name="TextBox 5">
            <a:extLst>
              <a:ext uri="{FF2B5EF4-FFF2-40B4-BE49-F238E27FC236}">
                <a16:creationId xmlns:a16="http://schemas.microsoft.com/office/drawing/2014/main" id="{3BA93B6F-6431-B249-9F79-417E20103C40}"/>
              </a:ext>
            </a:extLst>
          </p:cNvPr>
          <p:cNvSpPr txBox="1"/>
          <p:nvPr/>
        </p:nvSpPr>
        <p:spPr>
          <a:xfrm>
            <a:off x="666043" y="6005690"/>
            <a:ext cx="1603023" cy="646331"/>
          </a:xfrm>
          <a:prstGeom prst="rect">
            <a:avLst/>
          </a:prstGeom>
          <a:noFill/>
        </p:spPr>
        <p:txBody>
          <a:bodyPr wrap="square" rtlCol="0">
            <a:spAutoFit/>
          </a:bodyPr>
          <a:lstStyle/>
          <a:p>
            <a:r>
              <a:rPr lang="en-US" dirty="0"/>
              <a:t>Ihab Younis</a:t>
            </a:r>
            <a:br>
              <a:rPr lang="en-US" dirty="0"/>
            </a:br>
            <a:r>
              <a:rPr lang="en-US" dirty="0"/>
              <a:t>985619</a:t>
            </a:r>
          </a:p>
        </p:txBody>
      </p:sp>
      <p:sp>
        <p:nvSpPr>
          <p:cNvPr id="7" name="TextBox 6">
            <a:extLst>
              <a:ext uri="{FF2B5EF4-FFF2-40B4-BE49-F238E27FC236}">
                <a16:creationId xmlns:a16="http://schemas.microsoft.com/office/drawing/2014/main" id="{E000D3A9-BEA7-F646-880E-49C0C446B314}"/>
              </a:ext>
            </a:extLst>
          </p:cNvPr>
          <p:cNvSpPr txBox="1"/>
          <p:nvPr/>
        </p:nvSpPr>
        <p:spPr>
          <a:xfrm>
            <a:off x="8545549" y="6005689"/>
            <a:ext cx="3285208" cy="400110"/>
          </a:xfrm>
          <a:prstGeom prst="rect">
            <a:avLst/>
          </a:prstGeom>
          <a:noFill/>
        </p:spPr>
        <p:txBody>
          <a:bodyPr wrap="square" rtlCol="0">
            <a:spAutoFit/>
          </a:bodyPr>
          <a:lstStyle/>
          <a:p>
            <a:r>
              <a:rPr lang="en-US" sz="2000" dirty="0"/>
              <a:t>Prof. </a:t>
            </a:r>
            <a:r>
              <a:rPr lang="en-US" sz="2000" dirty="0" err="1"/>
              <a:t>Mrudula</a:t>
            </a:r>
            <a:r>
              <a:rPr lang="en-US" sz="2000" dirty="0"/>
              <a:t> </a:t>
            </a:r>
            <a:r>
              <a:rPr lang="en-US" sz="2000" dirty="0" err="1"/>
              <a:t>Mukadam</a:t>
            </a:r>
            <a:endParaRPr lang="en-US" sz="2000" dirty="0"/>
          </a:p>
        </p:txBody>
      </p:sp>
      <p:sp>
        <p:nvSpPr>
          <p:cNvPr id="8" name="TextBox 7">
            <a:extLst>
              <a:ext uri="{FF2B5EF4-FFF2-40B4-BE49-F238E27FC236}">
                <a16:creationId xmlns:a16="http://schemas.microsoft.com/office/drawing/2014/main" id="{FF686498-4EBC-6E46-AA5C-28750A233E9C}"/>
              </a:ext>
            </a:extLst>
          </p:cNvPr>
          <p:cNvSpPr txBox="1"/>
          <p:nvPr/>
        </p:nvSpPr>
        <p:spPr>
          <a:xfrm>
            <a:off x="7987028" y="159813"/>
            <a:ext cx="2406428" cy="584775"/>
          </a:xfrm>
          <a:prstGeom prst="rect">
            <a:avLst/>
          </a:prstGeom>
          <a:noFill/>
        </p:spPr>
        <p:txBody>
          <a:bodyPr wrap="none" rtlCol="0">
            <a:spAutoFit/>
          </a:bodyPr>
          <a:lstStyle/>
          <a:p>
            <a:r>
              <a:rPr lang="en-US" sz="3200" dirty="0"/>
              <a:t>BDT Project</a:t>
            </a:r>
          </a:p>
        </p:txBody>
      </p:sp>
    </p:spTree>
    <p:extLst>
      <p:ext uri="{BB962C8B-B14F-4D97-AF65-F5344CB8AC3E}">
        <p14:creationId xmlns:p14="http://schemas.microsoft.com/office/powerpoint/2010/main" val="356850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5D17F9-5125-2D48-9FFD-A19929833037}"/>
              </a:ext>
            </a:extLst>
          </p:cNvPr>
          <p:cNvSpPr txBox="1"/>
          <p:nvPr/>
        </p:nvSpPr>
        <p:spPr>
          <a:xfrm>
            <a:off x="8970352" y="213491"/>
            <a:ext cx="1449293" cy="400110"/>
          </a:xfrm>
          <a:prstGeom prst="rect">
            <a:avLst/>
          </a:prstGeom>
          <a:noFill/>
        </p:spPr>
        <p:txBody>
          <a:bodyPr wrap="square" rtlCol="0">
            <a:spAutoFit/>
          </a:bodyPr>
          <a:lstStyle/>
          <a:p>
            <a:r>
              <a:rPr lang="en-US" sz="2000" b="1" dirty="0">
                <a:solidFill>
                  <a:schemeClr val="bg1"/>
                </a:solidFill>
              </a:rPr>
              <a:t>Concept</a:t>
            </a:r>
          </a:p>
        </p:txBody>
      </p:sp>
      <p:sp>
        <p:nvSpPr>
          <p:cNvPr id="5" name="TextBox 4">
            <a:extLst>
              <a:ext uri="{FF2B5EF4-FFF2-40B4-BE49-F238E27FC236}">
                <a16:creationId xmlns:a16="http://schemas.microsoft.com/office/drawing/2014/main" id="{AD03BA4B-05EA-B747-8210-E3311F7CCEBC}"/>
              </a:ext>
            </a:extLst>
          </p:cNvPr>
          <p:cNvSpPr txBox="1"/>
          <p:nvPr/>
        </p:nvSpPr>
        <p:spPr>
          <a:xfrm>
            <a:off x="327377" y="903111"/>
            <a:ext cx="9900355" cy="3363678"/>
          </a:xfrm>
          <a:prstGeom prst="rect">
            <a:avLst/>
          </a:prstGeom>
          <a:noFill/>
        </p:spPr>
        <p:txBody>
          <a:bodyPr wrap="square" rtlCol="0">
            <a:spAutoFit/>
          </a:bodyPr>
          <a:lstStyle/>
          <a:p>
            <a:pPr>
              <a:lnSpc>
                <a:spcPct val="150000"/>
              </a:lnSpc>
            </a:pPr>
            <a:r>
              <a:rPr lang="en-US" dirty="0"/>
              <a:t>Introducing here Steaming project for stock market. Since it is HUGE market with over $30 trillion that participates in the countries economy, it producing a lot of data that needed to be analyzed for a lot of purposes, like making decisions, expecting economy paths, prices predictions, and others.</a:t>
            </a:r>
            <a:br>
              <a:rPr lang="en-US" dirty="0"/>
            </a:br>
            <a:br>
              <a:rPr lang="en-US" dirty="0"/>
            </a:br>
            <a:r>
              <a:rPr lang="en-US" dirty="0"/>
              <a:t>This project is taking tiny chunk from those needs, that hits one of the market stock API and pull the market quotes periodically and creates streaming, then store the quotes from the stream into database for further needs of analysis </a:t>
            </a:r>
          </a:p>
        </p:txBody>
      </p:sp>
    </p:spTree>
    <p:extLst>
      <p:ext uri="{BB962C8B-B14F-4D97-AF65-F5344CB8AC3E}">
        <p14:creationId xmlns:p14="http://schemas.microsoft.com/office/powerpoint/2010/main" val="182363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125744-46B0-1B45-9E1F-01F5915984A2}"/>
              </a:ext>
            </a:extLst>
          </p:cNvPr>
          <p:cNvSpPr txBox="1"/>
          <p:nvPr/>
        </p:nvSpPr>
        <p:spPr>
          <a:xfrm>
            <a:off x="8970352" y="213491"/>
            <a:ext cx="1449293" cy="400110"/>
          </a:xfrm>
          <a:prstGeom prst="rect">
            <a:avLst/>
          </a:prstGeom>
          <a:noFill/>
        </p:spPr>
        <p:txBody>
          <a:bodyPr wrap="square" rtlCol="0">
            <a:spAutoFit/>
          </a:bodyPr>
          <a:lstStyle/>
          <a:p>
            <a:r>
              <a:rPr lang="en-US" sz="2000" b="1" dirty="0">
                <a:solidFill>
                  <a:schemeClr val="bg1"/>
                </a:solidFill>
              </a:rPr>
              <a:t>Tools</a:t>
            </a:r>
          </a:p>
        </p:txBody>
      </p:sp>
      <p:sp>
        <p:nvSpPr>
          <p:cNvPr id="5" name="TextBox 4">
            <a:extLst>
              <a:ext uri="{FF2B5EF4-FFF2-40B4-BE49-F238E27FC236}">
                <a16:creationId xmlns:a16="http://schemas.microsoft.com/office/drawing/2014/main" id="{3A1EA6F7-76FD-6C4E-8FF4-51B21756D41D}"/>
              </a:ext>
            </a:extLst>
          </p:cNvPr>
          <p:cNvSpPr txBox="1"/>
          <p:nvPr/>
        </p:nvSpPr>
        <p:spPr>
          <a:xfrm>
            <a:off x="327377" y="903111"/>
            <a:ext cx="9900355" cy="3779111"/>
          </a:xfrm>
          <a:prstGeom prst="rect">
            <a:avLst/>
          </a:prstGeom>
          <a:noFill/>
        </p:spPr>
        <p:txBody>
          <a:bodyPr wrap="square" rtlCol="0">
            <a:spAutoFit/>
          </a:bodyPr>
          <a:lstStyle/>
          <a:p>
            <a:pPr marL="285750" indent="-285750">
              <a:lnSpc>
                <a:spcPct val="150000"/>
              </a:lnSpc>
              <a:buFont typeface="Wingdings" pitchFamily="2" charset="2"/>
              <a:buChar char="q"/>
            </a:pPr>
            <a:r>
              <a:rPr lang="en-US" dirty="0" err="1"/>
              <a:t>Finnhub</a:t>
            </a:r>
            <a:r>
              <a:rPr lang="en-US" dirty="0"/>
              <a:t> API : Free stock market API which allows 60 hits per minute for free accounts and that’s enough for our project, for more details </a:t>
            </a:r>
            <a:r>
              <a:rPr lang="en-US" dirty="0">
                <a:hlinkClick r:id="rId2"/>
              </a:rPr>
              <a:t>Finnub</a:t>
            </a:r>
            <a:endParaRPr lang="en-US" dirty="0"/>
          </a:p>
          <a:p>
            <a:pPr marL="285750" indent="-285750">
              <a:lnSpc>
                <a:spcPct val="150000"/>
              </a:lnSpc>
              <a:buFont typeface="Wingdings" pitchFamily="2" charset="2"/>
              <a:buChar char="q"/>
            </a:pPr>
            <a:r>
              <a:rPr lang="en-US" dirty="0"/>
              <a:t>Kafka : distributed Messages service that used here to publish/produce the API response to topic and consume it.</a:t>
            </a:r>
          </a:p>
          <a:p>
            <a:pPr marL="285750" indent="-285750">
              <a:lnSpc>
                <a:spcPct val="150000"/>
              </a:lnSpc>
              <a:buFont typeface="Wingdings" pitchFamily="2" charset="2"/>
              <a:buChar char="q"/>
            </a:pPr>
            <a:r>
              <a:rPr lang="en-US" dirty="0"/>
              <a:t>Spark Streaming : is the main tool that consumes the </a:t>
            </a:r>
            <a:r>
              <a:rPr lang="en-US" dirty="0" err="1"/>
              <a:t>kafka</a:t>
            </a:r>
            <a:r>
              <a:rPr lang="en-US" dirty="0"/>
              <a:t> topic with </a:t>
            </a:r>
            <a:br>
              <a:rPr lang="en-US" dirty="0"/>
            </a:br>
            <a:r>
              <a:rPr lang="en-US" dirty="0"/>
              <a:t>spark streaming- </a:t>
            </a:r>
            <a:r>
              <a:rPr lang="en-US" dirty="0" err="1"/>
              <a:t>kafka</a:t>
            </a:r>
            <a:r>
              <a:rPr lang="en-US" dirty="0"/>
              <a:t> integration by using RDDs with light processing to persist the message in DB.</a:t>
            </a:r>
          </a:p>
          <a:p>
            <a:pPr marL="285750" indent="-285750">
              <a:lnSpc>
                <a:spcPct val="150000"/>
              </a:lnSpc>
              <a:buFont typeface="Wingdings" pitchFamily="2" charset="2"/>
              <a:buChar char="q"/>
            </a:pPr>
            <a:r>
              <a:rPr lang="en-US" dirty="0" err="1"/>
              <a:t>Hbase</a:t>
            </a:r>
            <a:r>
              <a:rPr lang="en-US" dirty="0"/>
              <a:t> : is the project DB that play the final station of the streamed data, so it can be analyzed at run time as the purpose of the project  </a:t>
            </a:r>
          </a:p>
        </p:txBody>
      </p:sp>
    </p:spTree>
    <p:extLst>
      <p:ext uri="{BB962C8B-B14F-4D97-AF65-F5344CB8AC3E}">
        <p14:creationId xmlns:p14="http://schemas.microsoft.com/office/powerpoint/2010/main" val="142704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667FA8-4305-1F45-8BC0-9CB03CA370DE}"/>
              </a:ext>
            </a:extLst>
          </p:cNvPr>
          <p:cNvSpPr txBox="1"/>
          <p:nvPr/>
        </p:nvSpPr>
        <p:spPr>
          <a:xfrm>
            <a:off x="8585200" y="213491"/>
            <a:ext cx="1834445" cy="707886"/>
          </a:xfrm>
          <a:prstGeom prst="rect">
            <a:avLst/>
          </a:prstGeom>
          <a:noFill/>
        </p:spPr>
        <p:txBody>
          <a:bodyPr wrap="square" rtlCol="0">
            <a:spAutoFit/>
          </a:bodyPr>
          <a:lstStyle/>
          <a:p>
            <a:r>
              <a:rPr lang="en-US" sz="2000" b="1" dirty="0">
                <a:solidFill>
                  <a:schemeClr val="bg1"/>
                </a:solidFill>
              </a:rPr>
              <a:t>Overview Architecture </a:t>
            </a:r>
          </a:p>
        </p:txBody>
      </p:sp>
      <p:pic>
        <p:nvPicPr>
          <p:cNvPr id="6" name="Graphic 5" descr="Database">
            <a:extLst>
              <a:ext uri="{FF2B5EF4-FFF2-40B4-BE49-F238E27FC236}">
                <a16:creationId xmlns:a16="http://schemas.microsoft.com/office/drawing/2014/main" id="{8EB58434-D450-8E44-9908-D5E9E9AA25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3326" y="2474600"/>
            <a:ext cx="914400" cy="914400"/>
          </a:xfrm>
          <a:prstGeom prst="rect">
            <a:avLst/>
          </a:prstGeom>
        </p:spPr>
      </p:pic>
      <p:pic>
        <p:nvPicPr>
          <p:cNvPr id="8" name="Graphic 7" descr="Gears">
            <a:extLst>
              <a:ext uri="{FF2B5EF4-FFF2-40B4-BE49-F238E27FC236}">
                <a16:creationId xmlns:a16="http://schemas.microsoft.com/office/drawing/2014/main" id="{983C0716-4E42-6E49-A236-8D3E508C4C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67580" y="2383419"/>
            <a:ext cx="914400" cy="914400"/>
          </a:xfrm>
          <a:prstGeom prst="rect">
            <a:avLst/>
          </a:prstGeom>
        </p:spPr>
      </p:pic>
      <p:sp>
        <p:nvSpPr>
          <p:cNvPr id="9" name="TextBox 8">
            <a:extLst>
              <a:ext uri="{FF2B5EF4-FFF2-40B4-BE49-F238E27FC236}">
                <a16:creationId xmlns:a16="http://schemas.microsoft.com/office/drawing/2014/main" id="{97BF7755-0959-6F42-9069-B0614F2FD033}"/>
              </a:ext>
            </a:extLst>
          </p:cNvPr>
          <p:cNvSpPr txBox="1"/>
          <p:nvPr/>
        </p:nvSpPr>
        <p:spPr>
          <a:xfrm>
            <a:off x="9983326" y="3389000"/>
            <a:ext cx="872355" cy="369332"/>
          </a:xfrm>
          <a:prstGeom prst="rect">
            <a:avLst/>
          </a:prstGeom>
          <a:noFill/>
        </p:spPr>
        <p:txBody>
          <a:bodyPr wrap="none" rtlCol="0">
            <a:spAutoFit/>
          </a:bodyPr>
          <a:lstStyle/>
          <a:p>
            <a:r>
              <a:rPr lang="en-US" dirty="0"/>
              <a:t>HBase</a:t>
            </a:r>
          </a:p>
        </p:txBody>
      </p:sp>
      <p:sp>
        <p:nvSpPr>
          <p:cNvPr id="10" name="TextBox 9">
            <a:extLst>
              <a:ext uri="{FF2B5EF4-FFF2-40B4-BE49-F238E27FC236}">
                <a16:creationId xmlns:a16="http://schemas.microsoft.com/office/drawing/2014/main" id="{457C53A3-A508-364D-9DA9-08A703761D95}"/>
              </a:ext>
            </a:extLst>
          </p:cNvPr>
          <p:cNvSpPr txBox="1"/>
          <p:nvPr/>
        </p:nvSpPr>
        <p:spPr>
          <a:xfrm>
            <a:off x="2110602" y="3313292"/>
            <a:ext cx="1975221" cy="369332"/>
          </a:xfrm>
          <a:prstGeom prst="rect">
            <a:avLst/>
          </a:prstGeom>
          <a:noFill/>
        </p:spPr>
        <p:txBody>
          <a:bodyPr wrap="none" rtlCol="0">
            <a:spAutoFit/>
          </a:bodyPr>
          <a:lstStyle/>
          <a:p>
            <a:r>
              <a:rPr lang="en-US" dirty="0"/>
              <a:t>Kafka Producer</a:t>
            </a:r>
          </a:p>
        </p:txBody>
      </p:sp>
      <p:pic>
        <p:nvPicPr>
          <p:cNvPr id="12" name="Graphic 11" descr="Upward trend">
            <a:extLst>
              <a:ext uri="{FF2B5EF4-FFF2-40B4-BE49-F238E27FC236}">
                <a16:creationId xmlns:a16="http://schemas.microsoft.com/office/drawing/2014/main" id="{76E80807-0E1D-1F4A-88A9-7DF449E0F8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11" y="2341085"/>
            <a:ext cx="914400" cy="914400"/>
          </a:xfrm>
          <a:prstGeom prst="rect">
            <a:avLst/>
          </a:prstGeom>
        </p:spPr>
      </p:pic>
      <p:sp>
        <p:nvSpPr>
          <p:cNvPr id="13" name="TextBox 12">
            <a:extLst>
              <a:ext uri="{FF2B5EF4-FFF2-40B4-BE49-F238E27FC236}">
                <a16:creationId xmlns:a16="http://schemas.microsoft.com/office/drawing/2014/main" id="{C022E066-E78D-FA43-95CF-D763E2CAD946}"/>
              </a:ext>
            </a:extLst>
          </p:cNvPr>
          <p:cNvSpPr txBox="1"/>
          <p:nvPr/>
        </p:nvSpPr>
        <p:spPr>
          <a:xfrm>
            <a:off x="356710" y="3304923"/>
            <a:ext cx="1218603" cy="369332"/>
          </a:xfrm>
          <a:prstGeom prst="rect">
            <a:avLst/>
          </a:prstGeom>
          <a:noFill/>
        </p:spPr>
        <p:txBody>
          <a:bodyPr wrap="none" rtlCol="0">
            <a:spAutoFit/>
          </a:bodyPr>
          <a:lstStyle/>
          <a:p>
            <a:r>
              <a:rPr lang="en-US" dirty="0"/>
              <a:t>Stock API</a:t>
            </a:r>
          </a:p>
        </p:txBody>
      </p:sp>
      <p:sp>
        <p:nvSpPr>
          <p:cNvPr id="16" name="TextBox 15">
            <a:extLst>
              <a:ext uri="{FF2B5EF4-FFF2-40B4-BE49-F238E27FC236}">
                <a16:creationId xmlns:a16="http://schemas.microsoft.com/office/drawing/2014/main" id="{3C2B6B30-6540-3F41-BA1E-3B0EE05C6E84}"/>
              </a:ext>
            </a:extLst>
          </p:cNvPr>
          <p:cNvSpPr txBox="1"/>
          <p:nvPr/>
        </p:nvSpPr>
        <p:spPr>
          <a:xfrm>
            <a:off x="4428001" y="3325901"/>
            <a:ext cx="2032929" cy="369332"/>
          </a:xfrm>
          <a:prstGeom prst="rect">
            <a:avLst/>
          </a:prstGeom>
          <a:noFill/>
        </p:spPr>
        <p:txBody>
          <a:bodyPr wrap="none" rtlCol="0">
            <a:spAutoFit/>
          </a:bodyPr>
          <a:lstStyle/>
          <a:p>
            <a:r>
              <a:rPr lang="en-US" dirty="0"/>
              <a:t>Kafka Consumer</a:t>
            </a:r>
          </a:p>
        </p:txBody>
      </p:sp>
      <p:pic>
        <p:nvPicPr>
          <p:cNvPr id="18" name="Picture 17">
            <a:extLst>
              <a:ext uri="{FF2B5EF4-FFF2-40B4-BE49-F238E27FC236}">
                <a16:creationId xmlns:a16="http://schemas.microsoft.com/office/drawing/2014/main" id="{5989DCBA-A95C-C54A-9916-0CED78D3DE5E}"/>
              </a:ext>
            </a:extLst>
          </p:cNvPr>
          <p:cNvPicPr>
            <a:picLocks noChangeAspect="1"/>
          </p:cNvPicPr>
          <p:nvPr/>
        </p:nvPicPr>
        <p:blipFill>
          <a:blip r:embed="rId8"/>
          <a:stretch>
            <a:fillRect/>
          </a:stretch>
        </p:blipFill>
        <p:spPr>
          <a:xfrm>
            <a:off x="4787649" y="2168217"/>
            <a:ext cx="1099172" cy="1099172"/>
          </a:xfrm>
          <a:prstGeom prst="rect">
            <a:avLst/>
          </a:prstGeom>
        </p:spPr>
      </p:pic>
      <p:pic>
        <p:nvPicPr>
          <p:cNvPr id="20" name="Picture 19">
            <a:extLst>
              <a:ext uri="{FF2B5EF4-FFF2-40B4-BE49-F238E27FC236}">
                <a16:creationId xmlns:a16="http://schemas.microsoft.com/office/drawing/2014/main" id="{A85B6B32-A4A6-4D4E-A9AB-F384D043ED20}"/>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818777" y="2242695"/>
            <a:ext cx="2205135" cy="1263688"/>
          </a:xfrm>
          <a:prstGeom prst="rect">
            <a:avLst/>
          </a:prstGeom>
        </p:spPr>
      </p:pic>
      <p:cxnSp>
        <p:nvCxnSpPr>
          <p:cNvPr id="27" name="Straight Arrow Connector 26">
            <a:extLst>
              <a:ext uri="{FF2B5EF4-FFF2-40B4-BE49-F238E27FC236}">
                <a16:creationId xmlns:a16="http://schemas.microsoft.com/office/drawing/2014/main" id="{E5C2985C-1D66-2340-AF95-EA010DA12BA3}"/>
              </a:ext>
            </a:extLst>
          </p:cNvPr>
          <p:cNvCxnSpPr>
            <a:stCxn id="12" idx="3"/>
            <a:endCxn id="8" idx="1"/>
          </p:cNvCxnSpPr>
          <p:nvPr/>
        </p:nvCxnSpPr>
        <p:spPr>
          <a:xfrm>
            <a:off x="1461911" y="2798285"/>
            <a:ext cx="1205669" cy="4233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6CFDFF8-3117-4841-A5A7-67315F1C2C30}"/>
              </a:ext>
            </a:extLst>
          </p:cNvPr>
          <p:cNvCxnSpPr>
            <a:cxnSpLocks/>
          </p:cNvCxnSpPr>
          <p:nvPr/>
        </p:nvCxnSpPr>
        <p:spPr>
          <a:xfrm flipV="1">
            <a:off x="3445124" y="2819452"/>
            <a:ext cx="1404342" cy="5508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C0410AD-721A-AE44-B9BA-BF26A8F98B43}"/>
              </a:ext>
            </a:extLst>
          </p:cNvPr>
          <p:cNvCxnSpPr>
            <a:cxnSpLocks/>
            <a:endCxn id="20" idx="1"/>
          </p:cNvCxnSpPr>
          <p:nvPr/>
        </p:nvCxnSpPr>
        <p:spPr>
          <a:xfrm>
            <a:off x="5714302" y="2745347"/>
            <a:ext cx="1104475" cy="12919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6A70D8-1F13-1444-AC17-06E49F59B28F}"/>
              </a:ext>
            </a:extLst>
          </p:cNvPr>
          <p:cNvCxnSpPr>
            <a:cxnSpLocks/>
          </p:cNvCxnSpPr>
          <p:nvPr/>
        </p:nvCxnSpPr>
        <p:spPr>
          <a:xfrm>
            <a:off x="9017918" y="2931800"/>
            <a:ext cx="1104475" cy="12919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1D33599-8AA6-9145-95A8-54B077B60B28}"/>
              </a:ext>
            </a:extLst>
          </p:cNvPr>
          <p:cNvSpPr/>
          <p:nvPr/>
        </p:nvSpPr>
        <p:spPr>
          <a:xfrm>
            <a:off x="4301067" y="1749778"/>
            <a:ext cx="5057422" cy="219004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1BC3515-017C-DF4E-B8DA-E10125A3E242}"/>
              </a:ext>
            </a:extLst>
          </p:cNvPr>
          <p:cNvSpPr txBox="1"/>
          <p:nvPr/>
        </p:nvSpPr>
        <p:spPr>
          <a:xfrm>
            <a:off x="6096000" y="1459163"/>
            <a:ext cx="1406154" cy="369332"/>
          </a:xfrm>
          <a:prstGeom prst="rect">
            <a:avLst/>
          </a:prstGeom>
          <a:noFill/>
        </p:spPr>
        <p:txBody>
          <a:bodyPr wrap="none" rtlCol="0">
            <a:spAutoFit/>
          </a:bodyPr>
          <a:lstStyle/>
          <a:p>
            <a:r>
              <a:rPr lang="en-US" dirty="0"/>
              <a:t>Integration</a:t>
            </a:r>
          </a:p>
        </p:txBody>
      </p:sp>
    </p:spTree>
    <p:extLst>
      <p:ext uri="{BB962C8B-B14F-4D97-AF65-F5344CB8AC3E}">
        <p14:creationId xmlns:p14="http://schemas.microsoft.com/office/powerpoint/2010/main" val="371886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B667B-7090-CA41-9BD2-A770504C177A}"/>
              </a:ext>
            </a:extLst>
          </p:cNvPr>
          <p:cNvSpPr txBox="1"/>
          <p:nvPr/>
        </p:nvSpPr>
        <p:spPr>
          <a:xfrm>
            <a:off x="8274756" y="213491"/>
            <a:ext cx="2144889" cy="400110"/>
          </a:xfrm>
          <a:prstGeom prst="rect">
            <a:avLst/>
          </a:prstGeom>
          <a:noFill/>
        </p:spPr>
        <p:txBody>
          <a:bodyPr wrap="square" rtlCol="0">
            <a:spAutoFit/>
          </a:bodyPr>
          <a:lstStyle/>
          <a:p>
            <a:r>
              <a:rPr lang="en-US" sz="2000" b="1" dirty="0">
                <a:solidFill>
                  <a:schemeClr val="bg1"/>
                </a:solidFill>
              </a:rPr>
              <a:t>Class Diagram </a:t>
            </a:r>
          </a:p>
        </p:txBody>
      </p:sp>
      <p:grpSp>
        <p:nvGrpSpPr>
          <p:cNvPr id="10" name="Group 9">
            <a:extLst>
              <a:ext uri="{FF2B5EF4-FFF2-40B4-BE49-F238E27FC236}">
                <a16:creationId xmlns:a16="http://schemas.microsoft.com/office/drawing/2014/main" id="{9AFB8817-BA62-9943-9A58-280FD1B35AD1}"/>
              </a:ext>
            </a:extLst>
          </p:cNvPr>
          <p:cNvGrpSpPr/>
          <p:nvPr/>
        </p:nvGrpSpPr>
        <p:grpSpPr>
          <a:xfrm>
            <a:off x="1178772" y="4674091"/>
            <a:ext cx="2607733" cy="1264356"/>
            <a:chOff x="4978400" y="1840089"/>
            <a:chExt cx="2156178" cy="1038578"/>
          </a:xfrm>
        </p:grpSpPr>
        <p:sp>
          <p:nvSpPr>
            <p:cNvPr id="7" name="Rectangle 6">
              <a:extLst>
                <a:ext uri="{FF2B5EF4-FFF2-40B4-BE49-F238E27FC236}">
                  <a16:creationId xmlns:a16="http://schemas.microsoft.com/office/drawing/2014/main" id="{4F5DA1B7-9959-BB4D-85B5-906136332805}"/>
                </a:ext>
              </a:extLst>
            </p:cNvPr>
            <p:cNvSpPr/>
            <p:nvPr/>
          </p:nvSpPr>
          <p:spPr>
            <a:xfrm>
              <a:off x="4978400" y="1840089"/>
              <a:ext cx="2156178" cy="1038578"/>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dirty="0" err="1"/>
                <a:t>StockFinnhubApi</a:t>
              </a:r>
              <a:endParaRPr lang="en-US" dirty="0"/>
            </a:p>
          </p:txBody>
        </p:sp>
        <p:cxnSp>
          <p:nvCxnSpPr>
            <p:cNvPr id="9" name="Straight Connector 8">
              <a:extLst>
                <a:ext uri="{FF2B5EF4-FFF2-40B4-BE49-F238E27FC236}">
                  <a16:creationId xmlns:a16="http://schemas.microsoft.com/office/drawing/2014/main" id="{464E04D5-E141-C34B-9B11-850E117AD05D}"/>
                </a:ext>
              </a:extLst>
            </p:cNvPr>
            <p:cNvCxnSpPr/>
            <p:nvPr/>
          </p:nvCxnSpPr>
          <p:spPr>
            <a:xfrm>
              <a:off x="4989689" y="2178756"/>
              <a:ext cx="2144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3B2A14CA-7A37-E240-8063-2A26BD4C9C27}"/>
              </a:ext>
            </a:extLst>
          </p:cNvPr>
          <p:cNvGrpSpPr/>
          <p:nvPr/>
        </p:nvGrpSpPr>
        <p:grpSpPr>
          <a:xfrm>
            <a:off x="4385733" y="355846"/>
            <a:ext cx="2607733" cy="1264356"/>
            <a:chOff x="4978400" y="1840089"/>
            <a:chExt cx="2156178" cy="1038578"/>
          </a:xfrm>
        </p:grpSpPr>
        <p:sp>
          <p:nvSpPr>
            <p:cNvPr id="12" name="Rectangle 11">
              <a:extLst>
                <a:ext uri="{FF2B5EF4-FFF2-40B4-BE49-F238E27FC236}">
                  <a16:creationId xmlns:a16="http://schemas.microsoft.com/office/drawing/2014/main" id="{F5001DA3-6AB2-F34A-B420-0FE83598BE44}"/>
                </a:ext>
              </a:extLst>
            </p:cNvPr>
            <p:cNvSpPr/>
            <p:nvPr/>
          </p:nvSpPr>
          <p:spPr>
            <a:xfrm>
              <a:off x="4978400" y="1840089"/>
              <a:ext cx="2156178" cy="1038578"/>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dirty="0" err="1"/>
                <a:t>MainApplication</a:t>
              </a:r>
              <a:endParaRPr lang="en-US" dirty="0"/>
            </a:p>
          </p:txBody>
        </p:sp>
        <p:cxnSp>
          <p:nvCxnSpPr>
            <p:cNvPr id="13" name="Straight Connector 12">
              <a:extLst>
                <a:ext uri="{FF2B5EF4-FFF2-40B4-BE49-F238E27FC236}">
                  <a16:creationId xmlns:a16="http://schemas.microsoft.com/office/drawing/2014/main" id="{40E94530-940A-0044-8505-0808A7C30FF5}"/>
                </a:ext>
              </a:extLst>
            </p:cNvPr>
            <p:cNvCxnSpPr/>
            <p:nvPr/>
          </p:nvCxnSpPr>
          <p:spPr>
            <a:xfrm>
              <a:off x="4989689" y="2178756"/>
              <a:ext cx="2144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FD905CA3-0336-DD46-9DAC-8A39F88743E2}"/>
              </a:ext>
            </a:extLst>
          </p:cNvPr>
          <p:cNvGrpSpPr/>
          <p:nvPr/>
        </p:nvGrpSpPr>
        <p:grpSpPr>
          <a:xfrm>
            <a:off x="1182053" y="2410216"/>
            <a:ext cx="2607733" cy="1264356"/>
            <a:chOff x="4978400" y="1840089"/>
            <a:chExt cx="2156178" cy="1038578"/>
          </a:xfrm>
        </p:grpSpPr>
        <p:sp>
          <p:nvSpPr>
            <p:cNvPr id="15" name="Rectangle 14">
              <a:extLst>
                <a:ext uri="{FF2B5EF4-FFF2-40B4-BE49-F238E27FC236}">
                  <a16:creationId xmlns:a16="http://schemas.microsoft.com/office/drawing/2014/main" id="{162F97F8-97C5-AA49-8955-63534B1E8B94}"/>
                </a:ext>
              </a:extLst>
            </p:cNvPr>
            <p:cNvSpPr/>
            <p:nvPr/>
          </p:nvSpPr>
          <p:spPr>
            <a:xfrm>
              <a:off x="4978400" y="1840089"/>
              <a:ext cx="2156178" cy="1038578"/>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dirty="0" err="1"/>
                <a:t>MessageProducer</a:t>
              </a:r>
              <a:endParaRPr lang="en-US" dirty="0"/>
            </a:p>
          </p:txBody>
        </p:sp>
        <p:cxnSp>
          <p:nvCxnSpPr>
            <p:cNvPr id="16" name="Straight Connector 15">
              <a:extLst>
                <a:ext uri="{FF2B5EF4-FFF2-40B4-BE49-F238E27FC236}">
                  <a16:creationId xmlns:a16="http://schemas.microsoft.com/office/drawing/2014/main" id="{7FB7003E-9D69-EE43-8163-5F567436B5AD}"/>
                </a:ext>
              </a:extLst>
            </p:cNvPr>
            <p:cNvCxnSpPr/>
            <p:nvPr/>
          </p:nvCxnSpPr>
          <p:spPr>
            <a:xfrm>
              <a:off x="4989689" y="2178756"/>
              <a:ext cx="2144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987BC429-EF5E-F241-BF74-8DAED047FCB3}"/>
              </a:ext>
            </a:extLst>
          </p:cNvPr>
          <p:cNvGrpSpPr/>
          <p:nvPr/>
        </p:nvGrpSpPr>
        <p:grpSpPr>
          <a:xfrm>
            <a:off x="7603066" y="2410216"/>
            <a:ext cx="2607733" cy="1264356"/>
            <a:chOff x="4978400" y="1840089"/>
            <a:chExt cx="2156178" cy="1038578"/>
          </a:xfrm>
        </p:grpSpPr>
        <p:sp>
          <p:nvSpPr>
            <p:cNvPr id="18" name="Rectangle 17">
              <a:extLst>
                <a:ext uri="{FF2B5EF4-FFF2-40B4-BE49-F238E27FC236}">
                  <a16:creationId xmlns:a16="http://schemas.microsoft.com/office/drawing/2014/main" id="{44E71E31-AFD7-E942-BD2F-63CD88F48D4B}"/>
                </a:ext>
              </a:extLst>
            </p:cNvPr>
            <p:cNvSpPr/>
            <p:nvPr/>
          </p:nvSpPr>
          <p:spPr>
            <a:xfrm>
              <a:off x="4978400" y="1840089"/>
              <a:ext cx="2156178" cy="1038578"/>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dirty="0" err="1"/>
                <a:t>SparkKafkaConsumer</a:t>
              </a:r>
              <a:endParaRPr lang="en-US" dirty="0"/>
            </a:p>
          </p:txBody>
        </p:sp>
        <p:cxnSp>
          <p:nvCxnSpPr>
            <p:cNvPr id="19" name="Straight Connector 18">
              <a:extLst>
                <a:ext uri="{FF2B5EF4-FFF2-40B4-BE49-F238E27FC236}">
                  <a16:creationId xmlns:a16="http://schemas.microsoft.com/office/drawing/2014/main" id="{CF5ECC60-E752-3440-9E26-D14C902F887D}"/>
                </a:ext>
              </a:extLst>
            </p:cNvPr>
            <p:cNvCxnSpPr/>
            <p:nvPr/>
          </p:nvCxnSpPr>
          <p:spPr>
            <a:xfrm>
              <a:off x="4989689" y="2178756"/>
              <a:ext cx="2144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E76B4C9-DB50-E645-88EA-611D146EECBA}"/>
              </a:ext>
            </a:extLst>
          </p:cNvPr>
          <p:cNvGrpSpPr/>
          <p:nvPr/>
        </p:nvGrpSpPr>
        <p:grpSpPr>
          <a:xfrm>
            <a:off x="7603065" y="4674091"/>
            <a:ext cx="2607733" cy="1264356"/>
            <a:chOff x="4978400" y="1840089"/>
            <a:chExt cx="2156178" cy="1038578"/>
          </a:xfrm>
        </p:grpSpPr>
        <p:sp>
          <p:nvSpPr>
            <p:cNvPr id="21" name="Rectangle 20">
              <a:extLst>
                <a:ext uri="{FF2B5EF4-FFF2-40B4-BE49-F238E27FC236}">
                  <a16:creationId xmlns:a16="http://schemas.microsoft.com/office/drawing/2014/main" id="{6F7042B7-9847-2748-9AE9-BF7D987C353C}"/>
                </a:ext>
              </a:extLst>
            </p:cNvPr>
            <p:cNvSpPr/>
            <p:nvPr/>
          </p:nvSpPr>
          <p:spPr>
            <a:xfrm>
              <a:off x="4978400" y="1840089"/>
              <a:ext cx="2156178" cy="1038578"/>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dirty="0" err="1"/>
                <a:t>HBaseEngine</a:t>
              </a:r>
              <a:endParaRPr lang="en-US" dirty="0"/>
            </a:p>
          </p:txBody>
        </p:sp>
        <p:cxnSp>
          <p:nvCxnSpPr>
            <p:cNvPr id="22" name="Straight Connector 21">
              <a:extLst>
                <a:ext uri="{FF2B5EF4-FFF2-40B4-BE49-F238E27FC236}">
                  <a16:creationId xmlns:a16="http://schemas.microsoft.com/office/drawing/2014/main" id="{CEF83A7F-986B-C943-94DC-77B20FE43142}"/>
                </a:ext>
              </a:extLst>
            </p:cNvPr>
            <p:cNvCxnSpPr/>
            <p:nvPr/>
          </p:nvCxnSpPr>
          <p:spPr>
            <a:xfrm>
              <a:off x="4989689" y="2178756"/>
              <a:ext cx="214488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Can 22">
            <a:extLst>
              <a:ext uri="{FF2B5EF4-FFF2-40B4-BE49-F238E27FC236}">
                <a16:creationId xmlns:a16="http://schemas.microsoft.com/office/drawing/2014/main" id="{70EF60E4-9046-3B46-BDC3-EC19E323CC67}"/>
              </a:ext>
            </a:extLst>
          </p:cNvPr>
          <p:cNvSpPr/>
          <p:nvPr/>
        </p:nvSpPr>
        <p:spPr>
          <a:xfrm rot="16200000">
            <a:off x="5465004" y="2237410"/>
            <a:ext cx="462844" cy="15995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72ED8B0D-44DD-2346-A2DB-5A761A241730}"/>
              </a:ext>
            </a:extLst>
          </p:cNvPr>
          <p:cNvCxnSpPr>
            <a:stCxn id="12" idx="1"/>
            <a:endCxn id="15" idx="0"/>
          </p:cNvCxnSpPr>
          <p:nvPr/>
        </p:nvCxnSpPr>
        <p:spPr>
          <a:xfrm flipH="1">
            <a:off x="2485920" y="988024"/>
            <a:ext cx="1899813" cy="142219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FD5366-CF53-BD4C-89A1-8022E4FB4CEC}"/>
              </a:ext>
            </a:extLst>
          </p:cNvPr>
          <p:cNvCxnSpPr>
            <a:cxnSpLocks/>
            <a:endCxn id="18" idx="0"/>
          </p:cNvCxnSpPr>
          <p:nvPr/>
        </p:nvCxnSpPr>
        <p:spPr>
          <a:xfrm>
            <a:off x="7007119" y="979473"/>
            <a:ext cx="1899814" cy="143074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A6FDA1-C995-2746-B8EC-6A7F480F9FCD}"/>
              </a:ext>
            </a:extLst>
          </p:cNvPr>
          <p:cNvCxnSpPr>
            <a:cxnSpLocks/>
            <a:endCxn id="23" idx="1"/>
          </p:cNvCxnSpPr>
          <p:nvPr/>
        </p:nvCxnSpPr>
        <p:spPr>
          <a:xfrm flipV="1">
            <a:off x="3789787" y="3037203"/>
            <a:ext cx="1106847" cy="855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8594C-536B-6C4F-BDC5-68E5F42057AE}"/>
              </a:ext>
            </a:extLst>
          </p:cNvPr>
          <p:cNvCxnSpPr>
            <a:cxnSpLocks/>
            <a:stCxn id="18" idx="1"/>
            <a:endCxn id="23" idx="3"/>
          </p:cNvCxnSpPr>
          <p:nvPr/>
        </p:nvCxnSpPr>
        <p:spPr>
          <a:xfrm flipH="1" flipV="1">
            <a:off x="6496219" y="3037202"/>
            <a:ext cx="1106847" cy="519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D839FC6-EC67-F146-AC98-E40D553475BA}"/>
              </a:ext>
            </a:extLst>
          </p:cNvPr>
          <p:cNvSpPr txBox="1"/>
          <p:nvPr/>
        </p:nvSpPr>
        <p:spPr>
          <a:xfrm>
            <a:off x="4623992" y="3315382"/>
            <a:ext cx="2190023" cy="369332"/>
          </a:xfrm>
          <a:prstGeom prst="rect">
            <a:avLst/>
          </a:prstGeom>
          <a:noFill/>
        </p:spPr>
        <p:txBody>
          <a:bodyPr wrap="none" rtlCol="0">
            <a:spAutoFit/>
          </a:bodyPr>
          <a:lstStyle/>
          <a:p>
            <a:r>
              <a:rPr lang="en-US" dirty="0">
                <a:solidFill>
                  <a:schemeClr val="bg1"/>
                </a:solidFill>
              </a:rPr>
              <a:t>Kafka server topic</a:t>
            </a:r>
          </a:p>
        </p:txBody>
      </p:sp>
      <p:cxnSp>
        <p:nvCxnSpPr>
          <p:cNvPr id="35" name="Straight Arrow Connector 34">
            <a:extLst>
              <a:ext uri="{FF2B5EF4-FFF2-40B4-BE49-F238E27FC236}">
                <a16:creationId xmlns:a16="http://schemas.microsoft.com/office/drawing/2014/main" id="{39D94415-7271-4D42-A526-DD64EBA4D1E5}"/>
              </a:ext>
            </a:extLst>
          </p:cNvPr>
          <p:cNvCxnSpPr>
            <a:cxnSpLocks/>
            <a:stCxn id="18" idx="2"/>
            <a:endCxn id="21" idx="0"/>
          </p:cNvCxnSpPr>
          <p:nvPr/>
        </p:nvCxnSpPr>
        <p:spPr>
          <a:xfrm flipH="1">
            <a:off x="8906932" y="3674572"/>
            <a:ext cx="1" cy="99951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pic>
        <p:nvPicPr>
          <p:cNvPr id="38" name="Graphic 37" descr="Database">
            <a:extLst>
              <a:ext uri="{FF2B5EF4-FFF2-40B4-BE49-F238E27FC236}">
                <a16:creationId xmlns:a16="http://schemas.microsoft.com/office/drawing/2014/main" id="{81AFFB68-64E7-FE48-AB62-C9F7810798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02048" y="5952769"/>
            <a:ext cx="823420" cy="823420"/>
          </a:xfrm>
          <a:prstGeom prst="rect">
            <a:avLst/>
          </a:prstGeom>
        </p:spPr>
      </p:pic>
      <p:cxnSp>
        <p:nvCxnSpPr>
          <p:cNvPr id="39" name="Straight Arrow Connector 38">
            <a:extLst>
              <a:ext uri="{FF2B5EF4-FFF2-40B4-BE49-F238E27FC236}">
                <a16:creationId xmlns:a16="http://schemas.microsoft.com/office/drawing/2014/main" id="{8DF004FC-C975-8F4D-A974-D0042C92F90B}"/>
              </a:ext>
            </a:extLst>
          </p:cNvPr>
          <p:cNvCxnSpPr>
            <a:cxnSpLocks/>
            <a:stCxn id="15" idx="2"/>
            <a:endCxn id="7" idx="0"/>
          </p:cNvCxnSpPr>
          <p:nvPr/>
        </p:nvCxnSpPr>
        <p:spPr>
          <a:xfrm flipH="1">
            <a:off x="2482639" y="3674572"/>
            <a:ext cx="3281" cy="99951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7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F20CC7-060F-EC46-BBEA-DB612623AE9A}"/>
              </a:ext>
            </a:extLst>
          </p:cNvPr>
          <p:cNvSpPr txBox="1"/>
          <p:nvPr/>
        </p:nvSpPr>
        <p:spPr>
          <a:xfrm>
            <a:off x="8376356" y="360246"/>
            <a:ext cx="2144889" cy="400110"/>
          </a:xfrm>
          <a:prstGeom prst="rect">
            <a:avLst/>
          </a:prstGeom>
          <a:noFill/>
        </p:spPr>
        <p:txBody>
          <a:bodyPr wrap="square" rtlCol="0">
            <a:spAutoFit/>
          </a:bodyPr>
          <a:lstStyle/>
          <a:p>
            <a:r>
              <a:rPr lang="en-US" sz="2000" b="1" dirty="0">
                <a:solidFill>
                  <a:schemeClr val="bg1"/>
                </a:solidFill>
              </a:rPr>
              <a:t>Improvements</a:t>
            </a:r>
          </a:p>
        </p:txBody>
      </p:sp>
      <p:sp>
        <p:nvSpPr>
          <p:cNvPr id="7" name="TextBox 6">
            <a:extLst>
              <a:ext uri="{FF2B5EF4-FFF2-40B4-BE49-F238E27FC236}">
                <a16:creationId xmlns:a16="http://schemas.microsoft.com/office/drawing/2014/main" id="{DD0DAD34-4686-2945-B7CE-94257AFABF6B}"/>
              </a:ext>
            </a:extLst>
          </p:cNvPr>
          <p:cNvSpPr txBox="1"/>
          <p:nvPr/>
        </p:nvSpPr>
        <p:spPr>
          <a:xfrm>
            <a:off x="327377" y="903111"/>
            <a:ext cx="9900355" cy="3363613"/>
          </a:xfrm>
          <a:prstGeom prst="rect">
            <a:avLst/>
          </a:prstGeom>
          <a:noFill/>
        </p:spPr>
        <p:txBody>
          <a:bodyPr wrap="square" rtlCol="0">
            <a:spAutoFit/>
          </a:bodyPr>
          <a:lstStyle/>
          <a:p>
            <a:pPr marL="342900" indent="-342900">
              <a:lnSpc>
                <a:spcPct val="150000"/>
              </a:lnSpc>
              <a:buFont typeface="+mj-lt"/>
              <a:buAutoNum type="arabicPeriod"/>
            </a:pPr>
            <a:r>
              <a:rPr lang="en-US" dirty="0"/>
              <a:t>The stock symbols are static, just 3 stock symbols are used, it can be improved by making them dynamic by taking the stock symbols from application argument.</a:t>
            </a:r>
          </a:p>
          <a:p>
            <a:pPr marL="342900" indent="-342900">
              <a:lnSpc>
                <a:spcPct val="150000"/>
              </a:lnSpc>
              <a:buFont typeface="+mj-lt"/>
              <a:buAutoNum type="arabicPeriod"/>
            </a:pPr>
            <a:r>
              <a:rPr lang="en-US" dirty="0"/>
              <a:t>It may duplicates the quotes When the application starts over, because The </a:t>
            </a:r>
            <a:r>
              <a:rPr lang="en-US" dirty="0" err="1"/>
              <a:t>HBaseEngine</a:t>
            </a:r>
            <a:r>
              <a:rPr lang="en-US" dirty="0"/>
              <a:t> doesn’t check if the quote is there in the DB so it can avoid the redundancy of the symbol quotes (Symbol and quotes time) it is just checking with the quotes that stored in the memory. </a:t>
            </a:r>
          </a:p>
          <a:p>
            <a:pPr marL="342900" indent="-342900">
              <a:lnSpc>
                <a:spcPct val="150000"/>
              </a:lnSpc>
              <a:buFont typeface="+mj-lt"/>
              <a:buAutoNum type="arabicPeriod"/>
            </a:pPr>
            <a:r>
              <a:rPr lang="en-US" dirty="0"/>
              <a:t>Making the </a:t>
            </a:r>
            <a:r>
              <a:rPr lang="en-US" dirty="0" err="1"/>
              <a:t>symbol+Time</a:t>
            </a:r>
            <a:r>
              <a:rPr lang="en-US" dirty="0"/>
              <a:t> as row key instead of </a:t>
            </a:r>
            <a:r>
              <a:rPr lang="en-US" dirty="0" err="1"/>
              <a:t>currentTime</a:t>
            </a:r>
            <a:r>
              <a:rPr lang="en-US" dirty="0"/>
              <a:t>, that’s more reasonable</a:t>
            </a:r>
          </a:p>
          <a:p>
            <a:pPr marL="342900" indent="-342900">
              <a:lnSpc>
                <a:spcPct val="150000"/>
              </a:lnSpc>
              <a:buFont typeface="+mj-lt"/>
              <a:buAutoNum type="arabicPeriod"/>
            </a:pPr>
            <a:r>
              <a:rPr lang="en-US" dirty="0"/>
              <a:t>Performing more spark streaming processing that adding other useful information </a:t>
            </a:r>
          </a:p>
        </p:txBody>
      </p:sp>
    </p:spTree>
    <p:extLst>
      <p:ext uri="{BB962C8B-B14F-4D97-AF65-F5344CB8AC3E}">
        <p14:creationId xmlns:p14="http://schemas.microsoft.com/office/powerpoint/2010/main" val="2902015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{4E41060D-6422-3243-9484-564997BD5D93}tf10001062</Template>
  <TotalTime>103</TotalTime>
  <Words>353</Words>
  <Application>Microsoft Macintosh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2020-10-04T17:19:02Z</dcterms:created>
  <dcterms:modified xsi:type="dcterms:W3CDTF">2020-10-04T19:02:04Z</dcterms:modified>
</cp:coreProperties>
</file>