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57" r:id="rId3"/>
    <p:sldId id="269" r:id="rId4"/>
    <p:sldId id="258" r:id="rId5"/>
    <p:sldId id="271" r:id="rId6"/>
    <p:sldId id="276" r:id="rId7"/>
    <p:sldId id="262" r:id="rId8"/>
    <p:sldId id="263" r:id="rId9"/>
    <p:sldId id="264" r:id="rId10"/>
    <p:sldId id="301" r:id="rId11"/>
    <p:sldId id="297" r:id="rId12"/>
    <p:sldId id="272" r:id="rId13"/>
    <p:sldId id="273" r:id="rId14"/>
    <p:sldId id="274" r:id="rId15"/>
    <p:sldId id="298" r:id="rId16"/>
    <p:sldId id="275" r:id="rId17"/>
    <p:sldId id="267" r:id="rId18"/>
    <p:sldId id="268" r:id="rId19"/>
    <p:sldId id="295" r:id="rId20"/>
    <p:sldId id="299" r:id="rId21"/>
    <p:sldId id="286" r:id="rId22"/>
    <p:sldId id="285" r:id="rId23"/>
    <p:sldId id="279" r:id="rId24"/>
    <p:sldId id="280" r:id="rId25"/>
    <p:sldId id="283" r:id="rId26"/>
    <p:sldId id="281" r:id="rId27"/>
    <p:sldId id="282" r:id="rId28"/>
    <p:sldId id="289" r:id="rId29"/>
    <p:sldId id="290" r:id="rId30"/>
    <p:sldId id="291" r:id="rId31"/>
    <p:sldId id="296" r:id="rId32"/>
    <p:sldId id="292" r:id="rId33"/>
    <p:sldId id="293" r:id="rId34"/>
    <p:sldId id="277" r:id="rId35"/>
    <p:sldId id="300" r:id="rId36"/>
    <p:sldId id="28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04" autoAdjust="0"/>
  </p:normalViewPr>
  <p:slideViewPr>
    <p:cSldViewPr snapToGrid="0" snapToObjects="1">
      <p:cViewPr varScale="1">
        <p:scale>
          <a:sx n="72" d="100"/>
          <a:sy n="72" d="100"/>
        </p:scale>
        <p:origin x="-21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3ADF94-A520-744A-88E0-9143B1F42033}" type="datetimeFigureOut">
              <a:rPr lang="en-US" smtClean="0"/>
              <a:t>5/17/16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53335-8935-3E46-9D3F-8F6350092235}" type="slidenum">
              <a:rPr lang="en-US" smtClean="0"/>
              <a:t>‹#›</a:t>
            </a:fld>
            <a:endParaRPr lang="en-US"/>
          </a:p>
        </p:txBody>
      </p:sp>
    </p:spTree>
    <p:extLst>
      <p:ext uri="{BB962C8B-B14F-4D97-AF65-F5344CB8AC3E}">
        <p14:creationId xmlns:p14="http://schemas.microsoft.com/office/powerpoint/2010/main" val="8242118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1</a:t>
            </a:fld>
            <a:endParaRPr lang="en-US"/>
          </a:p>
        </p:txBody>
      </p:sp>
    </p:spTree>
    <p:extLst>
      <p:ext uri="{BB962C8B-B14F-4D97-AF65-F5344CB8AC3E}">
        <p14:creationId xmlns:p14="http://schemas.microsoft.com/office/powerpoint/2010/main" val="1485624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types of filters which consumes messages and republish it again, to a different message channel, it differ from filters in a connection to many output channels.</a:t>
            </a:r>
          </a:p>
          <a:p>
            <a:r>
              <a:rPr lang="en-US" dirty="0" smtClean="0"/>
              <a:t>If new routing rules between components added only routers change.</a:t>
            </a:r>
          </a:p>
          <a:p>
            <a:r>
              <a:rPr lang="en-US" dirty="0" smtClean="0"/>
              <a:t>Dis-advantage, </a:t>
            </a:r>
          </a:p>
          <a:p>
            <a:pPr lvl="1"/>
            <a:r>
              <a:rPr lang="en-US" dirty="0" smtClean="0"/>
              <a:t>-&gt; may increase time if any processing needed on the message.</a:t>
            </a:r>
          </a:p>
          <a:p>
            <a:pPr lvl="1"/>
            <a:r>
              <a:rPr lang="en-US" dirty="0" smtClean="0"/>
              <a:t>Huge systems with many components are hard to be traced /tested</a:t>
            </a:r>
          </a:p>
          <a:p>
            <a:pPr lvl="1"/>
            <a:endParaRPr lang="en-US" dirty="0" smtClean="0"/>
          </a:p>
          <a:p>
            <a:pPr lvl="1" algn="just"/>
            <a:endParaRPr lang="en-US" dirty="0" smtClean="0"/>
          </a:p>
          <a:p>
            <a:pPr lvl="1"/>
            <a:endParaRPr lang="en-US"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Content based router : routing due to message content.</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Context Based Router : routing due to environment variables.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Dynamic Router: configure itself due to control messages.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Stateless Router : take into account the existing message only when routing.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State full Router : consider the old message while routing like de duplicate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Fixed Router : fixed input and one output</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26</a:t>
            </a:fld>
            <a:endParaRPr lang="en-US"/>
          </a:p>
        </p:txBody>
      </p:sp>
    </p:spTree>
    <p:extLst>
      <p:ext uri="{BB962C8B-B14F-4D97-AF65-F5344CB8AC3E}">
        <p14:creationId xmlns:p14="http://schemas.microsoft.com/office/powerpoint/2010/main" val="1254935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27</a:t>
            </a:fld>
            <a:endParaRPr lang="en-US"/>
          </a:p>
        </p:txBody>
      </p:sp>
    </p:spTree>
    <p:extLst>
      <p:ext uri="{BB962C8B-B14F-4D97-AF65-F5344CB8AC3E}">
        <p14:creationId xmlns:p14="http://schemas.microsoft.com/office/powerpoint/2010/main" val="855568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32</a:t>
            </a:fld>
            <a:endParaRPr lang="en-US"/>
          </a:p>
        </p:txBody>
      </p:sp>
    </p:spTree>
    <p:extLst>
      <p:ext uri="{BB962C8B-B14F-4D97-AF65-F5344CB8AC3E}">
        <p14:creationId xmlns:p14="http://schemas.microsoft.com/office/powerpoint/2010/main" val="3762770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34</a:t>
            </a:fld>
            <a:endParaRPr lang="en-US"/>
          </a:p>
        </p:txBody>
      </p:sp>
    </p:spTree>
    <p:extLst>
      <p:ext uri="{BB962C8B-B14F-4D97-AF65-F5344CB8AC3E}">
        <p14:creationId xmlns:p14="http://schemas.microsoft.com/office/powerpoint/2010/main" val="75713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3</a:t>
            </a:fld>
            <a:endParaRPr lang="en-US"/>
          </a:p>
        </p:txBody>
      </p:sp>
    </p:spTree>
    <p:extLst>
      <p:ext uri="{BB962C8B-B14F-4D97-AF65-F5344CB8AC3E}">
        <p14:creationId xmlns:p14="http://schemas.microsoft.com/office/powerpoint/2010/main" val="269959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Availability / timing / encoding / operating</a:t>
            </a:r>
            <a:r>
              <a:rPr lang="en-US" baseline="0" dirty="0" smtClean="0"/>
              <a:t> systems / </a:t>
            </a:r>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4</a:t>
            </a:fld>
            <a:endParaRPr lang="en-US"/>
          </a:p>
        </p:txBody>
      </p:sp>
    </p:spTree>
    <p:extLst>
      <p:ext uri="{BB962C8B-B14F-4D97-AF65-F5344CB8AC3E}">
        <p14:creationId xmlns:p14="http://schemas.microsoft.com/office/powerpoint/2010/main" val="203404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is no one integration approach that addresses all criteria equally well. Therefore, multiple approaches for integrating applications have evolved over time. The various approaches can be summed up in four main integration styles.</a:t>
            </a:r>
          </a:p>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5</a:t>
            </a:fld>
            <a:endParaRPr lang="en-US"/>
          </a:p>
        </p:txBody>
      </p:sp>
    </p:spTree>
    <p:extLst>
      <p:ext uri="{BB962C8B-B14F-4D97-AF65-F5344CB8AC3E}">
        <p14:creationId xmlns:p14="http://schemas.microsoft.com/office/powerpoint/2010/main" val="86187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Acknowledge</a:t>
            </a:r>
            <a:r>
              <a:rPr lang="en-US" baseline="0" dirty="0" smtClean="0"/>
              <a:t> mode </a:t>
            </a:r>
          </a:p>
          <a:p>
            <a:r>
              <a:rPr lang="en-US" baseline="0" dirty="0" smtClean="0"/>
              <a:t>Transaction </a:t>
            </a:r>
          </a:p>
          <a:p>
            <a:r>
              <a:rPr lang="en-US" baseline="0" dirty="0" smtClean="0"/>
              <a:t>Poison messages</a:t>
            </a:r>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13</a:t>
            </a:fld>
            <a:endParaRPr lang="en-US"/>
          </a:p>
        </p:txBody>
      </p:sp>
    </p:spTree>
    <p:extLst>
      <p:ext uri="{BB962C8B-B14F-4D97-AF65-F5344CB8AC3E}">
        <p14:creationId xmlns:p14="http://schemas.microsoft.com/office/powerpoint/2010/main" val="293932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u="sng" dirty="0" smtClean="0"/>
              <a:t>Complex programming model.</a:t>
            </a:r>
            <a:r>
              <a:rPr lang="en-US" i="1" dirty="0" smtClean="0"/>
              <a:t> Asynchronous messaging requires developers to work with </a:t>
            </a:r>
            <a:r>
              <a:rPr lang="en-US" dirty="0" smtClean="0"/>
              <a:t>an event-driven programming model. Application logic can no longer be coded in a single method that invokes other methods, but the logic is not split up into a number of event handlers that respond to incoming messages. Such a system is more complex and harder to develop and debug.</a:t>
            </a:r>
          </a:p>
          <a:p>
            <a:r>
              <a:rPr lang="en-US" dirty="0" smtClean="0"/>
              <a:t> </a:t>
            </a:r>
            <a:r>
              <a:rPr lang="en-US" i="1" u="sng" dirty="0" smtClean="0"/>
              <a:t>Sequence issues.</a:t>
            </a:r>
            <a:r>
              <a:rPr lang="en-US" i="1" dirty="0" smtClean="0"/>
              <a:t> Message channels guarantee message delivery, but they do not guarantee </a:t>
            </a:r>
            <a:r>
              <a:rPr lang="en-US" dirty="0" smtClean="0"/>
              <a:t>when the message will be delivered. This can cause messages that are sent in sequence to get out of sequence. In situations where messages depend on each other special care has to be taken to re-establish the message sequence.</a:t>
            </a:r>
          </a:p>
          <a:p>
            <a:r>
              <a:rPr lang="en-US" i="1" u="sng" dirty="0" smtClean="0"/>
              <a:t>Synchronous scenarios.</a:t>
            </a:r>
            <a:r>
              <a:rPr lang="en-US" i="1" dirty="0" smtClean="0"/>
              <a:t> Not all applications can operate in a send and forget mode. </a:t>
            </a:r>
            <a:endParaRPr lang="en-US" dirty="0" smtClean="0"/>
          </a:p>
          <a:p>
            <a:r>
              <a:rPr lang="en-US" i="1" u="sng" dirty="0" smtClean="0"/>
              <a:t>Performance.</a:t>
            </a:r>
            <a:r>
              <a:rPr lang="en-US" i="1" dirty="0" smtClean="0"/>
              <a:t> Messaging systems do add some overhead to communication. It takes effort </a:t>
            </a:r>
            <a:r>
              <a:rPr lang="en-US" dirty="0" smtClean="0"/>
              <a:t>to make data into a message and send it, and to receive a message and process it. </a:t>
            </a:r>
          </a:p>
          <a:p>
            <a:r>
              <a:rPr lang="en-US" i="1" u="sng" dirty="0" smtClean="0"/>
              <a:t>Limited platform support.</a:t>
            </a:r>
            <a:r>
              <a:rPr lang="en-US" i="1" dirty="0" smtClean="0"/>
              <a:t> Many proprietary messaging systems are not available on all </a:t>
            </a:r>
            <a:r>
              <a:rPr lang="en-US" dirty="0" smtClean="0"/>
              <a:t>platforms. Often times it is easier to FTP a file to another platform than accessing it via a messaging system.</a:t>
            </a:r>
          </a:p>
          <a:p>
            <a:r>
              <a:rPr lang="en-US" i="1" u="sng" dirty="0" smtClean="0"/>
              <a:t>Vendor lock-in.</a:t>
            </a:r>
            <a:r>
              <a:rPr lang="en-US" i="1" dirty="0" smtClean="0"/>
              <a:t> Many messaging system implementations rely on proprietary protocols. </a:t>
            </a:r>
            <a:r>
              <a:rPr lang="en-US" dirty="0" smtClean="0"/>
              <a:t>Even common messaging specifications such as JMS do not control the physical implementation of the solution. As a result, different messaging systems usually do not connect to one another. This can leave you with a whole new integration challenge: integrating multiple integration solutions! (</a:t>
            </a:r>
            <a:r>
              <a:rPr lang="en-US" i="1" dirty="0" smtClean="0"/>
              <a:t>Messaging Bridge pattern.)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16</a:t>
            </a:fld>
            <a:endParaRPr lang="en-US"/>
          </a:p>
        </p:txBody>
      </p:sp>
    </p:spTree>
    <p:extLst>
      <p:ext uri="{BB962C8B-B14F-4D97-AF65-F5344CB8AC3E}">
        <p14:creationId xmlns:p14="http://schemas.microsoft.com/office/powerpoint/2010/main" val="21958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Message Types: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Command Message: to invoke procedure in another application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Document  Message: to pass set of data to another application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Event Message: to notify another application with change in this application.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Request - Reply  Message: the other application should send reply back.</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Message Sequence: if data is large send more than message.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Message Expiration: The Message is only useful through amount of time</a:t>
            </a:r>
          </a:p>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21</a:t>
            </a:fld>
            <a:endParaRPr lang="en-US"/>
          </a:p>
        </p:txBody>
      </p:sp>
    </p:spTree>
    <p:extLst>
      <p:ext uri="{BB962C8B-B14F-4D97-AF65-F5344CB8AC3E}">
        <p14:creationId xmlns:p14="http://schemas.microsoft.com/office/powerpoint/2010/main" val="256683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22</a:t>
            </a:fld>
            <a:endParaRPr lang="en-US"/>
          </a:p>
        </p:txBody>
      </p:sp>
    </p:spTree>
    <p:extLst>
      <p:ext uri="{BB962C8B-B14F-4D97-AF65-F5344CB8AC3E}">
        <p14:creationId xmlns:p14="http://schemas.microsoft.com/office/powerpoint/2010/main" val="334128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Filters connected with pipes ( channels</a:t>
            </a:r>
            <a:r>
              <a:rPr lang="en-US" baseline="0" dirty="0" smtClean="0"/>
              <a:t> between filters</a:t>
            </a:r>
            <a:r>
              <a:rPr lang="en-US" dirty="0" smtClean="0"/>
              <a:t>)</a:t>
            </a:r>
          </a:p>
          <a:p>
            <a:r>
              <a:rPr lang="en-US" dirty="0" smtClean="0"/>
              <a:t>Divide a larger procession task into a sequence of smaller independent processing steps(Filters connected by pipes (channels))</a:t>
            </a:r>
          </a:p>
          <a:p>
            <a:r>
              <a:rPr lang="en-US" dirty="0" smtClean="0"/>
              <a:t>Port : is the connection between filter &amp; pipe.</a:t>
            </a:r>
          </a:p>
          <a:p>
            <a:r>
              <a:rPr lang="en-US" dirty="0" smtClean="0"/>
              <a:t>Improve testability each component tested in separate / improve reusability.</a:t>
            </a:r>
          </a:p>
          <a:p>
            <a:r>
              <a:rPr lang="en-US" dirty="0" smtClean="0"/>
              <a:t>Limitation: using many channels which required memory / CPU.</a:t>
            </a:r>
          </a:p>
          <a:p>
            <a:endParaRPr lang="en-US" dirty="0"/>
          </a:p>
        </p:txBody>
      </p:sp>
      <p:sp>
        <p:nvSpPr>
          <p:cNvPr id="4" name="Slide Number Placeholder 3"/>
          <p:cNvSpPr>
            <a:spLocks noGrp="1"/>
          </p:cNvSpPr>
          <p:nvPr>
            <p:ph type="sldNum" sz="quarter" idx="10"/>
          </p:nvPr>
        </p:nvSpPr>
        <p:spPr/>
        <p:txBody>
          <a:bodyPr/>
          <a:lstStyle/>
          <a:p>
            <a:fld id="{B5653335-8935-3E46-9D3F-8F6350092235}" type="slidenum">
              <a:rPr lang="en-US" smtClean="0"/>
              <a:t>25</a:t>
            </a:fld>
            <a:endParaRPr lang="en-US"/>
          </a:p>
        </p:txBody>
      </p:sp>
    </p:spTree>
    <p:extLst>
      <p:ext uri="{BB962C8B-B14F-4D97-AF65-F5344CB8AC3E}">
        <p14:creationId xmlns:p14="http://schemas.microsoft.com/office/powerpoint/2010/main" val="314489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1pPr>
            <a:lvl2pPr marL="742950" indent="-28575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2pPr>
            <a:lvl3pPr marL="11430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marL="16002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4pPr>
            <a:lvl5pPr marL="20574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algn="r" eaLnBrk="1" hangingPunct="1">
              <a:buClrTx/>
              <a:buSzTx/>
              <a:buFontTx/>
              <a:buNone/>
              <a:defRPr/>
            </a:pPr>
            <a:r>
              <a:rPr lang="en-US" altLang="en-US" sz="800" dirty="0" smtClean="0"/>
              <a:t>© 2015 IBM Corporation</a:t>
            </a:r>
            <a:endParaRPr lang="en-US" altLang="en-US" sz="1800" dirty="0" smtClean="0"/>
          </a:p>
        </p:txBody>
      </p:sp>
      <p:pic>
        <p:nvPicPr>
          <p:cNvPr id="6" name="Picture 6" descr="R120_G137_B25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1pPr>
            <a:lvl2pPr marL="742950" indent="-28575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2pPr>
            <a:lvl3pPr marL="11430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marL="16002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4pPr>
            <a:lvl5pPr marL="20574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algn="r" eaLnBrk="1" hangingPunct="1">
              <a:buClrTx/>
              <a:buSzTx/>
              <a:buFontTx/>
              <a:buNone/>
              <a:defRPr/>
            </a:pPr>
            <a:r>
              <a:rPr lang="en-US" altLang="en-US" sz="800" smtClean="0"/>
              <a:t> IBM Corporation</a:t>
            </a:r>
            <a:endParaRPr lang="en-US" altLang="en-US" sz="1800" smtClean="0"/>
          </a:p>
        </p:txBody>
      </p:sp>
      <p:grpSp>
        <p:nvGrpSpPr>
          <p:cNvPr id="8" name="Group 3"/>
          <p:cNvGrpSpPr>
            <a:grpSpLocks/>
          </p:cNvGrpSpPr>
          <p:nvPr/>
        </p:nvGrpSpPr>
        <p:grpSpPr bwMode="auto">
          <a:xfrm>
            <a:off x="274638" y="4068763"/>
            <a:ext cx="8596312" cy="2233612"/>
            <a:chOff x="172" y="2309"/>
            <a:chExt cx="5415" cy="1407"/>
          </a:xfrm>
        </p:grpSpPr>
        <p:pic>
          <p:nvPicPr>
            <p:cNvPr id="9" name="Picture 4" descr="778078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 y="2309"/>
              <a:ext cx="5413"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5"/>
            <p:cNvGrpSpPr>
              <a:grpSpLocks/>
            </p:cNvGrpSpPr>
            <p:nvPr/>
          </p:nvGrpSpPr>
          <p:grpSpPr bwMode="auto">
            <a:xfrm>
              <a:off x="173" y="2309"/>
              <a:ext cx="5414" cy="1407"/>
              <a:chOff x="173" y="2309"/>
              <a:chExt cx="5414" cy="1407"/>
            </a:xfrm>
          </p:grpSpPr>
          <p:sp>
            <p:nvSpPr>
              <p:cNvPr id="11" name="Rectangle 6"/>
              <p:cNvSpPr>
                <a:spLocks noChangeArrowheads="1"/>
              </p:cNvSpPr>
              <p:nvPr/>
            </p:nvSpPr>
            <p:spPr bwMode="auto">
              <a:xfrm>
                <a:off x="173" y="2309"/>
                <a:ext cx="854" cy="290"/>
              </a:xfrm>
              <a:prstGeom prst="rect">
                <a:avLst/>
              </a:prstGeom>
              <a:solidFill>
                <a:srgbClr val="FEFFFE">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endParaRPr lang="en-GB" altLang="en-US" smtClean="0"/>
              </a:p>
            </p:txBody>
          </p:sp>
          <p:sp>
            <p:nvSpPr>
              <p:cNvPr id="12" name="Rectangle 7"/>
              <p:cNvSpPr>
                <a:spLocks noChangeArrowheads="1"/>
              </p:cNvSpPr>
              <p:nvPr/>
            </p:nvSpPr>
            <p:spPr bwMode="auto">
              <a:xfrm>
                <a:off x="173" y="2866"/>
                <a:ext cx="854" cy="291"/>
              </a:xfrm>
              <a:prstGeom prst="rect">
                <a:avLst/>
              </a:prstGeom>
              <a:solidFill>
                <a:srgbClr val="FEFFFE">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endParaRPr lang="en-GB" altLang="en-US" smtClean="0"/>
              </a:p>
            </p:txBody>
          </p:sp>
          <p:sp>
            <p:nvSpPr>
              <p:cNvPr id="13" name="Rectangle 8"/>
              <p:cNvSpPr>
                <a:spLocks noChangeArrowheads="1"/>
              </p:cNvSpPr>
              <p:nvPr/>
            </p:nvSpPr>
            <p:spPr bwMode="auto">
              <a:xfrm>
                <a:off x="173" y="3426"/>
                <a:ext cx="268" cy="290"/>
              </a:xfrm>
              <a:prstGeom prst="rect">
                <a:avLst/>
              </a:prstGeom>
              <a:solidFill>
                <a:srgbClr val="FEFFFE">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endParaRPr lang="en-GB" altLang="en-US" smtClean="0"/>
              </a:p>
            </p:txBody>
          </p:sp>
          <p:sp>
            <p:nvSpPr>
              <p:cNvPr id="14" name="Rectangle 9"/>
              <p:cNvSpPr>
                <a:spLocks noChangeArrowheads="1"/>
              </p:cNvSpPr>
              <p:nvPr/>
            </p:nvSpPr>
            <p:spPr bwMode="auto">
              <a:xfrm>
                <a:off x="4733" y="2309"/>
                <a:ext cx="854" cy="290"/>
              </a:xfrm>
              <a:prstGeom prst="rect">
                <a:avLst/>
              </a:prstGeom>
              <a:solidFill>
                <a:srgbClr val="FEFFFE">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endParaRPr lang="en-GB" altLang="en-US" smtClean="0"/>
              </a:p>
            </p:txBody>
          </p:sp>
          <p:sp>
            <p:nvSpPr>
              <p:cNvPr id="15" name="Rectangle 10"/>
              <p:cNvSpPr>
                <a:spLocks noChangeArrowheads="1"/>
              </p:cNvSpPr>
              <p:nvPr/>
            </p:nvSpPr>
            <p:spPr bwMode="auto">
              <a:xfrm>
                <a:off x="4733" y="2866"/>
                <a:ext cx="854" cy="291"/>
              </a:xfrm>
              <a:prstGeom prst="rect">
                <a:avLst/>
              </a:prstGeom>
              <a:solidFill>
                <a:srgbClr val="FEFFFE">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endParaRPr lang="en-GB" altLang="en-US" smtClean="0"/>
              </a:p>
            </p:txBody>
          </p:sp>
          <p:sp>
            <p:nvSpPr>
              <p:cNvPr id="16" name="Rectangle 11"/>
              <p:cNvSpPr>
                <a:spLocks noChangeArrowheads="1"/>
              </p:cNvSpPr>
              <p:nvPr/>
            </p:nvSpPr>
            <p:spPr bwMode="auto">
              <a:xfrm>
                <a:off x="5319" y="3426"/>
                <a:ext cx="268" cy="290"/>
              </a:xfrm>
              <a:prstGeom prst="rect">
                <a:avLst/>
              </a:prstGeom>
              <a:solidFill>
                <a:srgbClr val="FEFFFE">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endParaRPr lang="en-GB" altLang="en-US" smtClean="0"/>
              </a:p>
            </p:txBody>
          </p:sp>
          <p:sp>
            <p:nvSpPr>
              <p:cNvPr id="17" name="Freeform 12"/>
              <p:cNvSpPr>
                <a:spLocks/>
              </p:cNvSpPr>
              <p:nvPr/>
            </p:nvSpPr>
            <p:spPr bwMode="auto">
              <a:xfrm>
                <a:off x="1313" y="2309"/>
                <a:ext cx="2850" cy="290"/>
              </a:xfrm>
              <a:custGeom>
                <a:avLst/>
                <a:gdLst>
                  <a:gd name="T0" fmla="*/ 0 w 2880"/>
                  <a:gd name="T1" fmla="*/ 0 h 288"/>
                  <a:gd name="T2" fmla="*/ 0 w 2880"/>
                  <a:gd name="T3" fmla="*/ 290 h 288"/>
                  <a:gd name="T4" fmla="*/ 2850 w 2880"/>
                  <a:gd name="T5" fmla="*/ 290 h 288"/>
                  <a:gd name="T6" fmla="*/ 2808 w 2880"/>
                  <a:gd name="T7" fmla="*/ 258 h 288"/>
                  <a:gd name="T8" fmla="*/ 2632 w 2880"/>
                  <a:gd name="T9" fmla="*/ 135 h 288"/>
                  <a:gd name="T10" fmla="*/ 2405 w 2880"/>
                  <a:gd name="T11" fmla="*/ 46 h 288"/>
                  <a:gd name="T12" fmla="*/ 2207 w 2880"/>
                  <a:gd name="T13" fmla="*/ 10 h 288"/>
                  <a:gd name="T14" fmla="*/ 2090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0"/>
                  <a:gd name="T28" fmla="*/ 0 h 288"/>
                  <a:gd name="T29" fmla="*/ 2880 w 2880"/>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mtClean="0"/>
              </a:p>
            </p:txBody>
          </p:sp>
          <p:sp>
            <p:nvSpPr>
              <p:cNvPr id="18" name="Freeform 13"/>
              <p:cNvSpPr>
                <a:spLocks/>
              </p:cNvSpPr>
              <p:nvPr/>
            </p:nvSpPr>
            <p:spPr bwMode="auto">
              <a:xfrm>
                <a:off x="1313" y="2866"/>
                <a:ext cx="3161" cy="293"/>
              </a:xfrm>
              <a:custGeom>
                <a:avLst/>
                <a:gdLst>
                  <a:gd name="T0" fmla="*/ 0 w 3194"/>
                  <a:gd name="T1" fmla="*/ 0 h 290"/>
                  <a:gd name="T2" fmla="*/ 0 w 3194"/>
                  <a:gd name="T3" fmla="*/ 291 h 290"/>
                  <a:gd name="T4" fmla="*/ 3161 w 3194"/>
                  <a:gd name="T5" fmla="*/ 293 h 290"/>
                  <a:gd name="T6" fmla="*/ 3155 w 3194"/>
                  <a:gd name="T7" fmla="*/ 259 h 290"/>
                  <a:gd name="T8" fmla="*/ 3127 w 3194"/>
                  <a:gd name="T9" fmla="*/ 148 h 290"/>
                  <a:gd name="T10" fmla="*/ 3086 w 3194"/>
                  <a:gd name="T11" fmla="*/ 34 h 290"/>
                  <a:gd name="T12" fmla="*/ 3070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 name="T24" fmla="*/ 0 w 3194"/>
                  <a:gd name="T25" fmla="*/ 0 h 290"/>
                  <a:gd name="T26" fmla="*/ 3194 w 3194"/>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mtClean="0"/>
              </a:p>
            </p:txBody>
          </p:sp>
          <p:sp>
            <p:nvSpPr>
              <p:cNvPr id="19" name="Freeform 14"/>
              <p:cNvSpPr>
                <a:spLocks/>
              </p:cNvSpPr>
              <p:nvPr/>
            </p:nvSpPr>
            <p:spPr bwMode="auto">
              <a:xfrm>
                <a:off x="3593" y="3424"/>
                <a:ext cx="913" cy="292"/>
              </a:xfrm>
              <a:custGeom>
                <a:avLst/>
                <a:gdLst>
                  <a:gd name="T0" fmla="*/ 0 w 3194"/>
                  <a:gd name="T1" fmla="*/ 292 h 290"/>
                  <a:gd name="T2" fmla="*/ 0 w 3194"/>
                  <a:gd name="T3" fmla="*/ 2 h 290"/>
                  <a:gd name="T4" fmla="*/ 913 w 3194"/>
                  <a:gd name="T5" fmla="*/ 0 h 290"/>
                  <a:gd name="T6" fmla="*/ 908 w 3194"/>
                  <a:gd name="T7" fmla="*/ 157 h 290"/>
                  <a:gd name="T8" fmla="*/ 900 w 3194"/>
                  <a:gd name="T9" fmla="*/ 256 h 290"/>
                  <a:gd name="T10" fmla="*/ 898 w 3194"/>
                  <a:gd name="T11" fmla="*/ 292 h 290"/>
                  <a:gd name="T12" fmla="*/ 0 w 3194"/>
                  <a:gd name="T13" fmla="*/ 292 h 290"/>
                  <a:gd name="T14" fmla="*/ 0 60000 65536"/>
                  <a:gd name="T15" fmla="*/ 0 60000 65536"/>
                  <a:gd name="T16" fmla="*/ 0 60000 65536"/>
                  <a:gd name="T17" fmla="*/ 0 60000 65536"/>
                  <a:gd name="T18" fmla="*/ 0 60000 65536"/>
                  <a:gd name="T19" fmla="*/ 0 60000 65536"/>
                  <a:gd name="T20" fmla="*/ 0 60000 65536"/>
                  <a:gd name="T21" fmla="*/ 0 w 3194"/>
                  <a:gd name="T22" fmla="*/ 0 h 290"/>
                  <a:gd name="T23" fmla="*/ 3194 w 3194"/>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mtClean="0"/>
              </a:p>
            </p:txBody>
          </p:sp>
          <p:sp>
            <p:nvSpPr>
              <p:cNvPr id="20" name="Rectangle 15"/>
              <p:cNvSpPr>
                <a:spLocks noChangeArrowheads="1"/>
              </p:cNvSpPr>
              <p:nvPr/>
            </p:nvSpPr>
            <p:spPr bwMode="auto">
              <a:xfrm>
                <a:off x="1883" y="3426"/>
                <a:ext cx="854" cy="290"/>
              </a:xfrm>
              <a:prstGeom prst="rect">
                <a:avLst/>
              </a:prstGeom>
              <a:solidFill>
                <a:srgbClr val="FEFFFE">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endParaRPr lang="en-GB" altLang="en-US" smtClean="0"/>
              </a:p>
            </p:txBody>
          </p:sp>
        </p:grpSp>
      </p:grpSp>
      <p:sp>
        <p:nvSpPr>
          <p:cNvPr id="523266" name="Rectangle 2"/>
          <p:cNvSpPr>
            <a:spLocks noGrp="1" noChangeArrowheads="1"/>
          </p:cNvSpPr>
          <p:nvPr>
            <p:ph type="ctrTitle"/>
          </p:nvPr>
        </p:nvSpPr>
        <p:spPr>
          <a:xfrm>
            <a:off x="231775" y="1412875"/>
            <a:ext cx="8729663" cy="1376363"/>
          </a:xfrm>
        </p:spPr>
        <p:txBody>
          <a:bodyPr anchor="b"/>
          <a:lstStyle>
            <a:lvl1pPr>
              <a:defRPr sz="2500">
                <a:solidFill>
                  <a:schemeClr val="tx1"/>
                </a:solidFill>
              </a:defRPr>
            </a:lvl1pPr>
          </a:lstStyle>
          <a:p>
            <a:pPr lvl="0"/>
            <a:r>
              <a:rPr lang="en-US" altLang="en-US" noProof="0" smtClean="0"/>
              <a:t>Click to edit Master title style</a:t>
            </a:r>
          </a:p>
        </p:txBody>
      </p:sp>
      <p:sp>
        <p:nvSpPr>
          <p:cNvPr id="523267" name="Rectangle 3"/>
          <p:cNvSpPr>
            <a:spLocks noGrp="1" noChangeArrowheads="1"/>
          </p:cNvSpPr>
          <p:nvPr>
            <p:ph type="subTitle" idx="1"/>
          </p:nvPr>
        </p:nvSpPr>
        <p:spPr>
          <a:xfrm>
            <a:off x="182563" y="528638"/>
            <a:ext cx="7769225" cy="530225"/>
          </a:xfrm>
        </p:spPr>
        <p:txBody>
          <a:bodyPr anchor="b"/>
          <a:lstStyle>
            <a:lvl1pPr marL="0" indent="0">
              <a:buFont typeface="Wingdings" panose="05000000000000000000" pitchFamily="2" charset="2"/>
              <a:buNone/>
              <a:defRPr sz="1100"/>
            </a:lvl1pPr>
          </a:lstStyle>
          <a:p>
            <a:pPr lvl="0"/>
            <a:r>
              <a:rPr lang="en-US" altLang="en-US" noProof="0" smtClean="0"/>
              <a:t>Click to edit Master subtitle style</a:t>
            </a:r>
          </a:p>
        </p:txBody>
      </p:sp>
    </p:spTree>
    <p:extLst>
      <p:ext uri="{BB962C8B-B14F-4D97-AF65-F5344CB8AC3E}">
        <p14:creationId xmlns:p14="http://schemas.microsoft.com/office/powerpoint/2010/main" val="6009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379544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68908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686800" cy="639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2563" y="1557338"/>
            <a:ext cx="8686800" cy="4797425"/>
          </a:xfrm>
        </p:spPr>
        <p:txBody>
          <a:bodyPr/>
          <a:lstStyle/>
          <a:p>
            <a:pPr lvl="0"/>
            <a:r>
              <a:rPr lang="en-US" noProof="0" smtClean="0"/>
              <a:t>Click icon to add table</a:t>
            </a:r>
          </a:p>
        </p:txBody>
      </p:sp>
      <p:sp>
        <p:nvSpPr>
          <p:cNvPr id="4"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767270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769938"/>
            <a:ext cx="8245475" cy="498475"/>
          </a:xfrm>
        </p:spPr>
        <p:txBody>
          <a:bodyPr/>
          <a:lstStyle/>
          <a:p>
            <a:r>
              <a:rPr lang="en-US" smtClean="0"/>
              <a:t>Click to edit Master title style</a:t>
            </a:r>
            <a:endParaRPr lang="de-DE"/>
          </a:p>
        </p:txBody>
      </p:sp>
      <p:sp>
        <p:nvSpPr>
          <p:cNvPr id="3" name="Content Placeholder 2"/>
          <p:cNvSpPr>
            <a:spLocks noGrp="1"/>
          </p:cNvSpPr>
          <p:nvPr>
            <p:ph sz="half" idx="1"/>
          </p:nvPr>
        </p:nvSpPr>
        <p:spPr>
          <a:xfrm>
            <a:off x="395288" y="1412875"/>
            <a:ext cx="4171950"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quarter" idx="2"/>
          </p:nvPr>
        </p:nvSpPr>
        <p:spPr>
          <a:xfrm>
            <a:off x="4719638" y="1412875"/>
            <a:ext cx="4173537" cy="237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Content Placeholder 4"/>
          <p:cNvSpPr>
            <a:spLocks noGrp="1"/>
          </p:cNvSpPr>
          <p:nvPr>
            <p:ph sz="quarter" idx="3"/>
          </p:nvPr>
        </p:nvSpPr>
        <p:spPr>
          <a:xfrm>
            <a:off x="4719638" y="3937000"/>
            <a:ext cx="4173537" cy="237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10"/>
          </p:nvPr>
        </p:nvSpPr>
        <p:spPr>
          <a:xfrm>
            <a:off x="2312988" y="6524625"/>
            <a:ext cx="4922837" cy="246063"/>
          </a:xfrm>
        </p:spPr>
        <p:txBody>
          <a:bodyPr/>
          <a:lstStyle>
            <a:lvl1pPr>
              <a:defRPr/>
            </a:lvl1pPr>
          </a:lstStyle>
          <a:p>
            <a:endParaRPr lang="en-US"/>
          </a:p>
        </p:txBody>
      </p:sp>
      <p:sp>
        <p:nvSpPr>
          <p:cNvPr id="7" name="Slide Number Placeholder 6"/>
          <p:cNvSpPr>
            <a:spLocks noGrp="1"/>
          </p:cNvSpPr>
          <p:nvPr>
            <p:ph type="sldNum" sz="quarter" idx="11"/>
          </p:nvPr>
        </p:nvSpPr>
        <p:spPr>
          <a:xfrm>
            <a:off x="490538" y="6500813"/>
            <a:ext cx="1006475" cy="320675"/>
          </a:xfrm>
        </p:spPr>
        <p:txBody>
          <a:bodyPr/>
          <a:lstStyle>
            <a:lvl1pPr>
              <a:defRPr/>
            </a:lvl1pPr>
          </a:lstStyle>
          <a:p>
            <a:fld id="{7D898739-EF2A-6642-92BD-56CD90DCA73B}" type="slidenum">
              <a:rPr lang="en-US" smtClean="0"/>
              <a:t>‹#›</a:t>
            </a:fld>
            <a:endParaRPr lang="en-US"/>
          </a:p>
        </p:txBody>
      </p:sp>
    </p:spTree>
    <p:extLst>
      <p:ext uri="{BB962C8B-B14F-4D97-AF65-F5344CB8AC3E}">
        <p14:creationId xmlns:p14="http://schemas.microsoft.com/office/powerpoint/2010/main" val="1830132649"/>
      </p:ext>
    </p:extLst>
  </p:cSld>
  <p:clrMapOvr>
    <a:masterClrMapping/>
  </p:clrMapOvr>
  <p:transition xmlns:p14="http://schemas.microsoft.com/office/powerpoint/2010/mai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9339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178131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557338"/>
            <a:ext cx="4267200" cy="4797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557338"/>
            <a:ext cx="4267200" cy="4797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281275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283278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54899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229555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278714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7D898739-EF2A-6642-92BD-56CD90DCA73B}" type="slidenum">
              <a:rPr lang="en-US" smtClean="0"/>
              <a:t>‹#›</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dt" sz="half" idx="12"/>
          </p:nvPr>
        </p:nvSpPr>
        <p:spPr>
          <a:ln/>
        </p:spPr>
        <p:txBody>
          <a:bodyPr/>
          <a:lstStyle>
            <a:lvl1pPr>
              <a:defRPr/>
            </a:lvl1pPr>
          </a:lstStyle>
          <a:p>
            <a:fld id="{D2273200-458E-2D40-94CD-9A171B279975}" type="datetimeFigureOut">
              <a:rPr lang="en-US" smtClean="0"/>
              <a:t>5/17/16</a:t>
            </a:fld>
            <a:endParaRPr lang="en-US"/>
          </a:p>
        </p:txBody>
      </p:sp>
    </p:spTree>
    <p:extLst>
      <p:ext uri="{BB962C8B-B14F-4D97-AF65-F5344CB8AC3E}">
        <p14:creationId xmlns:p14="http://schemas.microsoft.com/office/powerpoint/2010/main" val="3984113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1557338"/>
            <a:ext cx="868680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8"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1pPr>
            <a:lvl2pPr marL="742950" indent="-28575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2pPr>
            <a:lvl3pPr marL="11430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marL="16002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4pPr>
            <a:lvl5pPr marL="20574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algn="r" eaLnBrk="1" hangingPunct="1">
              <a:buClrTx/>
              <a:buSzTx/>
              <a:buFontTx/>
              <a:buNone/>
              <a:defRPr/>
            </a:pPr>
            <a:r>
              <a:rPr lang="en-US" altLang="en-US" sz="800" dirty="0" smtClean="0"/>
              <a:t>© 2015 IBM Corporation</a:t>
            </a:r>
            <a:endParaRPr lang="en-US" altLang="en-US" sz="1800" dirty="0" smtClean="0"/>
          </a:p>
        </p:txBody>
      </p:sp>
      <p:sp>
        <p:nvSpPr>
          <p:cNvPr id="522245" name="Rectangle 5"/>
          <p:cNvSpPr>
            <a:spLocks noGrp="1" noChangeArrowheads="1"/>
          </p:cNvSpPr>
          <p:nvPr>
            <p:ph type="sldNum" sz="quarter" idx="4"/>
          </p:nvPr>
        </p:nvSpPr>
        <p:spPr bwMode="black">
          <a:xfrm>
            <a:off x="182563" y="6537325"/>
            <a:ext cx="366712"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buClrTx/>
              <a:buSzTx/>
              <a:buFontTx/>
              <a:buNone/>
              <a:defRPr sz="800"/>
            </a:lvl1pPr>
          </a:lstStyle>
          <a:p>
            <a:fld id="{7D898739-EF2A-6642-92BD-56CD90DCA73B}" type="slidenum">
              <a:rPr lang="en-US" smtClean="0"/>
              <a:t>‹#›</a:t>
            </a:fld>
            <a:endParaRPr lang="en-US"/>
          </a:p>
        </p:txBody>
      </p:sp>
      <p:sp>
        <p:nvSpPr>
          <p:cNvPr id="522246" name="Rectangle 6"/>
          <p:cNvSpPr>
            <a:spLocks noGrp="1" noChangeArrowheads="1"/>
          </p:cNvSpPr>
          <p:nvPr>
            <p:ph type="ftr" sz="quarter" idx="3"/>
          </p:nvPr>
        </p:nvSpPr>
        <p:spPr bwMode="auto">
          <a:xfrm>
            <a:off x="1554163" y="6537325"/>
            <a:ext cx="59436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buClrTx/>
              <a:buSzTx/>
              <a:buFontTx/>
              <a:buNone/>
              <a:defRPr sz="800"/>
            </a:lvl1pPr>
          </a:lstStyle>
          <a:p>
            <a:endParaRPr lang="en-US"/>
          </a:p>
        </p:txBody>
      </p:sp>
      <p:sp>
        <p:nvSpPr>
          <p:cNvPr id="522247" name="Rectangle 7"/>
          <p:cNvSpPr>
            <a:spLocks noGrp="1" noChangeArrowheads="1"/>
          </p:cNvSpPr>
          <p:nvPr>
            <p:ph type="dt" sz="half" idx="2"/>
          </p:nvPr>
        </p:nvSpPr>
        <p:spPr bwMode="auto">
          <a:xfrm>
            <a:off x="549275" y="6537325"/>
            <a:ext cx="10048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buClrTx/>
              <a:buSzTx/>
              <a:buFontTx/>
              <a:buNone/>
              <a:defRPr sz="800"/>
            </a:lvl1pPr>
          </a:lstStyle>
          <a:p>
            <a:fld id="{D2273200-458E-2D40-94CD-9A171B279975}" type="datetimeFigureOut">
              <a:rPr lang="en-US" smtClean="0"/>
              <a:t>5/17/16</a:t>
            </a:fld>
            <a:endParaRPr lang="en-US"/>
          </a:p>
        </p:txBody>
      </p:sp>
      <p:pic>
        <p:nvPicPr>
          <p:cNvPr id="1032" name="Picture 8" descr="R120_G137_B251-2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4" name="Text Box 46"/>
          <p:cNvSpPr txBox="1">
            <a:spLocks noChangeArrowheads="1"/>
          </p:cNvSpPr>
          <p:nvPr/>
        </p:nvSpPr>
        <p:spPr bwMode="auto">
          <a:xfrm>
            <a:off x="182563" y="136525"/>
            <a:ext cx="7769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lstStyle>
            <a:lvl1pPr>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1pPr>
            <a:lvl2pPr marL="742950" indent="-28575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2pPr>
            <a:lvl3pPr marL="11430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marL="16002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4pPr>
            <a:lvl5pPr marL="2057400" indent="-228600">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accent1"/>
              </a:buClr>
              <a:buSzPct val="120000"/>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tx1"/>
              </a:buClr>
              <a:buSzTx/>
              <a:defRPr/>
            </a:pPr>
            <a:r>
              <a:rPr lang="en-US" altLang="en-US" sz="1100" smtClean="0"/>
              <a:t>IBM Global Business Services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lnSpc>
          <a:spcPct val="90000"/>
        </a:lnSpc>
        <a:spcBef>
          <a:spcPct val="0"/>
        </a:spcBef>
        <a:spcAft>
          <a:spcPct val="0"/>
        </a:spcAft>
        <a:defRPr sz="2000" kern="1200">
          <a:solidFill>
            <a:schemeClr val="hlink"/>
          </a:solidFill>
          <a:latin typeface="+mj-lt"/>
          <a:ea typeface="+mj-ea"/>
          <a:cs typeface="+mj-cs"/>
        </a:defRPr>
      </a:lvl1pPr>
      <a:lvl2pPr algn="l" rtl="0" eaLnBrk="1" fontAlgn="base" hangingPunct="1">
        <a:lnSpc>
          <a:spcPct val="90000"/>
        </a:lnSpc>
        <a:spcBef>
          <a:spcPct val="0"/>
        </a:spcBef>
        <a:spcAft>
          <a:spcPct val="0"/>
        </a:spcAft>
        <a:defRPr sz="2000">
          <a:solidFill>
            <a:schemeClr val="hlink"/>
          </a:solidFill>
          <a:latin typeface="Arial" panose="020B0604020202020204" pitchFamily="34" charset="0"/>
        </a:defRPr>
      </a:lvl2pPr>
      <a:lvl3pPr algn="l" rtl="0" eaLnBrk="1" fontAlgn="base" hangingPunct="1">
        <a:lnSpc>
          <a:spcPct val="90000"/>
        </a:lnSpc>
        <a:spcBef>
          <a:spcPct val="0"/>
        </a:spcBef>
        <a:spcAft>
          <a:spcPct val="0"/>
        </a:spcAft>
        <a:defRPr sz="2000">
          <a:solidFill>
            <a:schemeClr val="hlink"/>
          </a:solidFill>
          <a:latin typeface="Arial" panose="020B0604020202020204" pitchFamily="34" charset="0"/>
        </a:defRPr>
      </a:lvl3pPr>
      <a:lvl4pPr algn="l" rtl="0" eaLnBrk="1" fontAlgn="base" hangingPunct="1">
        <a:lnSpc>
          <a:spcPct val="90000"/>
        </a:lnSpc>
        <a:spcBef>
          <a:spcPct val="0"/>
        </a:spcBef>
        <a:spcAft>
          <a:spcPct val="0"/>
        </a:spcAft>
        <a:defRPr sz="2000">
          <a:solidFill>
            <a:schemeClr val="hlink"/>
          </a:solidFill>
          <a:latin typeface="Arial" panose="020B0604020202020204" pitchFamily="34" charset="0"/>
        </a:defRPr>
      </a:lvl4pPr>
      <a:lvl5pPr algn="l" rtl="0" eaLnBrk="1" fontAlgn="base" hangingPunct="1">
        <a:lnSpc>
          <a:spcPct val="90000"/>
        </a:lnSpc>
        <a:spcBef>
          <a:spcPct val="0"/>
        </a:spcBef>
        <a:spcAft>
          <a:spcPct val="0"/>
        </a:spcAft>
        <a:defRPr sz="2000">
          <a:solidFill>
            <a:schemeClr val="hlink"/>
          </a:solidFill>
          <a:latin typeface="Arial" panose="020B0604020202020204" pitchFamily="34" charset="0"/>
        </a:defRPr>
      </a:lvl5pPr>
      <a:lvl6pPr marL="457200" algn="l" rtl="0" eaLnBrk="1" fontAlgn="base" hangingPunct="1">
        <a:lnSpc>
          <a:spcPct val="90000"/>
        </a:lnSpc>
        <a:spcBef>
          <a:spcPct val="0"/>
        </a:spcBef>
        <a:spcAft>
          <a:spcPct val="0"/>
        </a:spcAft>
        <a:defRPr sz="2000">
          <a:solidFill>
            <a:schemeClr val="hlink"/>
          </a:solidFill>
          <a:latin typeface="Arial" panose="020B0604020202020204" pitchFamily="34" charset="0"/>
        </a:defRPr>
      </a:lvl6pPr>
      <a:lvl7pPr marL="914400" algn="l" rtl="0" eaLnBrk="1" fontAlgn="base" hangingPunct="1">
        <a:lnSpc>
          <a:spcPct val="90000"/>
        </a:lnSpc>
        <a:spcBef>
          <a:spcPct val="0"/>
        </a:spcBef>
        <a:spcAft>
          <a:spcPct val="0"/>
        </a:spcAft>
        <a:defRPr sz="2000">
          <a:solidFill>
            <a:schemeClr val="hlink"/>
          </a:solidFill>
          <a:latin typeface="Arial" panose="020B0604020202020204" pitchFamily="34" charset="0"/>
        </a:defRPr>
      </a:lvl7pPr>
      <a:lvl8pPr marL="1371600" algn="l" rtl="0" eaLnBrk="1" fontAlgn="base" hangingPunct="1">
        <a:lnSpc>
          <a:spcPct val="90000"/>
        </a:lnSpc>
        <a:spcBef>
          <a:spcPct val="0"/>
        </a:spcBef>
        <a:spcAft>
          <a:spcPct val="0"/>
        </a:spcAft>
        <a:defRPr sz="2000">
          <a:solidFill>
            <a:schemeClr val="hlink"/>
          </a:solidFill>
          <a:latin typeface="Arial" panose="020B0604020202020204" pitchFamily="34" charset="0"/>
        </a:defRPr>
      </a:lvl8pPr>
      <a:lvl9pPr marL="1828800" algn="l" rtl="0" eaLnBrk="1" fontAlgn="base" hangingPunct="1">
        <a:lnSpc>
          <a:spcPct val="90000"/>
        </a:lnSpc>
        <a:spcBef>
          <a:spcPct val="0"/>
        </a:spcBef>
        <a:spcAft>
          <a:spcPct val="0"/>
        </a:spcAft>
        <a:defRPr sz="2000">
          <a:solidFill>
            <a:schemeClr val="hlink"/>
          </a:solidFill>
          <a:latin typeface="Arial" panose="020B0604020202020204" pitchFamily="34" charset="0"/>
        </a:defRPr>
      </a:lvl9pPr>
    </p:titleStyle>
    <p:bodyStyle>
      <a:lvl1pPr marL="173038" indent="-173038" algn="l" rtl="0" eaLnBrk="1" fontAlgn="base" hangingPunct="1">
        <a:spcBef>
          <a:spcPct val="50000"/>
        </a:spcBef>
        <a:spcAft>
          <a:spcPct val="0"/>
        </a:spcAft>
        <a:buClr>
          <a:schemeClr val="tx1"/>
        </a:buClr>
        <a:buFont typeface="Wingdings" panose="05000000000000000000" pitchFamily="2" charset="2"/>
        <a:buChar char="§"/>
        <a:defRPr sz="1600" kern="1200">
          <a:solidFill>
            <a:schemeClr val="tx1"/>
          </a:solidFill>
          <a:latin typeface="+mn-lt"/>
          <a:ea typeface="+mn-ea"/>
          <a:cs typeface="+mn-cs"/>
        </a:defRPr>
      </a:lvl1pPr>
      <a:lvl2pPr marL="509588" indent="-163513" algn="l" rtl="0" eaLnBrk="1" fontAlgn="base" hangingPunct="1">
        <a:spcBef>
          <a:spcPct val="0"/>
        </a:spcBef>
        <a:spcAft>
          <a:spcPct val="0"/>
        </a:spcAft>
        <a:buClr>
          <a:schemeClr val="tx1"/>
        </a:buClr>
        <a:buFont typeface="Arial" panose="020B0604020202020204" pitchFamily="34" charset="0"/>
        <a:buChar char="–"/>
        <a:defRPr sz="1400" kern="1200">
          <a:solidFill>
            <a:schemeClr val="tx1"/>
          </a:solidFill>
          <a:latin typeface="+mn-lt"/>
          <a:ea typeface="+mn-ea"/>
          <a:cs typeface="+mn-cs"/>
        </a:defRPr>
      </a:lvl2pPr>
      <a:lvl3pPr marL="815975" indent="-133350" algn="l" rtl="0" eaLnBrk="1" fontAlgn="base" hangingPunct="1">
        <a:spcBef>
          <a:spcPct val="0"/>
        </a:spcBef>
        <a:spcAft>
          <a:spcPct val="0"/>
        </a:spcAft>
        <a:buClr>
          <a:schemeClr val="tx1"/>
        </a:buClr>
        <a:buChar char="•"/>
        <a:defRPr sz="1200" kern="1200">
          <a:solidFill>
            <a:schemeClr val="tx1"/>
          </a:solidFill>
          <a:latin typeface="+mn-lt"/>
          <a:ea typeface="+mn-ea"/>
          <a:cs typeface="+mn-cs"/>
        </a:defRPr>
      </a:lvl3pPr>
      <a:lvl4pPr marL="1203325" indent="-173038" algn="l" rtl="0" eaLnBrk="1" fontAlgn="base" hangingPunct="1">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1" fontAlgn="base" hangingPunct="1">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docs.oracle.com/cd/E19316-01/820-6424/aerbg/index.html" TargetMode="External"/><Relationship Id="rId4" Type="http://schemas.openxmlformats.org/officeDocument/2006/relationships/hyperlink" Target="http://www.enterpriseintegrationpatterns.com/index.html" TargetMode="External"/><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Enterprise Integration Patterns</a:t>
            </a:r>
            <a:br>
              <a:rPr lang="en-US" dirty="0" smtClean="0"/>
            </a:br>
            <a:endParaRPr lang="en-US" dirty="0"/>
          </a:p>
        </p:txBody>
      </p:sp>
      <p:sp>
        <p:nvSpPr>
          <p:cNvPr id="3" name="Subtitle 2"/>
          <p:cNvSpPr>
            <a:spLocks noGrp="1"/>
          </p:cNvSpPr>
          <p:nvPr>
            <p:ph type="subTitle" idx="1"/>
          </p:nvPr>
        </p:nvSpPr>
        <p:spPr/>
        <p:txBody>
          <a:bodyPr/>
          <a:lstStyle/>
          <a:p>
            <a:r>
              <a:rPr lang="en-US" dirty="0" smtClean="0"/>
              <a:t>Solving integration problems using </a:t>
            </a:r>
            <a:r>
              <a:rPr lang="en-US" dirty="0" smtClean="0"/>
              <a:t>patterns                                             Presented By : </a:t>
            </a:r>
            <a:r>
              <a:rPr lang="en-US" smtClean="0"/>
              <a:t>Ihab Ibrahim</a:t>
            </a:r>
            <a:endParaRPr lang="en-US" dirty="0"/>
          </a:p>
        </p:txBody>
      </p:sp>
    </p:spTree>
    <p:extLst>
      <p:ext uri="{BB962C8B-B14F-4D97-AF65-F5344CB8AC3E}">
        <p14:creationId xmlns:p14="http://schemas.microsoft.com/office/powerpoint/2010/main" val="29681652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t>
            </a:r>
            <a:r>
              <a:rPr lang="en-US" dirty="0" smtClean="0"/>
              <a:t>types</a:t>
            </a:r>
            <a:endParaRPr lang="en-US" dirty="0"/>
          </a:p>
        </p:txBody>
      </p:sp>
      <p:sp>
        <p:nvSpPr>
          <p:cNvPr id="3" name="Content Placeholder 2"/>
          <p:cNvSpPr>
            <a:spLocks noGrp="1"/>
          </p:cNvSpPr>
          <p:nvPr>
            <p:ph idx="1"/>
          </p:nvPr>
        </p:nvSpPr>
        <p:spPr/>
        <p:txBody>
          <a:bodyPr/>
          <a:lstStyle/>
          <a:p>
            <a:r>
              <a:rPr lang="en-US" dirty="0" smtClean="0"/>
              <a:t>Information </a:t>
            </a:r>
            <a:r>
              <a:rPr lang="en-US" dirty="0"/>
              <a:t>portals </a:t>
            </a:r>
          </a:p>
          <a:p>
            <a:r>
              <a:rPr lang="en-US" dirty="0"/>
              <a:t>Data Replication </a:t>
            </a:r>
          </a:p>
          <a:p>
            <a:r>
              <a:rPr lang="en-US" dirty="0"/>
              <a:t>Shared Business Function </a:t>
            </a:r>
            <a:endParaRPr lang="en-US" dirty="0" smtClean="0"/>
          </a:p>
          <a:p>
            <a:r>
              <a:rPr lang="en-US" dirty="0"/>
              <a:t>Business-to-Business </a:t>
            </a:r>
          </a:p>
          <a:p>
            <a:r>
              <a:rPr lang="en-US" dirty="0"/>
              <a:t>Service-Oriented Architecture </a:t>
            </a:r>
          </a:p>
          <a:p>
            <a:r>
              <a:rPr lang="en-US" dirty="0"/>
              <a:t>Distributed Business Process </a:t>
            </a:r>
          </a:p>
        </p:txBody>
      </p:sp>
    </p:spTree>
    <p:extLst>
      <p:ext uri="{BB962C8B-B14F-4D97-AF65-F5344CB8AC3E}">
        <p14:creationId xmlns:p14="http://schemas.microsoft.com/office/powerpoint/2010/main" val="19577347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Integration Challenges</a:t>
            </a:r>
          </a:p>
          <a:p>
            <a:r>
              <a:rPr lang="en-US" dirty="0"/>
              <a:t>Application Integration Options</a:t>
            </a:r>
          </a:p>
          <a:p>
            <a:r>
              <a:rPr lang="en-US" dirty="0" smtClean="0"/>
              <a:t>Integration </a:t>
            </a:r>
            <a:r>
              <a:rPr lang="en-US" dirty="0"/>
              <a:t>types</a:t>
            </a:r>
            <a:endParaRPr lang="en-US" dirty="0" smtClean="0"/>
          </a:p>
          <a:p>
            <a:r>
              <a:rPr lang="en-US" dirty="0">
                <a:solidFill>
                  <a:schemeClr val="accent1">
                    <a:lumMod val="75000"/>
                  </a:schemeClr>
                </a:solidFill>
              </a:rPr>
              <a:t>Message-Oriented Middleware </a:t>
            </a:r>
            <a:r>
              <a:rPr lang="en-US" dirty="0" smtClean="0">
                <a:solidFill>
                  <a:schemeClr val="accent1">
                    <a:lumMod val="75000"/>
                  </a:schemeClr>
                </a:solidFill>
              </a:rPr>
              <a:t> </a:t>
            </a:r>
          </a:p>
          <a:p>
            <a:r>
              <a:rPr lang="en-US" dirty="0" smtClean="0"/>
              <a:t>Asynchronous Messaging</a:t>
            </a:r>
          </a:p>
          <a:p>
            <a:r>
              <a:rPr lang="en-US" dirty="0" smtClean="0"/>
              <a:t>EIP:</a:t>
            </a:r>
          </a:p>
          <a:p>
            <a:pPr lvl="1"/>
            <a:r>
              <a:rPr lang="en-US" dirty="0"/>
              <a:t>Message</a:t>
            </a:r>
          </a:p>
          <a:p>
            <a:pPr lvl="1"/>
            <a:r>
              <a:rPr lang="en-US" dirty="0"/>
              <a:t>Message Translator </a:t>
            </a:r>
          </a:p>
          <a:p>
            <a:pPr lvl="1"/>
            <a:r>
              <a:rPr lang="en-US" dirty="0"/>
              <a:t>Channel</a:t>
            </a:r>
          </a:p>
          <a:p>
            <a:pPr lvl="1"/>
            <a:r>
              <a:rPr lang="en-US" dirty="0"/>
              <a:t>Endpoint </a:t>
            </a:r>
          </a:p>
          <a:p>
            <a:pPr lvl="1"/>
            <a:r>
              <a:rPr lang="en-US" dirty="0"/>
              <a:t>Filters</a:t>
            </a:r>
          </a:p>
          <a:p>
            <a:pPr lvl="1"/>
            <a:r>
              <a:rPr lang="en-US" dirty="0"/>
              <a:t>Router</a:t>
            </a:r>
          </a:p>
          <a:p>
            <a:pPr lvl="1"/>
            <a:r>
              <a:rPr lang="en-US" dirty="0"/>
              <a:t>Splitter / aggregator or </a:t>
            </a:r>
            <a:r>
              <a:rPr lang="en-US" i="1" dirty="0"/>
              <a:t>Scatter-Gather </a:t>
            </a:r>
          </a:p>
          <a:p>
            <a:pPr lvl="1"/>
            <a:r>
              <a:rPr lang="en-US" dirty="0"/>
              <a:t>Wire tap</a:t>
            </a:r>
          </a:p>
          <a:p>
            <a:pPr lvl="1"/>
            <a:r>
              <a:rPr lang="en-US" i="1" dirty="0"/>
              <a:t>Control Bus - t</a:t>
            </a:r>
            <a:r>
              <a:rPr lang="en-US" dirty="0"/>
              <a:t>esting and Monitoring (Bonus)</a:t>
            </a:r>
          </a:p>
          <a:p>
            <a:pPr lvl="1"/>
            <a:r>
              <a:rPr lang="en-US" i="1" dirty="0"/>
              <a:t>Smart Proxy </a:t>
            </a:r>
            <a:endParaRPr lang="en-US" dirty="0"/>
          </a:p>
        </p:txBody>
      </p:sp>
    </p:spTree>
    <p:extLst>
      <p:ext uri="{BB962C8B-B14F-4D97-AF65-F5344CB8AC3E}">
        <p14:creationId xmlns:p14="http://schemas.microsoft.com/office/powerpoint/2010/main" val="10560286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Message-Oriented Middleware </a:t>
            </a:r>
          </a:p>
        </p:txBody>
      </p:sp>
      <p:sp>
        <p:nvSpPr>
          <p:cNvPr id="3" name="Content Placeholder 2"/>
          <p:cNvSpPr>
            <a:spLocks noGrp="1"/>
          </p:cNvSpPr>
          <p:nvPr>
            <p:ph idx="1"/>
          </p:nvPr>
        </p:nvSpPr>
        <p:spPr/>
        <p:txBody>
          <a:bodyPr/>
          <a:lstStyle/>
          <a:p>
            <a:r>
              <a:rPr lang="en-US" dirty="0"/>
              <a:t>Message-oriented architectures provide </a:t>
            </a:r>
            <a:r>
              <a:rPr lang="en-US" i="1" dirty="0"/>
              <a:t>loose coupling </a:t>
            </a:r>
            <a:r>
              <a:rPr lang="en-US" dirty="0"/>
              <a:t>and reliability </a:t>
            </a:r>
          </a:p>
          <a:p>
            <a:r>
              <a:rPr lang="en-US" dirty="0"/>
              <a:t>Data is exchanged in self- contained messages </a:t>
            </a:r>
          </a:p>
          <a:p>
            <a:r>
              <a:rPr lang="en-US" dirty="0"/>
              <a:t>Message-oriented middleware (MOM) </a:t>
            </a:r>
            <a:endParaRPr lang="en-US" dirty="0" smtClean="0"/>
          </a:p>
          <a:p>
            <a:pPr lvl="1"/>
            <a:r>
              <a:rPr lang="en-US" dirty="0" smtClean="0"/>
              <a:t>IBM </a:t>
            </a:r>
            <a:r>
              <a:rPr lang="en-US" dirty="0" err="1"/>
              <a:t>WebSphere</a:t>
            </a:r>
            <a:r>
              <a:rPr lang="en-US" dirty="0"/>
              <a:t> MQ </a:t>
            </a:r>
          </a:p>
          <a:p>
            <a:pPr lvl="1"/>
            <a:r>
              <a:rPr lang="en-US" dirty="0" smtClean="0"/>
              <a:t>Microsoft MSMQ</a:t>
            </a:r>
            <a:endParaRPr lang="en-US" dirty="0"/>
          </a:p>
          <a:p>
            <a:pPr lvl="1"/>
            <a:r>
              <a:rPr lang="en-US" dirty="0" smtClean="0"/>
              <a:t>Java </a:t>
            </a:r>
            <a:r>
              <a:rPr lang="en-US" dirty="0"/>
              <a:t>Message Service (JMS) Implementations </a:t>
            </a:r>
            <a:endParaRPr lang="en-US" dirty="0" smtClean="0"/>
          </a:p>
          <a:p>
            <a:pPr lvl="1"/>
            <a:r>
              <a:rPr lang="en-US" dirty="0" smtClean="0"/>
              <a:t>Apache </a:t>
            </a:r>
            <a:r>
              <a:rPr lang="en-US" dirty="0" err="1" smtClean="0"/>
              <a:t>activemq</a:t>
            </a:r>
            <a:endParaRPr lang="en-US" dirty="0" smtClean="0"/>
          </a:p>
          <a:p>
            <a:pPr lvl="1"/>
            <a:r>
              <a:rPr lang="en-US" dirty="0" err="1" smtClean="0"/>
              <a:t>Jboss</a:t>
            </a:r>
            <a:r>
              <a:rPr lang="en-US" dirty="0" smtClean="0"/>
              <a:t> </a:t>
            </a:r>
            <a:r>
              <a:rPr lang="en-US" dirty="0" err="1" smtClean="0"/>
              <a:t>hornetq</a:t>
            </a:r>
            <a:endParaRPr lang="en-US" dirty="0" smtClean="0"/>
          </a:p>
          <a:p>
            <a:pPr lvl="1"/>
            <a:endParaRPr lang="en-US" dirty="0"/>
          </a:p>
        </p:txBody>
      </p:sp>
    </p:spTree>
    <p:extLst>
      <p:ext uri="{BB962C8B-B14F-4D97-AF65-F5344CB8AC3E}">
        <p14:creationId xmlns:p14="http://schemas.microsoft.com/office/powerpoint/2010/main" val="28654244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Message-Oriented </a:t>
            </a:r>
            <a:r>
              <a:rPr lang="en-US" dirty="0" smtClean="0"/>
              <a:t>Middleware Domain </a:t>
            </a:r>
            <a:endParaRPr lang="en-US" dirty="0"/>
          </a:p>
        </p:txBody>
      </p:sp>
      <p:sp>
        <p:nvSpPr>
          <p:cNvPr id="3" name="Content Placeholder 2"/>
          <p:cNvSpPr>
            <a:spLocks noGrp="1"/>
          </p:cNvSpPr>
          <p:nvPr>
            <p:ph idx="1"/>
          </p:nvPr>
        </p:nvSpPr>
        <p:spPr/>
        <p:txBody>
          <a:bodyPr/>
          <a:lstStyle/>
          <a:p>
            <a:r>
              <a:rPr lang="en-US" b="1" dirty="0"/>
              <a:t>Point-To-Point Messaging</a:t>
            </a:r>
            <a:endParaRPr lang="en-US" dirty="0"/>
          </a:p>
        </p:txBody>
      </p:sp>
      <p:pic>
        <p:nvPicPr>
          <p:cNvPr id="4" name="Picture 3"/>
          <p:cNvPicPr>
            <a:picLocks noChangeAspect="1"/>
          </p:cNvPicPr>
          <p:nvPr/>
        </p:nvPicPr>
        <p:blipFill>
          <a:blip r:embed="rId3"/>
          <a:stretch>
            <a:fillRect/>
          </a:stretch>
        </p:blipFill>
        <p:spPr>
          <a:xfrm>
            <a:off x="1467607" y="2880866"/>
            <a:ext cx="5765800" cy="2324100"/>
          </a:xfrm>
          <a:prstGeom prst="rect">
            <a:avLst/>
          </a:prstGeom>
        </p:spPr>
      </p:pic>
    </p:spTree>
    <p:extLst>
      <p:ext uri="{BB962C8B-B14F-4D97-AF65-F5344CB8AC3E}">
        <p14:creationId xmlns:p14="http://schemas.microsoft.com/office/powerpoint/2010/main" val="5374376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Message-Oriented Middleware Domain </a:t>
            </a:r>
          </a:p>
        </p:txBody>
      </p:sp>
      <p:sp>
        <p:nvSpPr>
          <p:cNvPr id="3" name="Content Placeholder 2"/>
          <p:cNvSpPr>
            <a:spLocks noGrp="1"/>
          </p:cNvSpPr>
          <p:nvPr>
            <p:ph idx="1"/>
          </p:nvPr>
        </p:nvSpPr>
        <p:spPr/>
        <p:txBody>
          <a:bodyPr/>
          <a:lstStyle/>
          <a:p>
            <a:r>
              <a:rPr lang="en-US" b="1" dirty="0"/>
              <a:t>Publish/Subscribe Messaging</a:t>
            </a:r>
            <a:endParaRPr lang="en-US" dirty="0"/>
          </a:p>
        </p:txBody>
      </p:sp>
      <p:pic>
        <p:nvPicPr>
          <p:cNvPr id="4" name="Picture 3"/>
          <p:cNvPicPr>
            <a:picLocks noChangeAspect="1"/>
          </p:cNvPicPr>
          <p:nvPr/>
        </p:nvPicPr>
        <p:blipFill>
          <a:blip r:embed="rId2"/>
          <a:stretch>
            <a:fillRect/>
          </a:stretch>
        </p:blipFill>
        <p:spPr>
          <a:xfrm>
            <a:off x="1835906" y="2795521"/>
            <a:ext cx="5016500" cy="2921000"/>
          </a:xfrm>
          <a:prstGeom prst="rect">
            <a:avLst/>
          </a:prstGeom>
        </p:spPr>
      </p:pic>
    </p:spTree>
    <p:extLst>
      <p:ext uri="{BB962C8B-B14F-4D97-AF65-F5344CB8AC3E}">
        <p14:creationId xmlns:p14="http://schemas.microsoft.com/office/powerpoint/2010/main" val="3386552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Integration Challenges</a:t>
            </a:r>
          </a:p>
          <a:p>
            <a:r>
              <a:rPr lang="en-US" dirty="0"/>
              <a:t>Application Integration Options</a:t>
            </a:r>
          </a:p>
          <a:p>
            <a:r>
              <a:rPr lang="en-US" dirty="0" smtClean="0"/>
              <a:t>Integration </a:t>
            </a:r>
            <a:r>
              <a:rPr lang="en-US" dirty="0"/>
              <a:t>types</a:t>
            </a:r>
            <a:endParaRPr lang="en-US" dirty="0" smtClean="0"/>
          </a:p>
          <a:p>
            <a:r>
              <a:rPr lang="en-US" dirty="0"/>
              <a:t>Message-Oriented Middleware </a:t>
            </a:r>
            <a:r>
              <a:rPr lang="en-US" dirty="0" smtClean="0"/>
              <a:t> </a:t>
            </a:r>
          </a:p>
          <a:p>
            <a:r>
              <a:rPr lang="en-US" dirty="0" smtClean="0">
                <a:solidFill>
                  <a:srgbClr val="1E3AF8"/>
                </a:solidFill>
              </a:rPr>
              <a:t>Asynchronous Messaging</a:t>
            </a:r>
          </a:p>
          <a:p>
            <a:r>
              <a:rPr lang="en-US" dirty="0" smtClean="0"/>
              <a:t>EIP:</a:t>
            </a:r>
          </a:p>
          <a:p>
            <a:pPr lvl="1"/>
            <a:r>
              <a:rPr lang="en-US" dirty="0"/>
              <a:t>Message</a:t>
            </a:r>
          </a:p>
          <a:p>
            <a:pPr lvl="1"/>
            <a:r>
              <a:rPr lang="en-US" dirty="0"/>
              <a:t>Message Translator </a:t>
            </a:r>
          </a:p>
          <a:p>
            <a:pPr lvl="1"/>
            <a:r>
              <a:rPr lang="en-US" dirty="0"/>
              <a:t>Channel</a:t>
            </a:r>
          </a:p>
          <a:p>
            <a:pPr lvl="1"/>
            <a:r>
              <a:rPr lang="en-US" dirty="0"/>
              <a:t>Endpoint </a:t>
            </a:r>
          </a:p>
          <a:p>
            <a:pPr lvl="1"/>
            <a:r>
              <a:rPr lang="en-US" dirty="0"/>
              <a:t>Filters</a:t>
            </a:r>
          </a:p>
          <a:p>
            <a:pPr lvl="1"/>
            <a:r>
              <a:rPr lang="en-US" dirty="0"/>
              <a:t>Router</a:t>
            </a:r>
          </a:p>
          <a:p>
            <a:pPr lvl="1"/>
            <a:r>
              <a:rPr lang="en-US" dirty="0"/>
              <a:t>Splitter / aggregator or </a:t>
            </a:r>
            <a:r>
              <a:rPr lang="en-US" i="1" dirty="0"/>
              <a:t>Scatter-Gather </a:t>
            </a:r>
          </a:p>
          <a:p>
            <a:pPr lvl="1"/>
            <a:r>
              <a:rPr lang="en-US" dirty="0"/>
              <a:t>Wire tap</a:t>
            </a:r>
          </a:p>
          <a:p>
            <a:pPr lvl="1"/>
            <a:r>
              <a:rPr lang="en-US" i="1" dirty="0"/>
              <a:t>Control Bus - t</a:t>
            </a:r>
            <a:r>
              <a:rPr lang="en-US" dirty="0"/>
              <a:t>esting and Monitoring (Bonus)</a:t>
            </a:r>
          </a:p>
          <a:p>
            <a:pPr lvl="1"/>
            <a:r>
              <a:rPr lang="en-US" i="1" dirty="0"/>
              <a:t>Smart Proxy </a:t>
            </a:r>
            <a:endParaRPr lang="en-US" dirty="0"/>
          </a:p>
        </p:txBody>
      </p:sp>
    </p:spTree>
    <p:extLst>
      <p:ext uri="{BB962C8B-B14F-4D97-AF65-F5344CB8AC3E}">
        <p14:creationId xmlns:p14="http://schemas.microsoft.com/office/powerpoint/2010/main" val="10560286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Asynchronous Messaging</a:t>
            </a:r>
            <a:endParaRPr lang="en-US" dirty="0"/>
          </a:p>
        </p:txBody>
      </p:sp>
      <p:sp>
        <p:nvSpPr>
          <p:cNvPr id="3" name="Content Placeholder 2"/>
          <p:cNvSpPr>
            <a:spLocks noGrp="1"/>
          </p:cNvSpPr>
          <p:nvPr>
            <p:ph idx="1"/>
          </p:nvPr>
        </p:nvSpPr>
        <p:spPr/>
        <p:txBody>
          <a:bodyPr/>
          <a:lstStyle/>
          <a:p>
            <a:r>
              <a:rPr lang="en-US" i="1" u="sng" dirty="0"/>
              <a:t>Complex programming model.</a:t>
            </a:r>
            <a:r>
              <a:rPr lang="en-US" i="1" dirty="0"/>
              <a:t> </a:t>
            </a:r>
            <a:endParaRPr lang="en-US" dirty="0"/>
          </a:p>
          <a:p>
            <a:r>
              <a:rPr lang="en-US" dirty="0"/>
              <a:t> </a:t>
            </a:r>
            <a:r>
              <a:rPr lang="en-US" i="1" u="sng" dirty="0"/>
              <a:t>Sequence issues.</a:t>
            </a:r>
            <a:endParaRPr lang="en-US" dirty="0"/>
          </a:p>
          <a:p>
            <a:r>
              <a:rPr lang="en-US" i="1" u="sng" dirty="0"/>
              <a:t>Synchronous scenarios.</a:t>
            </a:r>
            <a:endParaRPr lang="en-US" i="1" dirty="0"/>
          </a:p>
          <a:p>
            <a:r>
              <a:rPr lang="en-US" i="1" u="sng" dirty="0"/>
              <a:t>Performance</a:t>
            </a:r>
            <a:r>
              <a:rPr lang="en-US" dirty="0"/>
              <a:t>. </a:t>
            </a:r>
          </a:p>
          <a:p>
            <a:r>
              <a:rPr lang="en-US" i="1" u="sng" dirty="0"/>
              <a:t>Limited platform support.</a:t>
            </a:r>
            <a:endParaRPr lang="en-US" dirty="0"/>
          </a:p>
          <a:p>
            <a:r>
              <a:rPr lang="en-US" i="1" u="sng" dirty="0"/>
              <a:t>Vendor lock-in. </a:t>
            </a:r>
            <a:r>
              <a:rPr lang="en-US" dirty="0"/>
              <a:t>(</a:t>
            </a:r>
            <a:r>
              <a:rPr lang="en-US" i="1" dirty="0"/>
              <a:t>Messaging Bridge pattern.)</a:t>
            </a:r>
          </a:p>
          <a:p>
            <a:endParaRPr lang="en-US" dirty="0"/>
          </a:p>
          <a:p>
            <a:endParaRPr lang="en-US" dirty="0"/>
          </a:p>
        </p:txBody>
      </p:sp>
    </p:spTree>
    <p:extLst>
      <p:ext uri="{BB962C8B-B14F-4D97-AF65-F5344CB8AC3E}">
        <p14:creationId xmlns:p14="http://schemas.microsoft.com/office/powerpoint/2010/main" val="25205295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Asynchronous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2600324"/>
            <a:ext cx="8288418" cy="2200276"/>
          </a:xfrm>
          <a:prstGeom prst="rect">
            <a:avLst/>
          </a:prstGeom>
          <a:noFill/>
          <a:ln w="9525">
            <a:noFill/>
            <a:miter lim="800000"/>
            <a:headEnd/>
            <a:tailEnd/>
          </a:ln>
        </p:spPr>
      </p:pic>
    </p:spTree>
    <p:extLst>
      <p:ext uri="{BB962C8B-B14F-4D97-AF65-F5344CB8AC3E}">
        <p14:creationId xmlns:p14="http://schemas.microsoft.com/office/powerpoint/2010/main" val="19018480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Asynchronous</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406593" y="1524000"/>
            <a:ext cx="8280207" cy="4953000"/>
          </a:xfrm>
          <a:prstGeom prst="rect">
            <a:avLst/>
          </a:prstGeom>
          <a:noFill/>
          <a:ln w="9525">
            <a:noFill/>
            <a:miter lim="800000"/>
            <a:headEnd/>
            <a:tailEnd/>
          </a:ln>
        </p:spPr>
      </p:pic>
    </p:spTree>
    <p:extLst>
      <p:ext uri="{BB962C8B-B14F-4D97-AF65-F5344CB8AC3E}">
        <p14:creationId xmlns:p14="http://schemas.microsoft.com/office/powerpoint/2010/main" val="33525744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Receive order</a:t>
            </a:r>
            <a:endParaRPr lang="en-US" dirty="0"/>
          </a:p>
        </p:txBody>
      </p:sp>
      <p:sp>
        <p:nvSpPr>
          <p:cNvPr id="3" name="Content Placeholder 2"/>
          <p:cNvSpPr>
            <a:spLocks noGrp="1"/>
          </p:cNvSpPr>
          <p:nvPr>
            <p:ph idx="1"/>
          </p:nvPr>
        </p:nvSpPr>
        <p:spPr/>
        <p:txBody>
          <a:bodyPr/>
          <a:lstStyle/>
          <a:p>
            <a:r>
              <a:rPr lang="en-US" sz="1800" u="sng" dirty="0" smtClean="0"/>
              <a:t>Order management :</a:t>
            </a:r>
          </a:p>
          <a:p>
            <a:r>
              <a:rPr lang="en-US" dirty="0" smtClean="0"/>
              <a:t>ABC Company are expanding and willing to receive orders from email, call center (legacy application closed source from unknown vendor ), modern web application, socket, web service, </a:t>
            </a:r>
            <a:r>
              <a:rPr lang="en-US" dirty="0" err="1" smtClean="0"/>
              <a:t>sFTP</a:t>
            </a:r>
            <a:r>
              <a:rPr lang="en-US" dirty="0" smtClean="0"/>
              <a:t>.</a:t>
            </a:r>
          </a:p>
          <a:p>
            <a:r>
              <a:rPr lang="en-US" dirty="0" smtClean="0"/>
              <a:t>All the received orders should converted to the internal order </a:t>
            </a:r>
            <a:r>
              <a:rPr lang="en-US" dirty="0" err="1" smtClean="0"/>
              <a:t>xsd</a:t>
            </a:r>
            <a:r>
              <a:rPr lang="en-US" dirty="0" smtClean="0"/>
              <a:t> format which require some additional information (message enrichment )</a:t>
            </a:r>
          </a:p>
          <a:p>
            <a:r>
              <a:rPr lang="en-US" dirty="0" smtClean="0"/>
              <a:t>All the received orders should be validated in accounting and inventory.</a:t>
            </a:r>
          </a:p>
          <a:p>
            <a:r>
              <a:rPr lang="en-US" dirty="0" smtClean="0"/>
              <a:t>Validated in both accounting &amp; inventory and grouped to valid orders and invalid orders.</a:t>
            </a:r>
          </a:p>
          <a:p>
            <a:r>
              <a:rPr lang="en-US" dirty="0" smtClean="0"/>
              <a:t>All invalid orders logged to file and sent by email to stockholders at end of day</a:t>
            </a:r>
          </a:p>
          <a:p>
            <a:r>
              <a:rPr lang="en-US" dirty="0" smtClean="0"/>
              <a:t>Move valid orders to billing and shipping.</a:t>
            </a:r>
          </a:p>
          <a:p>
            <a:endParaRPr lang="en-US" dirty="0" smtClean="0"/>
          </a:p>
        </p:txBody>
      </p:sp>
    </p:spTree>
    <p:extLst>
      <p:ext uri="{BB962C8B-B14F-4D97-AF65-F5344CB8AC3E}">
        <p14:creationId xmlns:p14="http://schemas.microsoft.com/office/powerpoint/2010/main" val="20122140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smtClean="0"/>
              <a:t>“There is no simple answer for enterprise integration.”</a:t>
            </a:r>
            <a:br>
              <a:rPr lang="en-US" sz="2400" dirty="0" smtClean="0"/>
            </a:br>
            <a:endParaRPr lang="en-US" sz="1100" i="1" dirty="0"/>
          </a:p>
          <a:p>
            <a:r>
              <a:rPr lang="en-US" sz="2400" dirty="0" smtClean="0"/>
              <a:t>“If </a:t>
            </a:r>
            <a:r>
              <a:rPr lang="en-US" sz="2400" dirty="0"/>
              <a:t>you can develop a single, stand-alone application that doesn’t need to collaborate with </a:t>
            </a:r>
            <a:r>
              <a:rPr lang="en-US" sz="2400" dirty="0" smtClean="0"/>
              <a:t>any other applications, you can avoid the whole integration issue entirely”</a:t>
            </a:r>
          </a:p>
          <a:p>
            <a:pPr marL="0" indent="0">
              <a:buNone/>
            </a:pPr>
            <a:endParaRPr lang="en-US" sz="2400" dirty="0" smtClean="0"/>
          </a:p>
          <a:p>
            <a:pPr marL="0" indent="0">
              <a:buNone/>
            </a:pPr>
            <a:r>
              <a:rPr lang="en-US" sz="1800" dirty="0" smtClean="0"/>
              <a:t>  </a:t>
            </a:r>
            <a:r>
              <a:rPr lang="en-US" sz="1400" dirty="0"/>
              <a:t> </a:t>
            </a:r>
            <a:r>
              <a:rPr lang="en-US" sz="1400" b="1" dirty="0" err="1"/>
              <a:t>Gregor</a:t>
            </a:r>
            <a:r>
              <a:rPr lang="en-US" sz="1400" dirty="0" smtClean="0"/>
              <a:t> </a:t>
            </a:r>
            <a:r>
              <a:rPr lang="en-US" sz="1400" b="1" dirty="0" err="1"/>
              <a:t>Hohpe</a:t>
            </a:r>
            <a:r>
              <a:rPr lang="en-US" sz="1400" dirty="0"/>
              <a:t> </a:t>
            </a:r>
            <a:r>
              <a:rPr lang="en-US" sz="1400" dirty="0" smtClean="0"/>
              <a:t>.</a:t>
            </a:r>
            <a:r>
              <a:rPr lang="en-US" sz="1400" i="1" dirty="0" smtClean="0"/>
              <a:t>Enterprise </a:t>
            </a:r>
            <a:r>
              <a:rPr lang="en-US" sz="1400" i="1" dirty="0"/>
              <a:t>Integration Patterns, </a:t>
            </a:r>
            <a:r>
              <a:rPr lang="en-US" sz="1400" i="1" dirty="0" smtClean="0"/>
              <a:t>2004</a:t>
            </a:r>
            <a:endParaRPr lang="en-US" sz="1400" i="1" dirty="0"/>
          </a:p>
          <a:p>
            <a:endParaRPr lang="en-US" sz="2400" dirty="0" smtClean="0"/>
          </a:p>
          <a:p>
            <a:endParaRPr lang="en-US" sz="2400" dirty="0"/>
          </a:p>
        </p:txBody>
      </p:sp>
    </p:spTree>
    <p:extLst>
      <p:ext uri="{BB962C8B-B14F-4D97-AF65-F5344CB8AC3E}">
        <p14:creationId xmlns:p14="http://schemas.microsoft.com/office/powerpoint/2010/main" val="2890232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Integration Challenges</a:t>
            </a:r>
          </a:p>
          <a:p>
            <a:r>
              <a:rPr lang="en-US" dirty="0"/>
              <a:t>Application Integration Options</a:t>
            </a:r>
          </a:p>
          <a:p>
            <a:r>
              <a:rPr lang="en-US" dirty="0" smtClean="0"/>
              <a:t>Integration </a:t>
            </a:r>
            <a:r>
              <a:rPr lang="en-US" dirty="0"/>
              <a:t>types</a:t>
            </a:r>
            <a:endParaRPr lang="en-US" dirty="0" smtClean="0"/>
          </a:p>
          <a:p>
            <a:r>
              <a:rPr lang="en-US" dirty="0"/>
              <a:t>Message-Oriented Middleware </a:t>
            </a:r>
            <a:r>
              <a:rPr lang="en-US" dirty="0" smtClean="0"/>
              <a:t> </a:t>
            </a:r>
          </a:p>
          <a:p>
            <a:r>
              <a:rPr lang="en-US" dirty="0" smtClean="0"/>
              <a:t>Asynchronous Messaging</a:t>
            </a:r>
          </a:p>
          <a:p>
            <a:r>
              <a:rPr lang="en-US" dirty="0" smtClean="0">
                <a:solidFill>
                  <a:srgbClr val="1E3AF8"/>
                </a:solidFill>
              </a:rPr>
              <a:t>EIP:</a:t>
            </a:r>
          </a:p>
          <a:p>
            <a:pPr lvl="1"/>
            <a:r>
              <a:rPr lang="en-US" dirty="0">
                <a:solidFill>
                  <a:srgbClr val="1E3AF8"/>
                </a:solidFill>
              </a:rPr>
              <a:t>Message</a:t>
            </a:r>
          </a:p>
          <a:p>
            <a:pPr lvl="1"/>
            <a:r>
              <a:rPr lang="en-US" dirty="0">
                <a:solidFill>
                  <a:srgbClr val="1E3AF8"/>
                </a:solidFill>
              </a:rPr>
              <a:t>Message Translator </a:t>
            </a:r>
          </a:p>
          <a:p>
            <a:pPr lvl="1"/>
            <a:r>
              <a:rPr lang="en-US" dirty="0">
                <a:solidFill>
                  <a:srgbClr val="1E3AF8"/>
                </a:solidFill>
              </a:rPr>
              <a:t>Channel</a:t>
            </a:r>
          </a:p>
          <a:p>
            <a:pPr lvl="1"/>
            <a:r>
              <a:rPr lang="en-US" dirty="0">
                <a:solidFill>
                  <a:srgbClr val="1E3AF8"/>
                </a:solidFill>
              </a:rPr>
              <a:t>Endpoint </a:t>
            </a:r>
          </a:p>
          <a:p>
            <a:pPr lvl="1"/>
            <a:r>
              <a:rPr lang="en-US" dirty="0">
                <a:solidFill>
                  <a:srgbClr val="1E3AF8"/>
                </a:solidFill>
              </a:rPr>
              <a:t>Filters</a:t>
            </a:r>
          </a:p>
          <a:p>
            <a:pPr lvl="1"/>
            <a:r>
              <a:rPr lang="en-US" dirty="0">
                <a:solidFill>
                  <a:srgbClr val="1E3AF8"/>
                </a:solidFill>
              </a:rPr>
              <a:t>Router</a:t>
            </a:r>
          </a:p>
          <a:p>
            <a:pPr lvl="1"/>
            <a:r>
              <a:rPr lang="en-US" dirty="0">
                <a:solidFill>
                  <a:srgbClr val="1E3AF8"/>
                </a:solidFill>
              </a:rPr>
              <a:t>Splitter / aggregator or </a:t>
            </a:r>
            <a:r>
              <a:rPr lang="en-US" i="1" dirty="0">
                <a:solidFill>
                  <a:srgbClr val="1E3AF8"/>
                </a:solidFill>
              </a:rPr>
              <a:t>Scatter-Gather </a:t>
            </a:r>
          </a:p>
          <a:p>
            <a:pPr lvl="1"/>
            <a:r>
              <a:rPr lang="en-US" dirty="0">
                <a:solidFill>
                  <a:srgbClr val="1E3AF8"/>
                </a:solidFill>
              </a:rPr>
              <a:t>Wire tap</a:t>
            </a:r>
          </a:p>
          <a:p>
            <a:pPr lvl="1"/>
            <a:r>
              <a:rPr lang="en-US" i="1" dirty="0">
                <a:solidFill>
                  <a:srgbClr val="1E3AF8"/>
                </a:solidFill>
              </a:rPr>
              <a:t>Control Bus - t</a:t>
            </a:r>
            <a:r>
              <a:rPr lang="en-US" dirty="0">
                <a:solidFill>
                  <a:srgbClr val="1E3AF8"/>
                </a:solidFill>
              </a:rPr>
              <a:t>esting and Monitoring (Bonus)</a:t>
            </a:r>
          </a:p>
          <a:p>
            <a:pPr lvl="1"/>
            <a:r>
              <a:rPr lang="en-US" i="1" dirty="0">
                <a:solidFill>
                  <a:srgbClr val="1E3AF8"/>
                </a:solidFill>
              </a:rPr>
              <a:t>Smart Proxy </a:t>
            </a:r>
            <a:endParaRPr lang="en-US" dirty="0">
              <a:solidFill>
                <a:srgbClr val="1E3AF8"/>
              </a:solidFill>
            </a:endParaRPr>
          </a:p>
        </p:txBody>
      </p:sp>
    </p:spTree>
    <p:extLst>
      <p:ext uri="{BB962C8B-B14F-4D97-AF65-F5344CB8AC3E}">
        <p14:creationId xmlns:p14="http://schemas.microsoft.com/office/powerpoint/2010/main" val="10560286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a:t>
            </a:r>
          </a:p>
        </p:txBody>
      </p:sp>
      <p:sp>
        <p:nvSpPr>
          <p:cNvPr id="3" name="Content Placeholder 2"/>
          <p:cNvSpPr>
            <a:spLocks noGrp="1"/>
          </p:cNvSpPr>
          <p:nvPr>
            <p:ph idx="1"/>
          </p:nvPr>
        </p:nvSpPr>
        <p:spPr/>
        <p:txBody>
          <a:bodyPr/>
          <a:lstStyle/>
          <a:p>
            <a:r>
              <a:rPr lang="en-US" dirty="0"/>
              <a:t>A message is a discrete piece of data sent from one application to another</a:t>
            </a:r>
          </a:p>
          <a:p>
            <a:r>
              <a:rPr lang="en-US" dirty="0"/>
              <a:t>Messages typically contain headers (metadata) and a body (application payload</a:t>
            </a:r>
            <a:r>
              <a:rPr lang="en-US" dirty="0" smtClean="0"/>
              <a:t>)</a:t>
            </a:r>
          </a:p>
          <a:p>
            <a:r>
              <a:rPr lang="en-US" dirty="0" smtClean="0"/>
              <a:t>Message Types:</a:t>
            </a:r>
          </a:p>
          <a:p>
            <a:pPr lvl="1"/>
            <a:r>
              <a:rPr lang="en-US" dirty="0" smtClean="0"/>
              <a:t>Command Message</a:t>
            </a:r>
          </a:p>
          <a:p>
            <a:pPr lvl="1"/>
            <a:r>
              <a:rPr lang="en-US" dirty="0" smtClean="0"/>
              <a:t>Document  Message</a:t>
            </a:r>
          </a:p>
          <a:p>
            <a:pPr lvl="1"/>
            <a:r>
              <a:rPr lang="en-US" dirty="0" smtClean="0"/>
              <a:t>Event Message</a:t>
            </a:r>
          </a:p>
          <a:p>
            <a:pPr lvl="1"/>
            <a:r>
              <a:rPr lang="en-US" dirty="0" smtClean="0"/>
              <a:t>Request </a:t>
            </a:r>
            <a:r>
              <a:rPr lang="en-US" dirty="0"/>
              <a:t>- Reply  </a:t>
            </a:r>
            <a:r>
              <a:rPr lang="en-US" dirty="0" smtClean="0"/>
              <a:t>Message</a:t>
            </a:r>
          </a:p>
          <a:p>
            <a:pPr lvl="1"/>
            <a:r>
              <a:rPr lang="en-US" dirty="0" smtClean="0"/>
              <a:t>Message Sequence</a:t>
            </a:r>
          </a:p>
          <a:p>
            <a:pPr lvl="1"/>
            <a:r>
              <a:rPr lang="en-US" dirty="0" smtClean="0"/>
              <a:t>Message Expiration</a:t>
            </a:r>
            <a:endParaRPr lang="en-US" dirty="0"/>
          </a:p>
          <a:p>
            <a:endParaRPr lang="en-US" dirty="0"/>
          </a:p>
        </p:txBody>
      </p:sp>
      <p:pic>
        <p:nvPicPr>
          <p:cNvPr id="5" name="Picture 4" descr="Screen Shot 2016-05-15 at 12.08.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728" y="4052380"/>
            <a:ext cx="4055519" cy="2455635"/>
          </a:xfrm>
          <a:prstGeom prst="rect">
            <a:avLst/>
          </a:prstGeom>
        </p:spPr>
      </p:pic>
    </p:spTree>
    <p:extLst>
      <p:ext uri="{BB962C8B-B14F-4D97-AF65-F5344CB8AC3E}">
        <p14:creationId xmlns:p14="http://schemas.microsoft.com/office/powerpoint/2010/main" val="16870976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Translator </a:t>
            </a:r>
          </a:p>
        </p:txBody>
      </p:sp>
      <p:sp>
        <p:nvSpPr>
          <p:cNvPr id="3" name="Content Placeholder 2"/>
          <p:cNvSpPr>
            <a:spLocks noGrp="1"/>
          </p:cNvSpPr>
          <p:nvPr>
            <p:ph idx="1"/>
          </p:nvPr>
        </p:nvSpPr>
        <p:spPr/>
        <p:txBody>
          <a:bodyPr/>
          <a:lstStyle/>
          <a:p>
            <a:r>
              <a:rPr lang="en-US" dirty="0"/>
              <a:t>Apply XSL technology to convert from schema to another schema.</a:t>
            </a:r>
          </a:p>
          <a:p>
            <a:endParaRPr lang="en-US" dirty="0"/>
          </a:p>
        </p:txBody>
      </p:sp>
      <p:pic>
        <p:nvPicPr>
          <p:cNvPr id="4" name="Picture 2"/>
          <p:cNvPicPr>
            <a:picLocks noChangeAspect="1" noChangeArrowheads="1"/>
          </p:cNvPicPr>
          <p:nvPr/>
        </p:nvPicPr>
        <p:blipFill>
          <a:blip r:embed="rId3" cstate="print"/>
          <a:srcRect t="21532" b="21532"/>
          <a:stretch>
            <a:fillRect/>
          </a:stretch>
        </p:blipFill>
        <p:spPr bwMode="auto">
          <a:xfrm>
            <a:off x="1762552" y="3299991"/>
            <a:ext cx="5694404" cy="31448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Shot 2016-05-15 at 11.32.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552" y="2016203"/>
            <a:ext cx="1320800" cy="1130300"/>
          </a:xfrm>
          <a:prstGeom prst="rect">
            <a:avLst/>
          </a:prstGeom>
        </p:spPr>
      </p:pic>
      <p:pic>
        <p:nvPicPr>
          <p:cNvPr id="6" name="Picture 5" descr="Screen Shot 2016-05-15 at 11.32.3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856" y="2016203"/>
            <a:ext cx="1308100" cy="1155700"/>
          </a:xfrm>
          <a:prstGeom prst="rect">
            <a:avLst/>
          </a:prstGeom>
        </p:spPr>
      </p:pic>
    </p:spTree>
    <p:extLst>
      <p:ext uri="{BB962C8B-B14F-4D97-AF65-F5344CB8AC3E}">
        <p14:creationId xmlns:p14="http://schemas.microsoft.com/office/powerpoint/2010/main" val="4766880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hannel</a:t>
            </a:r>
            <a:endParaRPr lang="en-US" dirty="0"/>
          </a:p>
        </p:txBody>
      </p:sp>
      <p:sp>
        <p:nvSpPr>
          <p:cNvPr id="3" name="Content Placeholder 2"/>
          <p:cNvSpPr>
            <a:spLocks noGrp="1"/>
          </p:cNvSpPr>
          <p:nvPr>
            <p:ph idx="1"/>
          </p:nvPr>
        </p:nvSpPr>
        <p:spPr/>
        <p:txBody>
          <a:bodyPr/>
          <a:lstStyle/>
          <a:p>
            <a:r>
              <a:rPr lang="en-US" dirty="0"/>
              <a:t>Channels are one-way</a:t>
            </a:r>
          </a:p>
          <a:p>
            <a:r>
              <a:rPr lang="en-US" dirty="0"/>
              <a:t>Which means communications are </a:t>
            </a:r>
            <a:r>
              <a:rPr lang="en-US" dirty="0" smtClean="0"/>
              <a:t>asynchronous</a:t>
            </a:r>
          </a:p>
          <a:p>
            <a:r>
              <a:rPr lang="en-US" dirty="0" smtClean="0"/>
              <a:t>To </a:t>
            </a:r>
            <a:r>
              <a:rPr lang="en-US" dirty="0"/>
              <a:t>model request/response use two channels</a:t>
            </a:r>
          </a:p>
          <a:p>
            <a:endParaRPr lang="en-US" dirty="0"/>
          </a:p>
        </p:txBody>
      </p:sp>
      <p:pic>
        <p:nvPicPr>
          <p:cNvPr id="4" name="Picture 3"/>
          <p:cNvPicPr>
            <a:picLocks noChangeAspect="1"/>
          </p:cNvPicPr>
          <p:nvPr/>
        </p:nvPicPr>
        <p:blipFill>
          <a:blip r:embed="rId2"/>
          <a:stretch>
            <a:fillRect/>
          </a:stretch>
        </p:blipFill>
        <p:spPr>
          <a:xfrm>
            <a:off x="3004867" y="4254782"/>
            <a:ext cx="2580047" cy="1833440"/>
          </a:xfrm>
          <a:prstGeom prst="rect">
            <a:avLst/>
          </a:prstGeom>
        </p:spPr>
      </p:pic>
    </p:spTree>
    <p:extLst>
      <p:ext uri="{BB962C8B-B14F-4D97-AF65-F5344CB8AC3E}">
        <p14:creationId xmlns:p14="http://schemas.microsoft.com/office/powerpoint/2010/main" val="17849015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a:t>
            </a:r>
            <a:endParaRPr lang="en-US" dirty="0"/>
          </a:p>
        </p:txBody>
      </p:sp>
      <p:sp>
        <p:nvSpPr>
          <p:cNvPr id="3" name="Content Placeholder 2"/>
          <p:cNvSpPr>
            <a:spLocks noGrp="1"/>
          </p:cNvSpPr>
          <p:nvPr>
            <p:ph idx="1"/>
          </p:nvPr>
        </p:nvSpPr>
        <p:spPr/>
        <p:txBody>
          <a:bodyPr/>
          <a:lstStyle/>
          <a:p>
            <a:r>
              <a:rPr lang="en-US" dirty="0"/>
              <a:t>The piece of code that can send message to channel and receive message from channel.</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941564" y="4114400"/>
            <a:ext cx="7467600" cy="2121477"/>
          </a:xfrm>
          <a:prstGeom prst="rect">
            <a:avLst/>
          </a:prstGeom>
          <a:noFill/>
          <a:ln w="9525">
            <a:noFill/>
            <a:miter lim="800000"/>
            <a:headEnd/>
            <a:tailEnd/>
          </a:ln>
          <a:effectLst/>
        </p:spPr>
      </p:pic>
    </p:spTree>
    <p:extLst>
      <p:ext uri="{BB962C8B-B14F-4D97-AF65-F5344CB8AC3E}">
        <p14:creationId xmlns:p14="http://schemas.microsoft.com/office/powerpoint/2010/main" val="37700467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a:t>Divide a larger procession task into a sequence of smaller independent processing steps(Filters connected by pipes (channels))</a:t>
            </a:r>
          </a:p>
          <a:p>
            <a:r>
              <a:rPr lang="en-US" dirty="0"/>
              <a:t>Improve testability each component tested in separate / improve reusability.</a:t>
            </a:r>
          </a:p>
          <a:p>
            <a:r>
              <a:rPr lang="en-US" dirty="0" smtClean="0"/>
              <a:t>Sequential </a:t>
            </a:r>
            <a:r>
              <a:rPr lang="en-US" dirty="0"/>
              <a:t>: if the decryption step is slow the overall  becomes very slow</a:t>
            </a:r>
            <a:r>
              <a:rPr lang="en-US" dirty="0" smtClean="0"/>
              <a:t>.</a:t>
            </a:r>
          </a:p>
          <a:p>
            <a:r>
              <a:rPr lang="en-US" dirty="0" smtClean="0"/>
              <a:t>Parallel </a:t>
            </a:r>
            <a:r>
              <a:rPr lang="en-US" dirty="0"/>
              <a:t>: multiple decryption steps work in parallel  </a:t>
            </a:r>
          </a:p>
          <a:p>
            <a:endParaRPr lang="en-US" dirty="0"/>
          </a:p>
        </p:txBody>
      </p:sp>
      <p:pic>
        <p:nvPicPr>
          <p:cNvPr id="5" name="Picture 2"/>
          <p:cNvPicPr>
            <a:picLocks noChangeAspect="1" noChangeArrowheads="1"/>
          </p:cNvPicPr>
          <p:nvPr/>
        </p:nvPicPr>
        <p:blipFill>
          <a:blip r:embed="rId3" cstate="print"/>
          <a:srcRect/>
          <a:stretch>
            <a:fillRect/>
          </a:stretch>
        </p:blipFill>
        <p:spPr bwMode="auto">
          <a:xfrm>
            <a:off x="2785130" y="3532992"/>
            <a:ext cx="5380383" cy="1066800"/>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2667000" y="4876800"/>
            <a:ext cx="5715000" cy="1219200"/>
          </a:xfrm>
          <a:prstGeom prst="rect">
            <a:avLst/>
          </a:prstGeom>
          <a:noFill/>
          <a:ln w="9525">
            <a:noFill/>
            <a:miter lim="800000"/>
            <a:headEnd/>
            <a:tailEnd/>
          </a:ln>
          <a:effectLst/>
        </p:spPr>
      </p:pic>
    </p:spTree>
    <p:extLst>
      <p:ext uri="{BB962C8B-B14F-4D97-AF65-F5344CB8AC3E}">
        <p14:creationId xmlns:p14="http://schemas.microsoft.com/office/powerpoint/2010/main" val="35655136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lstStyle/>
          <a:p>
            <a:r>
              <a:rPr lang="en-US" dirty="0"/>
              <a:t>Special types of filters which consumes messages and republish it again, to a different message channel, it differ from filters in a connection to many output channels.</a:t>
            </a:r>
          </a:p>
          <a:p>
            <a:r>
              <a:rPr lang="en-US" dirty="0"/>
              <a:t>If new routing rules between components added only routers change.</a:t>
            </a:r>
          </a:p>
          <a:p>
            <a:r>
              <a:rPr lang="en-US" dirty="0" smtClean="0"/>
              <a:t>Similar to switch case in code </a:t>
            </a:r>
          </a:p>
          <a:p>
            <a:r>
              <a:rPr lang="en-US" dirty="0"/>
              <a:t>Router </a:t>
            </a:r>
            <a:r>
              <a:rPr lang="en-US" dirty="0" smtClean="0"/>
              <a:t>Types</a:t>
            </a:r>
          </a:p>
          <a:p>
            <a:pPr lvl="1"/>
            <a:r>
              <a:rPr lang="en-US" dirty="0" smtClean="0"/>
              <a:t>Content </a:t>
            </a:r>
            <a:r>
              <a:rPr lang="en-US" dirty="0"/>
              <a:t>based </a:t>
            </a:r>
            <a:r>
              <a:rPr lang="en-US" dirty="0" smtClean="0"/>
              <a:t>router</a:t>
            </a:r>
          </a:p>
          <a:p>
            <a:pPr lvl="1"/>
            <a:r>
              <a:rPr lang="en-US" dirty="0" smtClean="0"/>
              <a:t>Context Based</a:t>
            </a:r>
          </a:p>
          <a:p>
            <a:pPr lvl="1"/>
            <a:r>
              <a:rPr lang="en-US" dirty="0" smtClean="0"/>
              <a:t>Dynamic Router</a:t>
            </a:r>
          </a:p>
          <a:p>
            <a:pPr lvl="1"/>
            <a:r>
              <a:rPr lang="en-US" dirty="0" smtClean="0"/>
              <a:t>Stateless Router </a:t>
            </a:r>
          </a:p>
          <a:p>
            <a:pPr lvl="1"/>
            <a:r>
              <a:rPr lang="en-US" dirty="0" smtClean="0"/>
              <a:t>State </a:t>
            </a:r>
            <a:r>
              <a:rPr lang="en-US" dirty="0"/>
              <a:t>full Router </a:t>
            </a:r>
            <a:endParaRPr lang="en-US" dirty="0" smtClean="0"/>
          </a:p>
          <a:p>
            <a:pPr lvl="1"/>
            <a:r>
              <a:rPr lang="en-US" dirty="0" smtClean="0"/>
              <a:t>Fixed Router</a:t>
            </a:r>
            <a:endParaRPr lang="en-US" dirty="0"/>
          </a:p>
          <a:p>
            <a:endParaRPr lang="en-US" dirty="0" smtClean="0"/>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626810" y="4756499"/>
            <a:ext cx="5736295" cy="1460928"/>
          </a:xfrm>
          <a:prstGeom prst="rect">
            <a:avLst/>
          </a:prstGeom>
          <a:noFill/>
          <a:ln w="9525">
            <a:noFill/>
            <a:miter lim="800000"/>
            <a:headEnd/>
            <a:tailEnd/>
          </a:ln>
          <a:effectLst/>
        </p:spPr>
      </p:pic>
    </p:spTree>
    <p:extLst>
      <p:ext uri="{BB962C8B-B14F-4D97-AF65-F5344CB8AC3E}">
        <p14:creationId xmlns:p14="http://schemas.microsoft.com/office/powerpoint/2010/main" val="7017126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Splitter / </a:t>
            </a:r>
            <a:r>
              <a:rPr lang="en-US" dirty="0"/>
              <a:t>aggregator</a:t>
            </a:r>
            <a:r>
              <a:rPr lang="en-US" dirty="0" smtClean="0"/>
              <a:t> or </a:t>
            </a:r>
            <a:r>
              <a:rPr lang="en-US" i="1" dirty="0"/>
              <a:t>Scatter-Gather </a:t>
            </a:r>
            <a:endParaRPr lang="en-US" dirty="0"/>
          </a:p>
        </p:txBody>
      </p:sp>
      <p:sp>
        <p:nvSpPr>
          <p:cNvPr id="3" name="Content Placeholder 2"/>
          <p:cNvSpPr>
            <a:spLocks noGrp="1"/>
          </p:cNvSpPr>
          <p:nvPr>
            <p:ph idx="1"/>
          </p:nvPr>
        </p:nvSpPr>
        <p:spPr/>
        <p:txBody>
          <a:bodyPr/>
          <a:lstStyle/>
          <a:p>
            <a:r>
              <a:rPr lang="en-US" dirty="0" smtClean="0"/>
              <a:t>Send a message to a dynamic set of recipients</a:t>
            </a:r>
            <a:r>
              <a:rPr lang="en-US" dirty="0"/>
              <a:t>, and return a single message that incorporates the </a:t>
            </a:r>
            <a:r>
              <a:rPr lang="en-US" dirty="0" smtClean="0"/>
              <a:t>responses </a:t>
            </a:r>
            <a:endParaRPr lang="en-US" dirty="0"/>
          </a:p>
          <a:p>
            <a:endParaRPr lang="en-US" dirty="0"/>
          </a:p>
        </p:txBody>
      </p:sp>
      <p:pic>
        <p:nvPicPr>
          <p:cNvPr id="4" name="Picture 3"/>
          <p:cNvPicPr>
            <a:picLocks noChangeAspect="1"/>
          </p:cNvPicPr>
          <p:nvPr/>
        </p:nvPicPr>
        <p:blipFill>
          <a:blip r:embed="rId3"/>
          <a:stretch>
            <a:fillRect/>
          </a:stretch>
        </p:blipFill>
        <p:spPr>
          <a:xfrm>
            <a:off x="1618553" y="3682519"/>
            <a:ext cx="5519456" cy="2672244"/>
          </a:xfrm>
          <a:prstGeom prst="rect">
            <a:avLst/>
          </a:prstGeom>
        </p:spPr>
      </p:pic>
    </p:spTree>
    <p:extLst>
      <p:ext uri="{BB962C8B-B14F-4D97-AF65-F5344CB8AC3E}">
        <p14:creationId xmlns:p14="http://schemas.microsoft.com/office/powerpoint/2010/main" val="5542959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 tap</a:t>
            </a:r>
            <a:endParaRPr lang="en-US" dirty="0"/>
          </a:p>
        </p:txBody>
      </p:sp>
      <p:sp>
        <p:nvSpPr>
          <p:cNvPr id="3" name="Content Placeholder 2"/>
          <p:cNvSpPr>
            <a:spLocks noGrp="1"/>
          </p:cNvSpPr>
          <p:nvPr>
            <p:ph idx="1"/>
          </p:nvPr>
        </p:nvSpPr>
        <p:spPr/>
        <p:txBody>
          <a:bodyPr/>
          <a:lstStyle/>
          <a:p>
            <a:r>
              <a:rPr lang="en-US" dirty="0"/>
              <a:t>A wire tap is a simple Recipient List with two recipients. </a:t>
            </a:r>
            <a:r>
              <a:rPr lang="en-US"/>
              <a:t>One channel is the tap that can be switched on or off (via Control Bus) when messages need to be inspected in a point to point channel.</a:t>
            </a:r>
          </a:p>
          <a:p>
            <a:endParaRPr lang="en-US"/>
          </a:p>
        </p:txBody>
      </p:sp>
      <p:pic>
        <p:nvPicPr>
          <p:cNvPr id="4" name="Picture 3"/>
          <p:cNvPicPr>
            <a:picLocks noChangeAspect="1"/>
          </p:cNvPicPr>
          <p:nvPr/>
        </p:nvPicPr>
        <p:blipFill>
          <a:blip r:embed="rId2"/>
          <a:stretch>
            <a:fillRect/>
          </a:stretch>
        </p:blipFill>
        <p:spPr>
          <a:xfrm>
            <a:off x="812800" y="2770718"/>
            <a:ext cx="7505700" cy="3835400"/>
          </a:xfrm>
          <a:prstGeom prst="rect">
            <a:avLst/>
          </a:prstGeom>
        </p:spPr>
      </p:pic>
    </p:spTree>
    <p:extLst>
      <p:ext uri="{BB962C8B-B14F-4D97-AF65-F5344CB8AC3E}">
        <p14:creationId xmlns:p14="http://schemas.microsoft.com/office/powerpoint/2010/main" val="19099471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Control </a:t>
            </a:r>
            <a:r>
              <a:rPr lang="en-US" i="1" dirty="0" smtClean="0"/>
              <a:t>Bus - t</a:t>
            </a:r>
            <a:r>
              <a:rPr lang="en-US" dirty="0" smtClean="0"/>
              <a:t>esting </a:t>
            </a:r>
            <a:r>
              <a:rPr lang="en-US" dirty="0"/>
              <a:t>and Monitoring (Bonus)</a:t>
            </a:r>
          </a:p>
        </p:txBody>
      </p:sp>
      <p:sp>
        <p:nvSpPr>
          <p:cNvPr id="3" name="Content Placeholder 2"/>
          <p:cNvSpPr>
            <a:spLocks noGrp="1"/>
          </p:cNvSpPr>
          <p:nvPr>
            <p:ph idx="1"/>
          </p:nvPr>
        </p:nvSpPr>
        <p:spPr/>
        <p:txBody>
          <a:bodyPr/>
          <a:lstStyle/>
          <a:p>
            <a:r>
              <a:rPr lang="en-US" dirty="0"/>
              <a:t>Configuration </a:t>
            </a:r>
          </a:p>
          <a:p>
            <a:r>
              <a:rPr lang="en-US" dirty="0"/>
              <a:t>Heartbeat </a:t>
            </a:r>
          </a:p>
          <a:p>
            <a:r>
              <a:rPr lang="en-US" dirty="0"/>
              <a:t>Test messages </a:t>
            </a:r>
          </a:p>
          <a:p>
            <a:r>
              <a:rPr lang="en-US" dirty="0"/>
              <a:t>Exceptions / logging </a:t>
            </a:r>
          </a:p>
          <a:p>
            <a:r>
              <a:rPr lang="en-US" dirty="0"/>
              <a:t>Statistics / Quality-of-Service (</a:t>
            </a:r>
            <a:r>
              <a:rPr lang="en-US" dirty="0" err="1"/>
              <a:t>QoS</a:t>
            </a:r>
            <a:r>
              <a:rPr lang="en-US" dirty="0"/>
              <a:t>) </a:t>
            </a:r>
          </a:p>
          <a:p>
            <a:r>
              <a:rPr lang="en-US" dirty="0" smtClean="0"/>
              <a:t>Live </a:t>
            </a:r>
            <a:r>
              <a:rPr lang="en-US" dirty="0"/>
              <a:t>console </a:t>
            </a:r>
          </a:p>
          <a:p>
            <a:endParaRPr lang="en-US" dirty="0"/>
          </a:p>
        </p:txBody>
      </p:sp>
      <p:pic>
        <p:nvPicPr>
          <p:cNvPr id="5" name="Content Placeholder 7" descr="Screen Shot 2016-05-15 at 8.12.22 PM.png"/>
          <p:cNvPicPr>
            <a:picLocks noChangeAspect="1"/>
          </p:cNvPicPr>
          <p:nvPr/>
        </p:nvPicPr>
        <p:blipFill rotWithShape="1">
          <a:blip r:embed="rId2">
            <a:extLst>
              <a:ext uri="{28A0092B-C50C-407E-A947-70E740481C1C}">
                <a14:useLocalDpi xmlns:a14="http://schemas.microsoft.com/office/drawing/2010/main" val="0"/>
              </a:ext>
            </a:extLst>
          </a:blip>
          <a:srcRect l="2515" r="827"/>
          <a:stretch/>
        </p:blipFill>
        <p:spPr bwMode="auto">
          <a:xfrm>
            <a:off x="334817" y="3712281"/>
            <a:ext cx="8534546" cy="28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4114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rgbClr val="1E3AF8"/>
                </a:solidFill>
              </a:rPr>
              <a:t>Integration Challenges</a:t>
            </a:r>
          </a:p>
          <a:p>
            <a:r>
              <a:rPr lang="en-US" dirty="0">
                <a:solidFill>
                  <a:srgbClr val="1E3AF8"/>
                </a:solidFill>
              </a:rPr>
              <a:t>Application Integration Options</a:t>
            </a:r>
          </a:p>
          <a:p>
            <a:r>
              <a:rPr lang="en-US" dirty="0">
                <a:solidFill>
                  <a:srgbClr val="1E3AF8"/>
                </a:solidFill>
              </a:rPr>
              <a:t>Integration types</a:t>
            </a:r>
          </a:p>
          <a:p>
            <a:r>
              <a:rPr lang="en-US" dirty="0"/>
              <a:t>Message-Oriented Middleware  </a:t>
            </a:r>
          </a:p>
          <a:p>
            <a:r>
              <a:rPr lang="en-US" dirty="0"/>
              <a:t>Asynchronous Messaging</a:t>
            </a:r>
          </a:p>
          <a:p>
            <a:r>
              <a:rPr lang="en-US" dirty="0" smtClean="0"/>
              <a:t>EIP:</a:t>
            </a:r>
          </a:p>
          <a:p>
            <a:pPr lvl="1"/>
            <a:r>
              <a:rPr lang="en-US" dirty="0"/>
              <a:t>Message</a:t>
            </a:r>
          </a:p>
          <a:p>
            <a:pPr lvl="1"/>
            <a:r>
              <a:rPr lang="en-US" dirty="0"/>
              <a:t>Message Translator </a:t>
            </a:r>
          </a:p>
          <a:p>
            <a:pPr lvl="1"/>
            <a:r>
              <a:rPr lang="en-US" dirty="0"/>
              <a:t>Channel</a:t>
            </a:r>
          </a:p>
          <a:p>
            <a:pPr lvl="1"/>
            <a:r>
              <a:rPr lang="en-US" dirty="0"/>
              <a:t>Endpoint </a:t>
            </a:r>
          </a:p>
          <a:p>
            <a:pPr lvl="1"/>
            <a:r>
              <a:rPr lang="en-US" dirty="0"/>
              <a:t>Filters</a:t>
            </a:r>
          </a:p>
          <a:p>
            <a:pPr lvl="1"/>
            <a:r>
              <a:rPr lang="en-US" dirty="0"/>
              <a:t>Router</a:t>
            </a:r>
          </a:p>
          <a:p>
            <a:pPr lvl="1"/>
            <a:r>
              <a:rPr lang="en-US" dirty="0"/>
              <a:t>Splitter / aggregator or </a:t>
            </a:r>
            <a:r>
              <a:rPr lang="en-US" i="1" dirty="0"/>
              <a:t>Scatter-Gather </a:t>
            </a:r>
          </a:p>
          <a:p>
            <a:pPr lvl="1"/>
            <a:r>
              <a:rPr lang="en-US" dirty="0"/>
              <a:t>Wire tap</a:t>
            </a:r>
          </a:p>
          <a:p>
            <a:pPr lvl="1"/>
            <a:r>
              <a:rPr lang="en-US" i="1" dirty="0"/>
              <a:t>Control Bus - t</a:t>
            </a:r>
            <a:r>
              <a:rPr lang="en-US" dirty="0"/>
              <a:t>esting and Monitoring (Bonus)</a:t>
            </a:r>
          </a:p>
          <a:p>
            <a:pPr lvl="1"/>
            <a:r>
              <a:rPr lang="en-US" i="1" dirty="0"/>
              <a:t>Smart Proxy </a:t>
            </a:r>
            <a:endParaRPr lang="en-US" dirty="0"/>
          </a:p>
        </p:txBody>
      </p:sp>
    </p:spTree>
    <p:extLst>
      <p:ext uri="{BB962C8B-B14F-4D97-AF65-F5344CB8AC3E}">
        <p14:creationId xmlns:p14="http://schemas.microsoft.com/office/powerpoint/2010/main" val="99278092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Smart Proxy </a:t>
            </a:r>
            <a:endParaRPr lang="en-US" dirty="0"/>
          </a:p>
        </p:txBody>
      </p:sp>
      <p:sp>
        <p:nvSpPr>
          <p:cNvPr id="3" name="Content Placeholder 2"/>
          <p:cNvSpPr>
            <a:spLocks noGrp="1"/>
          </p:cNvSpPr>
          <p:nvPr>
            <p:ph idx="1"/>
          </p:nvPr>
        </p:nvSpPr>
        <p:spPr/>
        <p:txBody>
          <a:bodyPr/>
          <a:lstStyle/>
          <a:p>
            <a:r>
              <a:rPr lang="en-US" dirty="0"/>
              <a:t>Intercepts reply messages and forwards them to correct channel </a:t>
            </a:r>
          </a:p>
          <a:p>
            <a:r>
              <a:rPr lang="en-US" dirty="0" smtClean="0"/>
              <a:t>Allows </a:t>
            </a:r>
            <a:r>
              <a:rPr lang="en-US" dirty="0"/>
              <a:t>analysis of request and reply messages </a:t>
            </a:r>
          </a:p>
          <a:p>
            <a:endParaRPr lang="en-US" dirty="0"/>
          </a:p>
        </p:txBody>
      </p:sp>
      <p:pic>
        <p:nvPicPr>
          <p:cNvPr id="4" name="Picture 3" descr="Screen Shot 2016-05-15 at 8.24.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45" y="3400168"/>
            <a:ext cx="8460313" cy="2882410"/>
          </a:xfrm>
          <a:prstGeom prst="rect">
            <a:avLst/>
          </a:prstGeom>
        </p:spPr>
      </p:pic>
    </p:spTree>
    <p:extLst>
      <p:ext uri="{BB962C8B-B14F-4D97-AF65-F5344CB8AC3E}">
        <p14:creationId xmlns:p14="http://schemas.microsoft.com/office/powerpoint/2010/main" val="138254837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Receive order</a:t>
            </a:r>
            <a:endParaRPr lang="en-US" dirty="0"/>
          </a:p>
        </p:txBody>
      </p:sp>
      <p:sp>
        <p:nvSpPr>
          <p:cNvPr id="3" name="Content Placeholder 2"/>
          <p:cNvSpPr>
            <a:spLocks noGrp="1"/>
          </p:cNvSpPr>
          <p:nvPr>
            <p:ph idx="1"/>
          </p:nvPr>
        </p:nvSpPr>
        <p:spPr/>
        <p:txBody>
          <a:bodyPr/>
          <a:lstStyle/>
          <a:p>
            <a:r>
              <a:rPr lang="en-US" sz="1800" u="sng" dirty="0" smtClean="0"/>
              <a:t>Order management :</a:t>
            </a:r>
          </a:p>
          <a:p>
            <a:r>
              <a:rPr lang="en-US" dirty="0" smtClean="0"/>
              <a:t>ABC Company are expanding and willing to receive orders from email, call center (legacy application closed source from unknown vendor ), modern web application, socket, web service, </a:t>
            </a:r>
            <a:r>
              <a:rPr lang="en-US" dirty="0" err="1" smtClean="0"/>
              <a:t>sFTP</a:t>
            </a:r>
            <a:r>
              <a:rPr lang="en-US" dirty="0" smtClean="0"/>
              <a:t>.</a:t>
            </a:r>
          </a:p>
          <a:p>
            <a:r>
              <a:rPr lang="en-US" dirty="0" smtClean="0"/>
              <a:t>All the received orders should converted to the internal order </a:t>
            </a:r>
            <a:r>
              <a:rPr lang="en-US" dirty="0" err="1" smtClean="0"/>
              <a:t>xsd</a:t>
            </a:r>
            <a:r>
              <a:rPr lang="en-US" dirty="0" smtClean="0"/>
              <a:t> format which require some additional information (message enrichment )</a:t>
            </a:r>
          </a:p>
          <a:p>
            <a:r>
              <a:rPr lang="en-US" dirty="0" smtClean="0"/>
              <a:t>All the received orders should be validated in accounting and inventory.</a:t>
            </a:r>
          </a:p>
          <a:p>
            <a:r>
              <a:rPr lang="en-US" dirty="0" smtClean="0"/>
              <a:t>Validated in both accounting &amp; inventory and grouped to valid orders and invalid orders.</a:t>
            </a:r>
          </a:p>
          <a:p>
            <a:r>
              <a:rPr lang="en-US" dirty="0" smtClean="0"/>
              <a:t>All invalid orders logged to file and sent by email to stockholders at end of day</a:t>
            </a:r>
          </a:p>
          <a:p>
            <a:r>
              <a:rPr lang="en-US" dirty="0" smtClean="0"/>
              <a:t>Move valid orders to billing and shipping.</a:t>
            </a:r>
          </a:p>
          <a:p>
            <a:endParaRPr lang="en-US" dirty="0" smtClean="0"/>
          </a:p>
        </p:txBody>
      </p:sp>
    </p:spTree>
    <p:extLst>
      <p:ext uri="{BB962C8B-B14F-4D97-AF65-F5344CB8AC3E}">
        <p14:creationId xmlns:p14="http://schemas.microsoft.com/office/powerpoint/2010/main" val="16087927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 orders</a:t>
            </a:r>
            <a:endParaRPr lang="en-US" dirty="0"/>
          </a:p>
        </p:txBody>
      </p:sp>
      <p:pic>
        <p:nvPicPr>
          <p:cNvPr id="4" name="Content Placeholder 3"/>
          <p:cNvPicPr>
            <a:picLocks noGrp="1" noChangeAspect="1"/>
          </p:cNvPicPr>
          <p:nvPr>
            <p:ph idx="1"/>
          </p:nvPr>
        </p:nvPicPr>
        <p:blipFill rotWithShape="1">
          <a:blip r:embed="rId3"/>
          <a:srcRect r="1534"/>
          <a:stretch/>
        </p:blipFill>
        <p:spPr/>
      </p:pic>
    </p:spTree>
    <p:extLst>
      <p:ext uri="{BB962C8B-B14F-4D97-AF65-F5344CB8AC3E}">
        <p14:creationId xmlns:p14="http://schemas.microsoft.com/office/powerpoint/2010/main" val="9169819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Orders</a:t>
            </a:r>
            <a:endParaRPr lang="en-US" dirty="0"/>
          </a:p>
        </p:txBody>
      </p:sp>
      <p:pic>
        <p:nvPicPr>
          <p:cNvPr id="5" name="Content Placeholder 4"/>
          <p:cNvPicPr>
            <a:picLocks noGrp="1" noChangeAspect="1"/>
          </p:cNvPicPr>
          <p:nvPr>
            <p:ph idx="1"/>
          </p:nvPr>
        </p:nvPicPr>
        <p:blipFill rotWithShape="1">
          <a:blip r:embed="rId2"/>
          <a:srcRect l="451" r="181"/>
          <a:stretch/>
        </p:blipFill>
        <p:spPr>
          <a:xfrm>
            <a:off x="131764" y="2725739"/>
            <a:ext cx="8961436" cy="1701261"/>
          </a:xfrm>
        </p:spPr>
      </p:pic>
    </p:spTree>
    <p:extLst>
      <p:ext uri="{BB962C8B-B14F-4D97-AF65-F5344CB8AC3E}">
        <p14:creationId xmlns:p14="http://schemas.microsoft.com/office/powerpoint/2010/main" val="74519457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t>
            </a:r>
            <a:endParaRPr lang="en-US" dirty="0"/>
          </a:p>
        </p:txBody>
      </p:sp>
      <p:sp>
        <p:nvSpPr>
          <p:cNvPr id="3" name="Content Placeholder 2"/>
          <p:cNvSpPr>
            <a:spLocks noGrp="1"/>
          </p:cNvSpPr>
          <p:nvPr>
            <p:ph idx="1"/>
          </p:nvPr>
        </p:nvSpPr>
        <p:spPr/>
        <p:txBody>
          <a:bodyPr/>
          <a:lstStyle/>
          <a:p>
            <a:r>
              <a:rPr lang="en-US" dirty="0">
                <a:hlinkClick r:id="rId3"/>
              </a:rPr>
              <a:t>https://docs.oracle.com/cd/E19316-01/820-6424/aerbg/</a:t>
            </a:r>
            <a:r>
              <a:rPr lang="en-US" dirty="0" smtClean="0">
                <a:hlinkClick r:id="rId3"/>
              </a:rPr>
              <a:t>index.html</a:t>
            </a:r>
            <a:endParaRPr lang="en-US" dirty="0" smtClean="0"/>
          </a:p>
          <a:p>
            <a:r>
              <a:rPr lang="en-US" dirty="0">
                <a:hlinkClick r:id="rId4"/>
              </a:rPr>
              <a:t>http://www.enterpriseintegrationpatterns.com/</a:t>
            </a:r>
            <a:r>
              <a:rPr lang="en-US" dirty="0" smtClean="0">
                <a:hlinkClick r:id="rId4"/>
              </a:rPr>
              <a:t>index.html</a:t>
            </a:r>
            <a:endParaRPr lang="en-US" dirty="0" smtClean="0"/>
          </a:p>
          <a:p>
            <a:endParaRPr lang="en-US" dirty="0"/>
          </a:p>
          <a:p>
            <a:endParaRPr lang="en-US" dirty="0"/>
          </a:p>
        </p:txBody>
      </p:sp>
      <p:pic>
        <p:nvPicPr>
          <p:cNvPr id="4" name="Picture 2"/>
          <p:cNvPicPr>
            <a:picLocks noChangeAspect="1" noChangeArrowheads="1"/>
          </p:cNvPicPr>
          <p:nvPr/>
        </p:nvPicPr>
        <p:blipFill>
          <a:blip r:embed="rId5" cstate="print"/>
          <a:srcRect/>
          <a:stretch>
            <a:fillRect/>
          </a:stretch>
        </p:blipFill>
        <p:spPr bwMode="auto">
          <a:xfrm rot="5400000">
            <a:off x="2787139" y="2969610"/>
            <a:ext cx="3472296" cy="3298011"/>
          </a:xfrm>
          <a:prstGeom prst="rect">
            <a:avLst/>
          </a:prstGeom>
          <a:noFill/>
          <a:ln w="9525">
            <a:noFill/>
            <a:miter lim="800000"/>
            <a:headEnd/>
            <a:tailEnd/>
          </a:ln>
        </p:spPr>
      </p:pic>
    </p:spTree>
    <p:extLst>
      <p:ext uri="{BB962C8B-B14F-4D97-AF65-F5344CB8AC3E}">
        <p14:creationId xmlns:p14="http://schemas.microsoft.com/office/powerpoint/2010/main" val="187353873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Receive orders from file in folder </a:t>
            </a:r>
          </a:p>
          <a:p>
            <a:r>
              <a:rPr lang="en-US" dirty="0" smtClean="0"/>
              <a:t>Receive orders from http inbound endpoint</a:t>
            </a:r>
          </a:p>
          <a:p>
            <a:endParaRPr lang="en-US" dirty="0"/>
          </a:p>
          <a:p>
            <a:r>
              <a:rPr lang="en-US" dirty="0" smtClean="0"/>
              <a:t>Using spring integration – spring boot – maven -STS</a:t>
            </a:r>
            <a:endParaRPr lang="en-US" dirty="0"/>
          </a:p>
        </p:txBody>
      </p:sp>
    </p:spTree>
    <p:extLst>
      <p:ext uri="{BB962C8B-B14F-4D97-AF65-F5344CB8AC3E}">
        <p14:creationId xmlns:p14="http://schemas.microsoft.com/office/powerpoint/2010/main" val="598464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&amp; Thanks</a:t>
            </a:r>
          </a:p>
        </p:txBody>
      </p:sp>
      <p:sp>
        <p:nvSpPr>
          <p:cNvPr id="3" name="Content Placeholder 2"/>
          <p:cNvSpPr>
            <a:spLocks noGrp="1"/>
          </p:cNvSpPr>
          <p:nvPr>
            <p:ph idx="1"/>
          </p:nvPr>
        </p:nvSpPr>
        <p:spPr/>
        <p:txBody>
          <a:bodyPr/>
          <a:lstStyle/>
          <a:p>
            <a:endParaRPr lang="en-US"/>
          </a:p>
        </p:txBody>
      </p:sp>
      <p:pic>
        <p:nvPicPr>
          <p:cNvPr id="4" name="Picture 3" descr="C:\Users\Administrator\AppData\Local\Microsoft\Windows\Temporary Internet Files\Content.IE5\ZEP7RYET\MC900441930[1].wmf"/>
          <p:cNvPicPr>
            <a:picLocks noChangeAspect="1" noChangeArrowheads="1"/>
          </p:cNvPicPr>
          <p:nvPr/>
        </p:nvPicPr>
        <p:blipFill>
          <a:blip r:embed="rId2" cstate="print"/>
          <a:srcRect/>
          <a:stretch>
            <a:fillRect/>
          </a:stretch>
        </p:blipFill>
        <p:spPr bwMode="auto">
          <a:xfrm>
            <a:off x="3432175" y="2819400"/>
            <a:ext cx="1978025" cy="1908175"/>
          </a:xfrm>
          <a:prstGeom prst="rect">
            <a:avLst/>
          </a:prstGeom>
          <a:noFill/>
        </p:spPr>
      </p:pic>
    </p:spTree>
    <p:extLst>
      <p:ext uri="{BB962C8B-B14F-4D97-AF65-F5344CB8AC3E}">
        <p14:creationId xmlns:p14="http://schemas.microsoft.com/office/powerpoint/2010/main" val="38510142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Challenges</a:t>
            </a:r>
            <a:endParaRPr lang="en-US" dirty="0"/>
          </a:p>
        </p:txBody>
      </p:sp>
      <p:sp>
        <p:nvSpPr>
          <p:cNvPr id="3" name="Content Placeholder 2"/>
          <p:cNvSpPr>
            <a:spLocks noGrp="1"/>
          </p:cNvSpPr>
          <p:nvPr>
            <p:ph idx="1"/>
          </p:nvPr>
        </p:nvSpPr>
        <p:spPr/>
        <p:txBody>
          <a:bodyPr>
            <a:normAutofit/>
          </a:bodyPr>
          <a:lstStyle/>
          <a:p>
            <a:pPr>
              <a:buNone/>
            </a:pPr>
            <a:r>
              <a:rPr lang="en-US" dirty="0" smtClean="0"/>
              <a:t>■Networks are unreliable</a:t>
            </a:r>
          </a:p>
          <a:p>
            <a:pPr>
              <a:buNone/>
            </a:pPr>
            <a:r>
              <a:rPr lang="en-US" dirty="0" smtClean="0"/>
              <a:t>■Networks are slow</a:t>
            </a:r>
          </a:p>
          <a:p>
            <a:pPr>
              <a:buNone/>
            </a:pPr>
            <a:r>
              <a:rPr lang="en-US" dirty="0" smtClean="0"/>
              <a:t>■Any two applications are different</a:t>
            </a:r>
          </a:p>
          <a:p>
            <a:pPr>
              <a:buNone/>
            </a:pPr>
            <a:r>
              <a:rPr lang="en-US" dirty="0" smtClean="0"/>
              <a:t>■Changes to legacy systems are not possible in most cases</a:t>
            </a:r>
          </a:p>
          <a:p>
            <a:pPr>
              <a:buNone/>
            </a:pPr>
            <a:r>
              <a:rPr lang="en-US" dirty="0" smtClean="0"/>
              <a:t>■Only a few standards for integration exist (XML, XSL, Web Services)</a:t>
            </a:r>
          </a:p>
        </p:txBody>
      </p:sp>
      <p:pic>
        <p:nvPicPr>
          <p:cNvPr id="4" name="Picture 2"/>
          <p:cNvPicPr>
            <a:picLocks noChangeAspect="1" noChangeArrowheads="1"/>
          </p:cNvPicPr>
          <p:nvPr/>
        </p:nvPicPr>
        <p:blipFill>
          <a:blip r:embed="rId3" cstate="print"/>
          <a:srcRect/>
          <a:stretch>
            <a:fillRect/>
          </a:stretch>
        </p:blipFill>
        <p:spPr bwMode="auto">
          <a:xfrm>
            <a:off x="1855757" y="4074437"/>
            <a:ext cx="4419600" cy="2280326"/>
          </a:xfrm>
          <a:prstGeom prst="rect">
            <a:avLst/>
          </a:prstGeom>
          <a:noFill/>
          <a:ln w="9525">
            <a:noFill/>
            <a:miter lim="800000"/>
            <a:headEnd/>
            <a:tailEnd/>
          </a:ln>
          <a:effectLst/>
        </p:spPr>
      </p:pic>
    </p:spTree>
    <p:extLst>
      <p:ext uri="{BB962C8B-B14F-4D97-AF65-F5344CB8AC3E}">
        <p14:creationId xmlns:p14="http://schemas.microsoft.com/office/powerpoint/2010/main" val="1210341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Options</a:t>
            </a:r>
          </a:p>
        </p:txBody>
      </p:sp>
      <p:sp>
        <p:nvSpPr>
          <p:cNvPr id="3" name="Content Placeholder 2"/>
          <p:cNvSpPr>
            <a:spLocks noGrp="1"/>
          </p:cNvSpPr>
          <p:nvPr>
            <p:ph idx="1"/>
          </p:nvPr>
        </p:nvSpPr>
        <p:spPr/>
        <p:txBody>
          <a:bodyPr/>
          <a:lstStyle/>
          <a:p>
            <a:r>
              <a:rPr lang="en-US" dirty="0" smtClean="0"/>
              <a:t>File transfer </a:t>
            </a:r>
          </a:p>
          <a:p>
            <a:r>
              <a:rPr lang="en-US" dirty="0" smtClean="0"/>
              <a:t> Shared Database</a:t>
            </a:r>
          </a:p>
          <a:p>
            <a:r>
              <a:rPr lang="en-US" dirty="0"/>
              <a:t>Remote procedure </a:t>
            </a:r>
            <a:r>
              <a:rPr lang="en-US" dirty="0" smtClean="0"/>
              <a:t>invocation</a:t>
            </a:r>
          </a:p>
          <a:p>
            <a:r>
              <a:rPr lang="en-US" dirty="0" smtClean="0"/>
              <a:t>Messaging</a:t>
            </a:r>
          </a:p>
          <a:p>
            <a:endParaRPr lang="en-US" dirty="0"/>
          </a:p>
          <a:p>
            <a:endParaRPr lang="en-US" dirty="0" smtClean="0"/>
          </a:p>
          <a:p>
            <a:endParaRPr lang="en-US" dirty="0"/>
          </a:p>
        </p:txBody>
      </p:sp>
    </p:spTree>
    <p:extLst>
      <p:ext uri="{BB962C8B-B14F-4D97-AF65-F5344CB8AC3E}">
        <p14:creationId xmlns:p14="http://schemas.microsoft.com/office/powerpoint/2010/main" val="9962406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Options</a:t>
            </a:r>
          </a:p>
        </p:txBody>
      </p:sp>
      <p:sp>
        <p:nvSpPr>
          <p:cNvPr id="4" name="Content Placeholder 2"/>
          <p:cNvSpPr txBox="1">
            <a:spLocks/>
          </p:cNvSpPr>
          <p:nvPr/>
        </p:nvSpPr>
        <p:spPr bwMode="auto">
          <a:xfrm>
            <a:off x="457200" y="1600201"/>
            <a:ext cx="8229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73038" indent="-173038" algn="l" rtl="0" eaLnBrk="1" fontAlgn="base" hangingPunct="1">
              <a:spcBef>
                <a:spcPct val="50000"/>
              </a:spcBef>
              <a:spcAft>
                <a:spcPct val="0"/>
              </a:spcAft>
              <a:buClr>
                <a:schemeClr val="tx1"/>
              </a:buClr>
              <a:buFont typeface="Wingdings" panose="05000000000000000000" pitchFamily="2" charset="2"/>
              <a:buChar char="§"/>
              <a:defRPr sz="1600" kern="1200">
                <a:solidFill>
                  <a:schemeClr val="tx1"/>
                </a:solidFill>
                <a:latin typeface="+mn-lt"/>
                <a:ea typeface="+mn-ea"/>
                <a:cs typeface="+mn-cs"/>
              </a:defRPr>
            </a:lvl1pPr>
            <a:lvl2pPr marL="509588" indent="-163513" algn="l" rtl="0" eaLnBrk="1" fontAlgn="base" hangingPunct="1">
              <a:spcBef>
                <a:spcPct val="0"/>
              </a:spcBef>
              <a:spcAft>
                <a:spcPct val="0"/>
              </a:spcAft>
              <a:buClr>
                <a:schemeClr val="tx1"/>
              </a:buClr>
              <a:buFont typeface="Arial" panose="020B0604020202020204" pitchFamily="34" charset="0"/>
              <a:buChar char="–"/>
              <a:defRPr sz="1400" kern="1200">
                <a:solidFill>
                  <a:schemeClr val="tx1"/>
                </a:solidFill>
                <a:latin typeface="+mn-lt"/>
                <a:ea typeface="+mn-ea"/>
                <a:cs typeface="+mn-cs"/>
              </a:defRPr>
            </a:lvl2pPr>
            <a:lvl3pPr marL="815975" indent="-133350" algn="l" rtl="0" eaLnBrk="1" fontAlgn="base" hangingPunct="1">
              <a:spcBef>
                <a:spcPct val="0"/>
              </a:spcBef>
              <a:spcAft>
                <a:spcPct val="0"/>
              </a:spcAft>
              <a:buClr>
                <a:schemeClr val="tx1"/>
              </a:buClr>
              <a:buChar char="•"/>
              <a:defRPr sz="1200" kern="1200">
                <a:solidFill>
                  <a:schemeClr val="tx1"/>
                </a:solidFill>
                <a:latin typeface="+mn-lt"/>
                <a:ea typeface="+mn-ea"/>
                <a:cs typeface="+mn-cs"/>
              </a:defRPr>
            </a:lvl3pPr>
            <a:lvl4pPr marL="1203325" indent="-173038" algn="l" rtl="0" eaLnBrk="1" fontAlgn="base" hangingPunct="1">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1" fontAlgn="base" hangingPunct="1">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smtClean="0"/>
              <a:t>■ File transfer:</a:t>
            </a:r>
          </a:p>
          <a:p>
            <a:r>
              <a:rPr lang="en-US" smtClean="0"/>
              <a:t>One application writes a file that another later reads. The applications need to agree on the filename and location, the format of the file, the timing of when it will be written and read, and who will delete the file.</a:t>
            </a:r>
          </a:p>
          <a:p>
            <a:pPr>
              <a:buFont typeface="Wingdings" panose="05000000000000000000" pitchFamily="2" charset="2"/>
              <a:buNone/>
            </a:pPr>
            <a:endParaRPr lang="en-US" smtClean="0"/>
          </a:p>
          <a:p>
            <a:endParaRPr lang="en-US" smtClean="0"/>
          </a:p>
          <a:p>
            <a:pPr>
              <a:buFont typeface="Wingdings" panose="05000000000000000000" pitchFamily="2" charset="2"/>
              <a:buNone/>
            </a:pPr>
            <a:endParaRPr lang="en-US" smtClean="0"/>
          </a:p>
          <a:p>
            <a:endParaRPr lang="en-US" dirty="0"/>
          </a:p>
        </p:txBody>
      </p:sp>
      <p:pic>
        <p:nvPicPr>
          <p:cNvPr id="5" name="Picture 3"/>
          <p:cNvPicPr>
            <a:picLocks noChangeAspect="1" noChangeArrowheads="1"/>
          </p:cNvPicPr>
          <p:nvPr/>
        </p:nvPicPr>
        <p:blipFill>
          <a:blip r:embed="rId2" cstate="print"/>
          <a:srcRect/>
          <a:stretch>
            <a:fillRect/>
          </a:stretch>
        </p:blipFill>
        <p:spPr bwMode="auto">
          <a:xfrm>
            <a:off x="431820" y="3990976"/>
            <a:ext cx="8096250" cy="962025"/>
          </a:xfrm>
          <a:prstGeom prst="rect">
            <a:avLst/>
          </a:prstGeom>
          <a:noFill/>
          <a:ln w="9525">
            <a:noFill/>
            <a:miter lim="800000"/>
            <a:headEnd/>
            <a:tailEnd/>
          </a:ln>
        </p:spPr>
      </p:pic>
    </p:spTree>
    <p:extLst>
      <p:ext uri="{BB962C8B-B14F-4D97-AF65-F5344CB8AC3E}">
        <p14:creationId xmlns:p14="http://schemas.microsoft.com/office/powerpoint/2010/main" val="3108623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Options</a:t>
            </a:r>
          </a:p>
        </p:txBody>
      </p:sp>
      <p:sp>
        <p:nvSpPr>
          <p:cNvPr id="3" name="Content Placeholder 2"/>
          <p:cNvSpPr>
            <a:spLocks noGrp="1"/>
          </p:cNvSpPr>
          <p:nvPr>
            <p:ph idx="1"/>
          </p:nvPr>
        </p:nvSpPr>
        <p:spPr>
          <a:xfrm>
            <a:off x="457200" y="1600201"/>
            <a:ext cx="8229600" cy="2286000"/>
          </a:xfrm>
        </p:spPr>
        <p:txBody>
          <a:bodyPr>
            <a:normAutofit/>
          </a:bodyPr>
          <a:lstStyle/>
          <a:p>
            <a:pPr>
              <a:buNone/>
            </a:pPr>
            <a:r>
              <a:rPr lang="en-US" dirty="0" smtClean="0"/>
              <a:t>■ Shared database:</a:t>
            </a:r>
          </a:p>
          <a:p>
            <a:r>
              <a:rPr lang="en-US" dirty="0" smtClean="0"/>
              <a:t>Multiple applications share the same database schema, located in a single physical database. Because there is no duplicate data storage, no data has to be transferred from one application to the other.</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90169" y="3082430"/>
            <a:ext cx="6829425" cy="3186531"/>
          </a:xfrm>
          <a:prstGeom prst="rect">
            <a:avLst/>
          </a:prstGeom>
          <a:noFill/>
          <a:ln w="9525">
            <a:noFill/>
            <a:miter lim="800000"/>
            <a:headEnd/>
            <a:tailEnd/>
          </a:ln>
        </p:spPr>
      </p:pic>
    </p:spTree>
    <p:extLst>
      <p:ext uri="{BB962C8B-B14F-4D97-AF65-F5344CB8AC3E}">
        <p14:creationId xmlns:p14="http://schemas.microsoft.com/office/powerpoint/2010/main" val="8799762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Options</a:t>
            </a:r>
          </a:p>
        </p:txBody>
      </p:sp>
      <p:sp>
        <p:nvSpPr>
          <p:cNvPr id="3" name="Content Placeholder 2"/>
          <p:cNvSpPr>
            <a:spLocks noGrp="1"/>
          </p:cNvSpPr>
          <p:nvPr>
            <p:ph idx="1"/>
          </p:nvPr>
        </p:nvSpPr>
        <p:spPr>
          <a:xfrm>
            <a:off x="457200" y="1600201"/>
            <a:ext cx="8229600" cy="3276600"/>
          </a:xfrm>
        </p:spPr>
        <p:txBody>
          <a:bodyPr/>
          <a:lstStyle/>
          <a:p>
            <a:pPr>
              <a:buNone/>
            </a:pPr>
            <a:r>
              <a:rPr lang="en-US" dirty="0" smtClean="0"/>
              <a:t>■ Remote procedure invocation:</a:t>
            </a:r>
          </a:p>
          <a:p>
            <a:r>
              <a:rPr lang="en-US" dirty="0" smtClean="0"/>
              <a:t>One application exposes some of its functionality so that it can be accessed remotely by other applications as a remote procedure. The communication occurs real-time and synchronously.</a:t>
            </a:r>
          </a:p>
          <a:p>
            <a:pPr>
              <a:buNone/>
            </a:pPr>
            <a:endParaRPr lang="en-US" dirty="0" smtClean="0"/>
          </a:p>
          <a:p>
            <a:pPr>
              <a:buNone/>
            </a:pPr>
            <a:endParaRPr lang="en-US" dirty="0" smtClean="0"/>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3400" y="3695700"/>
            <a:ext cx="8077200" cy="1314450"/>
          </a:xfrm>
          <a:prstGeom prst="rect">
            <a:avLst/>
          </a:prstGeom>
          <a:noFill/>
          <a:ln w="9525">
            <a:noFill/>
            <a:miter lim="800000"/>
            <a:headEnd/>
            <a:tailEnd/>
          </a:ln>
        </p:spPr>
      </p:pic>
    </p:spTree>
    <p:extLst>
      <p:ext uri="{BB962C8B-B14F-4D97-AF65-F5344CB8AC3E}">
        <p14:creationId xmlns:p14="http://schemas.microsoft.com/office/powerpoint/2010/main" val="15041682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Integration Options</a:t>
            </a:r>
            <a:endParaRPr lang="en-US" dirty="0"/>
          </a:p>
        </p:txBody>
      </p:sp>
      <p:sp>
        <p:nvSpPr>
          <p:cNvPr id="3" name="Content Placeholder 2"/>
          <p:cNvSpPr>
            <a:spLocks noGrp="1"/>
          </p:cNvSpPr>
          <p:nvPr>
            <p:ph idx="1"/>
          </p:nvPr>
        </p:nvSpPr>
        <p:spPr>
          <a:xfrm>
            <a:off x="457200" y="1600201"/>
            <a:ext cx="8229600" cy="2743199"/>
          </a:xfrm>
        </p:spPr>
        <p:txBody>
          <a:bodyPr>
            <a:normAutofit/>
          </a:bodyPr>
          <a:lstStyle/>
          <a:p>
            <a:pPr>
              <a:buNone/>
            </a:pPr>
            <a:r>
              <a:rPr lang="en-US" dirty="0" smtClean="0"/>
              <a:t>■ Messaging:</a:t>
            </a:r>
          </a:p>
          <a:p>
            <a:r>
              <a:rPr lang="en-US" dirty="0" smtClean="0"/>
              <a:t>One applications publishes a message to a common message channel. Other applications can read the message from the channel at a later time. The applications must agree on a channel as well as the format of the message. The communication is asynchronous.</a:t>
            </a:r>
          </a:p>
          <a:p>
            <a:pPr>
              <a:buNone/>
            </a:pP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04825" y="3523742"/>
            <a:ext cx="8105775" cy="2524125"/>
          </a:xfrm>
          <a:prstGeom prst="rect">
            <a:avLst/>
          </a:prstGeom>
          <a:noFill/>
          <a:ln w="9525">
            <a:noFill/>
            <a:miter lim="800000"/>
            <a:headEnd/>
            <a:tailEnd/>
          </a:ln>
        </p:spPr>
      </p:pic>
    </p:spTree>
    <p:extLst>
      <p:ext uri="{BB962C8B-B14F-4D97-AF65-F5344CB8AC3E}">
        <p14:creationId xmlns:p14="http://schemas.microsoft.com/office/powerpoint/2010/main" val="12413050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rgbClr val="C0C0C0"/>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a:spPr>
      <a:bodyPr vert="horz" wrap="square" lIns="0" tIns="0" rIns="0" bIns="0" numCol="1" anchor="ctr" anchorCtr="1" compatLnSpc="1">
        <a:prstTxWarp prst="textNoShape">
          <a:avLst/>
        </a:prstTxWarp>
        <a:spAutoFit/>
      </a:bodyPr>
      <a:lstStyle>
        <a:defPPr marL="182563" marR="0" indent="-182563" algn="l" defTabSz="914400" rtl="0" eaLnBrk="0" fontAlgn="base" latinLnBrk="0" hangingPunct="0">
          <a:lnSpc>
            <a:spcPct val="100000"/>
          </a:lnSpc>
          <a:spcBef>
            <a:spcPct val="0"/>
          </a:spcBef>
          <a:spcAft>
            <a:spcPct val="0"/>
          </a:spcAft>
          <a:buClr>
            <a:schemeClr val="accent1"/>
          </a:buClr>
          <a:buSzPct val="120000"/>
          <a:buFont typeface="Wingdings" panose="05000000000000000000" pitchFamily="2" charset="2"/>
          <a:buNone/>
          <a:tabLst/>
          <a:def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rgbClr val="C0C0C0"/>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a:spPr>
      <a:bodyPr vert="horz" wrap="square" lIns="0" tIns="0" rIns="0" bIns="0" numCol="1" anchor="ctr" anchorCtr="1" compatLnSpc="1">
        <a:prstTxWarp prst="textNoShape">
          <a:avLst/>
        </a:prstTxWarp>
        <a:spAutoFit/>
      </a:bodyPr>
      <a:lstStyle>
        <a:defPPr marL="182563" marR="0" indent="-182563" algn="l" defTabSz="914400" rtl="0" eaLnBrk="0" fontAlgn="base" latinLnBrk="0" hangingPunct="0">
          <a:lnSpc>
            <a:spcPct val="100000"/>
          </a:lnSpc>
          <a:spcBef>
            <a:spcPct val="0"/>
          </a:spcBef>
          <a:spcAft>
            <a:spcPct val="0"/>
          </a:spcAft>
          <a:buClr>
            <a:schemeClr val="accent1"/>
          </a:buClr>
          <a:buSzPct val="120000"/>
          <a:buFont typeface="Wingdings" panose="05000000000000000000" pitchFamily="2" charset="2"/>
          <a:buNone/>
          <a:tabLst/>
          <a:defRPr kumimoji="0" lang="en-US" altLang="en-US"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IBM MQ Summary.pptx</Template>
  <TotalTime>1865</TotalTime>
  <Words>1796</Words>
  <Application>Microsoft Macintosh PowerPoint</Application>
  <PresentationFormat>On-screen Show (4:3)</PresentationFormat>
  <Paragraphs>262</Paragraphs>
  <Slides>36</Slides>
  <Notes>13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10 September 2009</vt:lpstr>
      <vt:lpstr>Enterprise Integration Patterns </vt:lpstr>
      <vt:lpstr>Introduction</vt:lpstr>
      <vt:lpstr>Agenda</vt:lpstr>
      <vt:lpstr>Integration Challenges</vt:lpstr>
      <vt:lpstr>Application Integration Options</vt:lpstr>
      <vt:lpstr>Application Integration Options</vt:lpstr>
      <vt:lpstr>Application Integration Options</vt:lpstr>
      <vt:lpstr>Application Integration Options</vt:lpstr>
      <vt:lpstr>Application Integration Options</vt:lpstr>
      <vt:lpstr>Integration types</vt:lpstr>
      <vt:lpstr>Agenda</vt:lpstr>
      <vt:lpstr>Message-Oriented Middleware </vt:lpstr>
      <vt:lpstr>Message-Oriented Middleware Domain </vt:lpstr>
      <vt:lpstr>Message-Oriented Middleware Domain </vt:lpstr>
      <vt:lpstr>Agenda</vt:lpstr>
      <vt:lpstr>Asynchronous Messaging</vt:lpstr>
      <vt:lpstr>Thinking Asynchronous</vt:lpstr>
      <vt:lpstr>Thinking Asynchronous</vt:lpstr>
      <vt:lpstr>Requirements : Receive order</vt:lpstr>
      <vt:lpstr>Agenda</vt:lpstr>
      <vt:lpstr>Message</vt:lpstr>
      <vt:lpstr>Message Translator </vt:lpstr>
      <vt:lpstr>Channel</vt:lpstr>
      <vt:lpstr>Endpoint </vt:lpstr>
      <vt:lpstr>Filters</vt:lpstr>
      <vt:lpstr>Router</vt:lpstr>
      <vt:lpstr>Splitter / aggregator or Scatter-Gather </vt:lpstr>
      <vt:lpstr>Wire tap</vt:lpstr>
      <vt:lpstr>Control Bus - testing and Monitoring (Bonus)</vt:lpstr>
      <vt:lpstr>Smart Proxy </vt:lpstr>
      <vt:lpstr>Requirements : Receive order</vt:lpstr>
      <vt:lpstr>Receive orders</vt:lpstr>
      <vt:lpstr>Process Orders</vt:lpstr>
      <vt:lpstr>REF</vt:lpstr>
      <vt:lpstr>Demo</vt:lpstr>
      <vt:lpstr>Question &amp; Thanks</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Integration Patterns </dc:title>
  <dc:creator>Ihab Ibrahim</dc:creator>
  <cp:lastModifiedBy>Ihab Ibrahim</cp:lastModifiedBy>
  <cp:revision>111</cp:revision>
  <dcterms:created xsi:type="dcterms:W3CDTF">2016-05-14T14:11:08Z</dcterms:created>
  <dcterms:modified xsi:type="dcterms:W3CDTF">2016-05-17T18:06:44Z</dcterms:modified>
</cp:coreProperties>
</file>