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7" r:id="rId3"/>
    <p:sldId id="258" r:id="rId4"/>
    <p:sldId id="263" r:id="rId5"/>
    <p:sldId id="264" r:id="rId6"/>
    <p:sldId id="265" r:id="rId7"/>
    <p:sldId id="260" r:id="rId8"/>
    <p:sldId id="266" r:id="rId9"/>
    <p:sldId id="267" r:id="rId10"/>
    <p:sldId id="299" r:id="rId11"/>
    <p:sldId id="300" r:id="rId12"/>
    <p:sldId id="261" r:id="rId13"/>
    <p:sldId id="262" r:id="rId14"/>
    <p:sldId id="268" r:id="rId15"/>
    <p:sldId id="270" r:id="rId16"/>
    <p:sldId id="269" r:id="rId17"/>
    <p:sldId id="271" r:id="rId18"/>
    <p:sldId id="272" r:id="rId19"/>
    <p:sldId id="273" r:id="rId20"/>
    <p:sldId id="274" r:id="rId21"/>
    <p:sldId id="278" r:id="rId22"/>
    <p:sldId id="275" r:id="rId23"/>
    <p:sldId id="276" r:id="rId24"/>
    <p:sldId id="277" r:id="rId25"/>
    <p:sldId id="279" r:id="rId26"/>
    <p:sldId id="280" r:id="rId27"/>
    <p:sldId id="283" r:id="rId28"/>
    <p:sldId id="287" r:id="rId29"/>
    <p:sldId id="288" r:id="rId30"/>
    <p:sldId id="291" r:id="rId31"/>
    <p:sldId id="281" r:id="rId32"/>
    <p:sldId id="292" r:id="rId33"/>
    <p:sldId id="282" r:id="rId34"/>
    <p:sldId id="289" r:id="rId35"/>
    <p:sldId id="290" r:id="rId36"/>
    <p:sldId id="284" r:id="rId37"/>
    <p:sldId id="293" r:id="rId38"/>
    <p:sldId id="294" r:id="rId39"/>
    <p:sldId id="295" r:id="rId40"/>
    <p:sldId id="286" r:id="rId41"/>
    <p:sldId id="296" r:id="rId42"/>
    <p:sldId id="297" r:id="rId43"/>
    <p:sldId id="298"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11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0DA660C7-70D4-42E5-A417-C530932B7DCF}" type="datetimeFigureOut">
              <a:rPr lang="en-US" smtClean="0"/>
              <a:pPr/>
              <a:t>7/23/2011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A0C331DC-C0E5-46AF-A2A5-E5414D39ACBF}"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A660C7-70D4-42E5-A417-C530932B7DCF}" type="datetimeFigureOut">
              <a:rPr lang="en-US" smtClean="0"/>
              <a:pPr/>
              <a:t>7/23/2011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331DC-C0E5-46AF-A2A5-E5414D39AC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A660C7-70D4-42E5-A417-C530932B7DCF}" type="datetimeFigureOut">
              <a:rPr lang="en-US" smtClean="0"/>
              <a:pPr/>
              <a:t>7/23/2011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331DC-C0E5-46AF-A2A5-E5414D39ACB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A660C7-70D4-42E5-A417-C530932B7DCF}" type="datetimeFigureOut">
              <a:rPr lang="en-US" smtClean="0"/>
              <a:pPr/>
              <a:t>7/23/2011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331DC-C0E5-46AF-A2A5-E5414D39ACB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DA660C7-70D4-42E5-A417-C530932B7DCF}" type="datetimeFigureOut">
              <a:rPr lang="en-US" smtClean="0"/>
              <a:pPr/>
              <a:t>7/23/2011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A0C331DC-C0E5-46AF-A2A5-E5414D39ACB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A660C7-70D4-42E5-A417-C530932B7DCF}" type="datetimeFigureOut">
              <a:rPr lang="en-US" smtClean="0"/>
              <a:pPr/>
              <a:t>7/23/2011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331DC-C0E5-46AF-A2A5-E5414D39ACB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DA660C7-70D4-42E5-A417-C530932B7DCF}" type="datetimeFigureOut">
              <a:rPr lang="en-US" smtClean="0"/>
              <a:pPr/>
              <a:t>7/23/2011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C331DC-C0E5-46AF-A2A5-E5414D39ACB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DA660C7-70D4-42E5-A417-C530932B7DCF}" type="datetimeFigureOut">
              <a:rPr lang="en-US" smtClean="0"/>
              <a:pPr/>
              <a:t>7/23/2011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C331DC-C0E5-46AF-A2A5-E5414D39ACB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A660C7-70D4-42E5-A417-C530932B7DCF}" type="datetimeFigureOut">
              <a:rPr lang="en-US" smtClean="0"/>
              <a:pPr/>
              <a:t>7/23/2011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C331DC-C0E5-46AF-A2A5-E5414D39AC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A660C7-70D4-42E5-A417-C530932B7DCF}" type="datetimeFigureOut">
              <a:rPr lang="en-US" smtClean="0"/>
              <a:pPr/>
              <a:t>7/23/2011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331DC-C0E5-46AF-A2A5-E5414D39ACB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DA660C7-70D4-42E5-A417-C530932B7DCF}" type="datetimeFigureOut">
              <a:rPr lang="en-US" smtClean="0"/>
              <a:pPr/>
              <a:t>7/23/2011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331DC-C0E5-46AF-A2A5-E5414D39ACB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0DA660C7-70D4-42E5-A417-C530932B7DCF}" type="datetimeFigureOut">
              <a:rPr lang="en-US" smtClean="0"/>
              <a:pPr/>
              <a:t>7/23/2011</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A0C331DC-C0E5-46AF-A2A5-E5414D39ACBF}"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garr.dl.sourceforge.net/project/openbravopos/Openbravo%20POS/Openbravo%20POS%202.30.2/openbravopos_2.30.2_bin.zip" TargetMode="External"/><Relationship Id="rId2" Type="http://schemas.openxmlformats.org/officeDocument/2006/relationships/hyperlink" Target="http://garr.dl.sourceforge.net/project/openbravopos/Openbravo%20POS/Openbravo%20POS%202.30.2/openbravopos-2.30.2-solaris-intel-installer.bin"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hyperlink" Target="http://dev.mysql.com/downloads/connector/j"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java.com/en/download/index.jsp"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dev.mysql.com/downloads/gui-tools" TargetMode="External"/><Relationship Id="rId2" Type="http://schemas.openxmlformats.org/officeDocument/2006/relationships/hyperlink" Target="http://dev.mysql.com/downloads/mysql/5.1.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130425"/>
            <a:ext cx="7086600" cy="1470025"/>
          </a:xfrm>
        </p:spPr>
        <p:txBody>
          <a:bodyPr>
            <a:normAutofit fontScale="90000"/>
          </a:bodyPr>
          <a:lstStyle/>
          <a:p>
            <a:pPr algn="l"/>
            <a:r>
              <a:rPr lang="en-US" dirty="0" err="1" smtClean="0"/>
              <a:t>Openbravo</a:t>
            </a:r>
            <a:r>
              <a:rPr lang="en-US" dirty="0" smtClean="0"/>
              <a:t> POS Installation &amp; User Guide</a:t>
            </a:r>
            <a:endParaRPr lang="en-US" dirty="0"/>
          </a:p>
        </p:txBody>
      </p:sp>
      <p:sp>
        <p:nvSpPr>
          <p:cNvPr id="3" name="Subtitle 2"/>
          <p:cNvSpPr>
            <a:spLocks noGrp="1"/>
          </p:cNvSpPr>
          <p:nvPr>
            <p:ph type="subTitle" idx="1"/>
          </p:nvPr>
        </p:nvSpPr>
        <p:spPr>
          <a:xfrm>
            <a:off x="5943600" y="5334000"/>
            <a:ext cx="2743200" cy="1121898"/>
          </a:xfrm>
        </p:spPr>
        <p:txBody>
          <a:bodyPr>
            <a:normAutofit fontScale="92500" lnSpcReduction="20000"/>
          </a:bodyPr>
          <a:lstStyle/>
          <a:p>
            <a:endParaRPr lang="en-US" dirty="0" smtClean="0"/>
          </a:p>
          <a:p>
            <a:endParaRPr lang="en-US" dirty="0" smtClean="0"/>
          </a:p>
          <a:p>
            <a:r>
              <a:rPr lang="en-US" sz="1600" dirty="0" smtClean="0"/>
              <a:t>Ihab.yousif@gmail.com</a:t>
            </a:r>
            <a:endParaRPr 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t>
            </a:r>
            <a:r>
              <a:rPr lang="en-US" dirty="0" err="1" smtClean="0"/>
              <a:t>Mysql</a:t>
            </a:r>
            <a:r>
              <a:rPr lang="en-US" dirty="0" smtClean="0"/>
              <a:t> DB</a:t>
            </a:r>
            <a:endParaRPr lang="en-US" dirty="0"/>
          </a:p>
        </p:txBody>
      </p:sp>
      <p:sp>
        <p:nvSpPr>
          <p:cNvPr id="3" name="Content Placeholder 2"/>
          <p:cNvSpPr>
            <a:spLocks noGrp="1"/>
          </p:cNvSpPr>
          <p:nvPr>
            <p:ph idx="1"/>
          </p:nvPr>
        </p:nvSpPr>
        <p:spPr/>
        <p:txBody>
          <a:bodyPr/>
          <a:lstStyle/>
          <a:p>
            <a:r>
              <a:rPr lang="en-US" dirty="0" smtClean="0"/>
              <a:t>After installing the </a:t>
            </a:r>
            <a:r>
              <a:rPr lang="en-US" dirty="0" err="1" smtClean="0"/>
              <a:t>mysql</a:t>
            </a:r>
            <a:r>
              <a:rPr lang="en-US" dirty="0" smtClean="0"/>
              <a:t> db server &amp; </a:t>
            </a:r>
            <a:r>
              <a:rPr lang="en-US" dirty="0" err="1" smtClean="0"/>
              <a:t>mysql</a:t>
            </a:r>
            <a:r>
              <a:rPr lang="en-US" dirty="0" smtClean="0"/>
              <a:t> tools, open </a:t>
            </a:r>
            <a:r>
              <a:rPr lang="en-US" dirty="0" err="1" smtClean="0"/>
              <a:t>mysql</a:t>
            </a:r>
            <a:r>
              <a:rPr lang="en-US" dirty="0" smtClean="0"/>
              <a:t> </a:t>
            </a:r>
            <a:r>
              <a:rPr lang="en-US" dirty="0" err="1" smtClean="0"/>
              <a:t>adminstrator</a:t>
            </a:r>
            <a:r>
              <a:rPr lang="en-US" dirty="0" smtClean="0"/>
              <a:t> and login to your local instance using the root user.</a:t>
            </a:r>
            <a:endParaRPr lang="en-US" dirty="0"/>
          </a:p>
        </p:txBody>
      </p:sp>
      <p:pic>
        <p:nvPicPr>
          <p:cNvPr id="37890" name="Picture 2"/>
          <p:cNvPicPr>
            <a:picLocks noChangeAspect="1" noChangeArrowheads="1"/>
          </p:cNvPicPr>
          <p:nvPr/>
        </p:nvPicPr>
        <p:blipFill>
          <a:blip r:embed="rId2" cstate="print"/>
          <a:srcRect/>
          <a:stretch>
            <a:fillRect/>
          </a:stretch>
        </p:blipFill>
        <p:spPr bwMode="auto">
          <a:xfrm>
            <a:off x="2209800" y="3276600"/>
            <a:ext cx="4152900" cy="32480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t>
            </a:r>
            <a:r>
              <a:rPr lang="en-US" dirty="0" err="1" smtClean="0"/>
              <a:t>Mysql</a:t>
            </a:r>
            <a:r>
              <a:rPr lang="en-US" dirty="0" smtClean="0"/>
              <a:t> DB</a:t>
            </a:r>
            <a:endParaRPr lang="en-US" dirty="0"/>
          </a:p>
        </p:txBody>
      </p:sp>
      <p:sp>
        <p:nvSpPr>
          <p:cNvPr id="3" name="Content Placeholder 2"/>
          <p:cNvSpPr>
            <a:spLocks noGrp="1"/>
          </p:cNvSpPr>
          <p:nvPr>
            <p:ph idx="1"/>
          </p:nvPr>
        </p:nvSpPr>
        <p:spPr>
          <a:xfrm>
            <a:off x="457200" y="1600200"/>
            <a:ext cx="5562600" cy="4709160"/>
          </a:xfrm>
        </p:spPr>
        <p:txBody>
          <a:bodyPr/>
          <a:lstStyle/>
          <a:p>
            <a:r>
              <a:rPr lang="en-US" dirty="0" smtClean="0"/>
              <a:t>Right click on the second left panel and create new schema named pos, to be used from the </a:t>
            </a:r>
            <a:r>
              <a:rPr lang="en-US" dirty="0" err="1" smtClean="0"/>
              <a:t>openbravo</a:t>
            </a:r>
            <a:r>
              <a:rPr lang="en-US" dirty="0" smtClean="0"/>
              <a:t> pos.</a:t>
            </a:r>
            <a:endParaRPr lang="en-US" dirty="0"/>
          </a:p>
        </p:txBody>
      </p:sp>
      <p:pic>
        <p:nvPicPr>
          <p:cNvPr id="36867" name="Picture 3"/>
          <p:cNvPicPr>
            <a:picLocks noChangeAspect="1" noChangeArrowheads="1"/>
          </p:cNvPicPr>
          <p:nvPr/>
        </p:nvPicPr>
        <p:blipFill>
          <a:blip r:embed="rId2" cstate="print"/>
          <a:srcRect/>
          <a:stretch>
            <a:fillRect/>
          </a:stretch>
        </p:blipFill>
        <p:spPr bwMode="auto">
          <a:xfrm>
            <a:off x="6076950" y="1295400"/>
            <a:ext cx="2914650" cy="542751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t>
            </a:r>
            <a:r>
              <a:rPr lang="en-US" dirty="0" err="1" smtClean="0"/>
              <a:t>Openbravo</a:t>
            </a:r>
            <a:endParaRPr lang="en-US" dirty="0"/>
          </a:p>
        </p:txBody>
      </p:sp>
      <p:sp>
        <p:nvSpPr>
          <p:cNvPr id="3" name="Content Placeholder 2"/>
          <p:cNvSpPr>
            <a:spLocks noGrp="1"/>
          </p:cNvSpPr>
          <p:nvPr>
            <p:ph idx="1"/>
          </p:nvPr>
        </p:nvSpPr>
        <p:spPr>
          <a:xfrm>
            <a:off x="457200" y="1600200"/>
            <a:ext cx="5867400" cy="4525963"/>
          </a:xfrm>
        </p:spPr>
        <p:txBody>
          <a:bodyPr>
            <a:normAutofit fontScale="92500" lnSpcReduction="20000"/>
          </a:bodyPr>
          <a:lstStyle/>
          <a:p>
            <a:r>
              <a:rPr lang="en-US" dirty="0" smtClean="0"/>
              <a:t>Download </a:t>
            </a:r>
            <a:r>
              <a:rPr lang="en-US" dirty="0" err="1" smtClean="0"/>
              <a:t>openbravo</a:t>
            </a:r>
            <a:r>
              <a:rPr lang="en-US" dirty="0" smtClean="0"/>
              <a:t> “openbravopos_2.30.2_bin.zip” </a:t>
            </a:r>
          </a:p>
          <a:p>
            <a:pPr>
              <a:buNone/>
            </a:pPr>
            <a:r>
              <a:rPr lang="en-US" dirty="0" smtClean="0"/>
              <a:t>from the direct link </a:t>
            </a:r>
          </a:p>
          <a:p>
            <a:r>
              <a:rPr lang="en-US" dirty="0" smtClean="0">
                <a:hlinkClick r:id="rId2"/>
              </a:rPr>
              <a:t>Direct Download</a:t>
            </a:r>
            <a:endParaRPr lang="en-US" dirty="0" smtClean="0"/>
          </a:p>
          <a:p>
            <a:r>
              <a:rPr lang="en-US" dirty="0" smtClean="0"/>
              <a:t>Or use the general link </a:t>
            </a:r>
          </a:p>
          <a:p>
            <a:r>
              <a:rPr lang="en-US" dirty="0" smtClean="0">
                <a:hlinkClick r:id="rId3"/>
              </a:rPr>
              <a:t>General Download</a:t>
            </a:r>
            <a:endParaRPr lang="en-US" dirty="0" smtClean="0"/>
          </a:p>
          <a:p>
            <a:r>
              <a:rPr lang="en-US" dirty="0" smtClean="0"/>
              <a:t>And choose </a:t>
            </a:r>
          </a:p>
          <a:p>
            <a:r>
              <a:rPr lang="en-US" dirty="0" smtClean="0"/>
              <a:t>openbravopos_2.30.2_bin.zip </a:t>
            </a:r>
          </a:p>
          <a:p>
            <a:r>
              <a:rPr lang="en-US" dirty="0" smtClean="0"/>
              <a:t>From the </a:t>
            </a:r>
            <a:r>
              <a:rPr lang="en-US" dirty="0" err="1" smtClean="0"/>
              <a:t>displayedlist</a:t>
            </a:r>
            <a:endParaRPr lang="en-US" dirty="0" smtClean="0"/>
          </a:p>
          <a:p>
            <a:r>
              <a:rPr lang="en-US" dirty="0" smtClean="0"/>
              <a:t>Extract the compressed folder you will see the files as in the image</a:t>
            </a:r>
          </a:p>
        </p:txBody>
      </p:sp>
      <p:pic>
        <p:nvPicPr>
          <p:cNvPr id="5123" name="Picture 3"/>
          <p:cNvPicPr>
            <a:picLocks noChangeAspect="1" noChangeArrowheads="1"/>
          </p:cNvPicPr>
          <p:nvPr/>
        </p:nvPicPr>
        <p:blipFill>
          <a:blip r:embed="rId4" cstate="print"/>
          <a:srcRect/>
          <a:stretch>
            <a:fillRect/>
          </a:stretch>
        </p:blipFill>
        <p:spPr bwMode="auto">
          <a:xfrm>
            <a:off x="6588267" y="1981200"/>
            <a:ext cx="1946133" cy="3552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Configure the POS with </a:t>
            </a:r>
            <a:r>
              <a:rPr lang="en-US" dirty="0" err="1" smtClean="0"/>
              <a:t>mysql</a:t>
            </a:r>
            <a:r>
              <a:rPr lang="en-US" dirty="0" smtClean="0"/>
              <a:t> db</a:t>
            </a:r>
            <a:endParaRPr lang="en-US" dirty="0"/>
          </a:p>
        </p:txBody>
      </p:sp>
      <p:sp>
        <p:nvSpPr>
          <p:cNvPr id="3" name="Content Placeholder 2"/>
          <p:cNvSpPr>
            <a:spLocks noGrp="1"/>
          </p:cNvSpPr>
          <p:nvPr>
            <p:ph idx="1"/>
          </p:nvPr>
        </p:nvSpPr>
        <p:spPr/>
        <p:txBody>
          <a:bodyPr/>
          <a:lstStyle/>
          <a:p>
            <a:r>
              <a:rPr lang="en-US" dirty="0" smtClean="0"/>
              <a:t>Download </a:t>
            </a:r>
            <a:r>
              <a:rPr lang="en-US" dirty="0" err="1" smtClean="0">
                <a:hlinkClick r:id="rId2"/>
              </a:rPr>
              <a:t>MySQL</a:t>
            </a:r>
            <a:r>
              <a:rPr lang="en-US" dirty="0" smtClean="0">
                <a:hlinkClick r:id="rId2"/>
              </a:rPr>
              <a:t> Connector/J</a:t>
            </a:r>
            <a:r>
              <a:rPr lang="en-US" dirty="0" smtClean="0"/>
              <a:t>, unzip the contents and place the “mysql-connector-java-5.1.17-bin.jar” it in the lib folder where </a:t>
            </a:r>
            <a:r>
              <a:rPr lang="en-US" dirty="0" err="1" smtClean="0"/>
              <a:t>Openbravo</a:t>
            </a:r>
            <a:r>
              <a:rPr lang="en-US" dirty="0" smtClean="0"/>
              <a:t> POS resides.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Configure the POS with </a:t>
            </a:r>
            <a:r>
              <a:rPr lang="en-US" dirty="0" err="1" smtClean="0"/>
              <a:t>mysql</a:t>
            </a:r>
            <a:r>
              <a:rPr lang="en-US" dirty="0" smtClean="0"/>
              <a:t> db</a:t>
            </a:r>
            <a:endParaRPr lang="en-US" dirty="0"/>
          </a:p>
        </p:txBody>
      </p:sp>
      <p:sp>
        <p:nvSpPr>
          <p:cNvPr id="3" name="Content Placeholder 2"/>
          <p:cNvSpPr>
            <a:spLocks noGrp="1"/>
          </p:cNvSpPr>
          <p:nvPr>
            <p:ph idx="1"/>
          </p:nvPr>
        </p:nvSpPr>
        <p:spPr>
          <a:xfrm>
            <a:off x="457200" y="1600200"/>
            <a:ext cx="5562600" cy="4525963"/>
          </a:xfrm>
        </p:spPr>
        <p:txBody>
          <a:bodyPr>
            <a:normAutofit/>
          </a:bodyPr>
          <a:lstStyle/>
          <a:p>
            <a:r>
              <a:rPr lang="en-US" dirty="0" smtClean="0"/>
              <a:t>Open the “configure.bat”</a:t>
            </a:r>
          </a:p>
          <a:p>
            <a:pPr>
              <a:buNone/>
            </a:pPr>
            <a:r>
              <a:rPr lang="en-US" dirty="0" smtClean="0"/>
              <a:t>Window and define the </a:t>
            </a:r>
            <a:r>
              <a:rPr lang="en-US" dirty="0" err="1" smtClean="0"/>
              <a:t>mysql</a:t>
            </a:r>
            <a:r>
              <a:rPr lang="en-US" dirty="0" smtClean="0"/>
              <a:t> connection information as following </a:t>
            </a:r>
          </a:p>
          <a:p>
            <a:pPr>
              <a:buNone/>
            </a:pPr>
            <a:r>
              <a:rPr lang="en-US" dirty="0" smtClean="0"/>
              <a:t> - driver library : select the “mysql-connector-java-5.1.17-bin.jar” that you placed it inside the lib folder inside </a:t>
            </a:r>
            <a:r>
              <a:rPr lang="en-US" dirty="0" err="1" smtClean="0"/>
              <a:t>openbravo</a:t>
            </a:r>
            <a:r>
              <a:rPr lang="en-US" dirty="0" smtClean="0"/>
              <a:t> location before.</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6027521" y="2057400"/>
            <a:ext cx="2278279" cy="34909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Configure the POS with </a:t>
            </a:r>
            <a:r>
              <a:rPr lang="en-US" dirty="0" err="1" smtClean="0"/>
              <a:t>mysql</a:t>
            </a:r>
            <a:r>
              <a:rPr lang="en-US" dirty="0" smtClean="0"/>
              <a:t> db</a:t>
            </a:r>
            <a:endParaRPr lang="en-US" dirty="0"/>
          </a:p>
        </p:txBody>
      </p:sp>
      <p:sp>
        <p:nvSpPr>
          <p:cNvPr id="3" name="Content Placeholder 2"/>
          <p:cNvSpPr>
            <a:spLocks noGrp="1"/>
          </p:cNvSpPr>
          <p:nvPr>
            <p:ph idx="1"/>
          </p:nvPr>
        </p:nvSpPr>
        <p:spPr/>
        <p:txBody>
          <a:bodyPr>
            <a:normAutofit/>
          </a:bodyPr>
          <a:lstStyle/>
          <a:p>
            <a:pPr>
              <a:buNone/>
            </a:pPr>
            <a:r>
              <a:rPr lang="en-US" dirty="0" smtClean="0"/>
              <a:t>- Driver class : </a:t>
            </a:r>
            <a:r>
              <a:rPr lang="en-US" dirty="0" err="1" smtClean="0"/>
              <a:t>com.mysql.jdbc.Driver</a:t>
            </a:r>
            <a:endParaRPr lang="en-US" dirty="0" smtClean="0"/>
          </a:p>
          <a:p>
            <a:pPr>
              <a:buFontTx/>
              <a:buChar char="-"/>
            </a:pPr>
            <a:r>
              <a:rPr lang="en-US" dirty="0" smtClean="0"/>
              <a:t>URL : </a:t>
            </a:r>
            <a:r>
              <a:rPr lang="en-US" dirty="0" err="1" smtClean="0"/>
              <a:t>jdbc:mysql</a:t>
            </a:r>
            <a:r>
              <a:rPr lang="en-US" dirty="0" smtClean="0"/>
              <a:t>://localhost:3306/pos</a:t>
            </a:r>
          </a:p>
          <a:p>
            <a:pPr>
              <a:buNone/>
            </a:pPr>
            <a:r>
              <a:rPr lang="en-US" dirty="0" smtClean="0"/>
              <a:t>URL general </a:t>
            </a:r>
            <a:r>
              <a:rPr lang="en-US" dirty="0" err="1" smtClean="0"/>
              <a:t>formate</a:t>
            </a:r>
            <a:r>
              <a:rPr lang="en-US" dirty="0" smtClean="0"/>
              <a:t> = </a:t>
            </a:r>
            <a:r>
              <a:rPr lang="en-US" dirty="0" err="1" smtClean="0"/>
              <a:t>jdbc:mysql</a:t>
            </a:r>
            <a:r>
              <a:rPr lang="en-US" dirty="0" smtClean="0"/>
              <a:t>://[db server host]:[</a:t>
            </a:r>
            <a:r>
              <a:rPr lang="en-US" dirty="0" err="1" smtClean="0"/>
              <a:t>mysql</a:t>
            </a:r>
            <a:r>
              <a:rPr lang="en-US" dirty="0" smtClean="0"/>
              <a:t> db port]/[db name]</a:t>
            </a:r>
          </a:p>
          <a:p>
            <a:pPr>
              <a:buNone/>
            </a:pPr>
            <a:r>
              <a:rPr lang="en-US" dirty="0" smtClean="0"/>
              <a:t>- User = root (the pos db user name)</a:t>
            </a:r>
          </a:p>
          <a:p>
            <a:pPr>
              <a:buNone/>
            </a:pPr>
            <a:r>
              <a:rPr lang="en-US" dirty="0" smtClean="0"/>
              <a:t>- Password = root (the pos db user password)</a:t>
            </a:r>
          </a:p>
          <a:p>
            <a:pPr>
              <a:buNone/>
            </a:pPr>
            <a:endParaRPr lang="en-US" dirty="0" smtClean="0"/>
          </a:p>
          <a:p>
            <a:pPr>
              <a:buNone/>
            </a:pPr>
            <a:r>
              <a:rPr lang="en-US" dirty="0" smtClean="0"/>
              <a:t>The next image indicate the db </a:t>
            </a:r>
            <a:r>
              <a:rPr lang="en-US" dirty="0" err="1" smtClean="0"/>
              <a:t>connecton</a:t>
            </a:r>
            <a:r>
              <a:rPr lang="en-US" dirty="0" smtClean="0"/>
              <a:t> properties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cstate="print"/>
          <a:srcRect/>
          <a:stretch>
            <a:fillRect/>
          </a:stretch>
        </p:blipFill>
        <p:spPr bwMode="auto">
          <a:xfrm>
            <a:off x="838200" y="304800"/>
            <a:ext cx="6962775" cy="6305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Configure the POS with </a:t>
            </a:r>
            <a:r>
              <a:rPr lang="en-US" dirty="0" err="1" smtClean="0"/>
              <a:t>mysql</a:t>
            </a:r>
            <a:r>
              <a:rPr lang="en-US" dirty="0" smtClean="0"/>
              <a:t> db</a:t>
            </a:r>
            <a:endParaRPr lang="en-US" dirty="0"/>
          </a:p>
        </p:txBody>
      </p:sp>
      <p:sp>
        <p:nvSpPr>
          <p:cNvPr id="3" name="Content Placeholder 2"/>
          <p:cNvSpPr>
            <a:spLocks noGrp="1"/>
          </p:cNvSpPr>
          <p:nvPr>
            <p:ph idx="1"/>
          </p:nvPr>
        </p:nvSpPr>
        <p:spPr/>
        <p:txBody>
          <a:bodyPr/>
          <a:lstStyle/>
          <a:p>
            <a:r>
              <a:rPr lang="en-US" dirty="0" smtClean="0"/>
              <a:t>When start the </a:t>
            </a:r>
            <a:r>
              <a:rPr lang="en-US" dirty="0" err="1" smtClean="0"/>
              <a:t>openbravo</a:t>
            </a:r>
            <a:r>
              <a:rPr lang="en-US" dirty="0" smtClean="0"/>
              <a:t> from “start.bat” the screen in the below image appear, choose yes to install default db tables and default configurations values.</a:t>
            </a:r>
          </a:p>
          <a:p>
            <a:endParaRPr lang="en-US" dirty="0" smtClean="0"/>
          </a:p>
          <a:p>
            <a:endParaRPr lang="en-US" dirty="0" smtClean="0"/>
          </a:p>
          <a:p>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1142147" y="4848225"/>
            <a:ext cx="6858853" cy="1781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Configure the POS with </a:t>
            </a:r>
            <a:r>
              <a:rPr lang="en-US" dirty="0" err="1" smtClean="0"/>
              <a:t>mysql</a:t>
            </a:r>
            <a:r>
              <a:rPr lang="en-US" dirty="0" smtClean="0"/>
              <a:t> db</a:t>
            </a:r>
            <a:endParaRPr lang="en-US" dirty="0"/>
          </a:p>
        </p:txBody>
      </p:sp>
      <p:sp>
        <p:nvSpPr>
          <p:cNvPr id="3" name="Content Placeholder 2"/>
          <p:cNvSpPr>
            <a:spLocks noGrp="1"/>
          </p:cNvSpPr>
          <p:nvPr>
            <p:ph idx="1"/>
          </p:nvPr>
        </p:nvSpPr>
        <p:spPr>
          <a:xfrm>
            <a:off x="457200" y="1600201"/>
            <a:ext cx="8229600" cy="914400"/>
          </a:xfrm>
        </p:spPr>
        <p:txBody>
          <a:bodyPr>
            <a:normAutofit fontScale="77500" lnSpcReduction="20000"/>
          </a:bodyPr>
          <a:lstStyle/>
          <a:p>
            <a:r>
              <a:rPr lang="en-US" dirty="0" smtClean="0"/>
              <a:t>The main screen for the </a:t>
            </a:r>
            <a:r>
              <a:rPr lang="en-US" dirty="0" err="1" smtClean="0"/>
              <a:t>openbravo</a:t>
            </a:r>
            <a:r>
              <a:rPr lang="en-US" dirty="0" smtClean="0"/>
              <a:t> the buttons at the end of screen indicate the default users, you can change the default users password or delete as per your need.</a:t>
            </a:r>
            <a:endParaRPr lang="en-US" dirty="0"/>
          </a:p>
        </p:txBody>
      </p:sp>
      <p:pic>
        <p:nvPicPr>
          <p:cNvPr id="9219" name="Picture 3"/>
          <p:cNvPicPr>
            <a:picLocks noChangeAspect="1" noChangeArrowheads="1"/>
          </p:cNvPicPr>
          <p:nvPr/>
        </p:nvPicPr>
        <p:blipFill>
          <a:blip r:embed="rId2" cstate="print"/>
          <a:srcRect/>
          <a:stretch>
            <a:fillRect/>
          </a:stretch>
        </p:blipFill>
        <p:spPr bwMode="auto">
          <a:xfrm>
            <a:off x="1492522" y="2484244"/>
            <a:ext cx="5822678" cy="42975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 Categories and sub-category</a:t>
            </a:r>
            <a:endParaRPr lang="en-US" dirty="0"/>
          </a:p>
        </p:txBody>
      </p:sp>
      <p:sp>
        <p:nvSpPr>
          <p:cNvPr id="3" name="Content Placeholder 2"/>
          <p:cNvSpPr>
            <a:spLocks noGrp="1"/>
          </p:cNvSpPr>
          <p:nvPr>
            <p:ph idx="1"/>
          </p:nvPr>
        </p:nvSpPr>
        <p:spPr>
          <a:xfrm>
            <a:off x="457200" y="1600201"/>
            <a:ext cx="8229600" cy="609600"/>
          </a:xfrm>
        </p:spPr>
        <p:txBody>
          <a:bodyPr>
            <a:normAutofit fontScale="62500" lnSpcReduction="20000"/>
          </a:bodyPr>
          <a:lstStyle/>
          <a:p>
            <a:r>
              <a:rPr lang="en-US" dirty="0" smtClean="0"/>
              <a:t>Login as admin(click on the admin button)</a:t>
            </a:r>
          </a:p>
          <a:p>
            <a:r>
              <a:rPr lang="en-US" dirty="0" smtClean="0"/>
              <a:t>Click on the “stock” then choose “Categories”</a:t>
            </a:r>
          </a:p>
          <a:p>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1219200" y="2193225"/>
            <a:ext cx="6248400" cy="4588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AutoNum type="arabicPeriod"/>
            </a:pPr>
            <a:r>
              <a:rPr lang="en-US" dirty="0" smtClean="0"/>
              <a:t>Installation prerequisite </a:t>
            </a:r>
          </a:p>
          <a:p>
            <a:pPr lvl="1">
              <a:buFont typeface="Wingdings" pitchFamily="2" charset="2"/>
              <a:buChar char="Ø"/>
            </a:pPr>
            <a:r>
              <a:rPr lang="en-US" dirty="0" smtClean="0"/>
              <a:t>Java </a:t>
            </a:r>
            <a:r>
              <a:rPr lang="en-US" dirty="0" err="1" smtClean="0"/>
              <a:t>sdk</a:t>
            </a:r>
            <a:r>
              <a:rPr lang="en-US" dirty="0" smtClean="0"/>
              <a:t> installation </a:t>
            </a:r>
          </a:p>
          <a:p>
            <a:pPr lvl="1">
              <a:buFont typeface="Wingdings" pitchFamily="2" charset="2"/>
              <a:buChar char="Ø"/>
            </a:pPr>
            <a:r>
              <a:rPr lang="en-US" dirty="0" err="1" smtClean="0"/>
              <a:t>Mysql</a:t>
            </a:r>
            <a:r>
              <a:rPr lang="en-US" dirty="0" smtClean="0"/>
              <a:t> db installation </a:t>
            </a:r>
          </a:p>
          <a:p>
            <a:pPr lvl="1">
              <a:buFont typeface="Wingdings" pitchFamily="2" charset="2"/>
              <a:buChar char="Ø"/>
            </a:pPr>
            <a:r>
              <a:rPr lang="en-US" dirty="0" smtClean="0"/>
              <a:t>Install pos</a:t>
            </a:r>
          </a:p>
          <a:p>
            <a:pPr marL="514350" indent="-514350">
              <a:buAutoNum type="arabicPeriod" startAt="2"/>
            </a:pPr>
            <a:r>
              <a:rPr lang="en-US" dirty="0" smtClean="0"/>
              <a:t>Configure the POS with </a:t>
            </a:r>
            <a:r>
              <a:rPr lang="en-US" dirty="0" err="1" smtClean="0"/>
              <a:t>mysql</a:t>
            </a:r>
            <a:r>
              <a:rPr lang="en-US" dirty="0" smtClean="0"/>
              <a:t> db</a:t>
            </a:r>
          </a:p>
          <a:p>
            <a:pPr marL="514350" indent="-514350">
              <a:buAutoNum type="arabicPeriod" startAt="2"/>
            </a:pPr>
            <a:r>
              <a:rPr lang="en-US" dirty="0" smtClean="0"/>
              <a:t>Add categories, sub-category and products</a:t>
            </a:r>
          </a:p>
          <a:p>
            <a:pPr marL="914400" lvl="1" indent="-514350">
              <a:buFont typeface="Wingdings" pitchFamily="2" charset="2"/>
              <a:buChar char="Ø"/>
            </a:pPr>
            <a:r>
              <a:rPr lang="en-US" dirty="0" smtClean="0"/>
              <a:t>Add Categories and sub-category.</a:t>
            </a:r>
          </a:p>
          <a:p>
            <a:pPr marL="914400" lvl="1" indent="-514350">
              <a:buFont typeface="Wingdings" pitchFamily="2" charset="2"/>
              <a:buChar char="Ø"/>
            </a:pPr>
            <a:r>
              <a:rPr lang="en-US" dirty="0" smtClean="0"/>
              <a:t>Add products to category.</a:t>
            </a:r>
          </a:p>
          <a:p>
            <a:pPr marL="514350" indent="-514350">
              <a:buAutoNum type="arabicPeriod" startAt="2"/>
            </a:pPr>
            <a:r>
              <a:rPr lang="en-US" dirty="0" smtClean="0"/>
              <a:t>Configure the POS to work in Restaurant mode.</a:t>
            </a:r>
          </a:p>
          <a:p>
            <a:pPr marL="514350" indent="-514350">
              <a:buAutoNum type="arabicPeriod" startAt="2"/>
            </a:pPr>
            <a:r>
              <a:rPr lang="en-US" dirty="0" smtClean="0"/>
              <a:t>Configure the POS to work in a food takeaway mode (Fast Food Mode)</a:t>
            </a:r>
            <a:r>
              <a:rPr lang="en-US" u="sng" dirty="0" smtClean="0"/>
              <a:t> </a:t>
            </a:r>
            <a:endParaRPr lang="en-US" dirty="0" smtClean="0"/>
          </a:p>
          <a:p>
            <a:pPr marL="514350" indent="-514350">
              <a:buAutoNum type="arabicPeriod" startAt="2"/>
            </a:pPr>
            <a:r>
              <a:rPr lang="en-US" dirty="0" smtClean="0"/>
              <a:t>How to work </a:t>
            </a:r>
          </a:p>
          <a:p>
            <a:pPr lvl="1">
              <a:buFont typeface="Wingdings" pitchFamily="2" charset="2"/>
              <a:buChar char="Ø"/>
            </a:pPr>
            <a:r>
              <a:rPr lang="en-US" dirty="0" smtClean="0"/>
              <a:t>Tables Booking</a:t>
            </a:r>
          </a:p>
          <a:p>
            <a:pPr lvl="1">
              <a:buFont typeface="Wingdings" pitchFamily="2" charset="2"/>
              <a:buChar char="Ø"/>
            </a:pPr>
            <a:r>
              <a:rPr lang="en-US" dirty="0" smtClean="0"/>
              <a:t>ticket operations(order)  </a:t>
            </a:r>
          </a:p>
          <a:p>
            <a:pPr marL="514350" indent="-514350">
              <a:buAutoNum type="arabicPeriod" startAt="7"/>
            </a:pPr>
            <a:r>
              <a:rPr lang="en-US" dirty="0" smtClean="0"/>
              <a:t>Reports overview</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 Categories and sub-category</a:t>
            </a:r>
            <a:endParaRPr lang="en-US" dirty="0"/>
          </a:p>
        </p:txBody>
      </p:sp>
      <p:sp>
        <p:nvSpPr>
          <p:cNvPr id="3" name="Content Placeholder 2"/>
          <p:cNvSpPr>
            <a:spLocks noGrp="1"/>
          </p:cNvSpPr>
          <p:nvPr>
            <p:ph idx="1"/>
          </p:nvPr>
        </p:nvSpPr>
        <p:spPr>
          <a:xfrm>
            <a:off x="457200" y="1600201"/>
            <a:ext cx="8229600" cy="1066800"/>
          </a:xfrm>
        </p:spPr>
        <p:txBody>
          <a:bodyPr>
            <a:normAutofit fontScale="85000" lnSpcReduction="20000"/>
          </a:bodyPr>
          <a:lstStyle/>
          <a:p>
            <a:r>
              <a:rPr lang="en-US" dirty="0" smtClean="0"/>
              <a:t>You can add new (click on the new button first             ) or select existing from the left menu to edit, then click on the save button       , or remove category</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1295400" y="2590800"/>
            <a:ext cx="5791200" cy="4225411"/>
          </a:xfrm>
          <a:prstGeom prst="rect">
            <a:avLst/>
          </a:prstGeom>
          <a:noFill/>
          <a:ln w="9525">
            <a:noFill/>
            <a:miter lim="800000"/>
            <a:headEnd/>
            <a:tailEnd/>
          </a:ln>
        </p:spPr>
      </p:pic>
      <p:pic>
        <p:nvPicPr>
          <p:cNvPr id="11266" name="Picture 2"/>
          <p:cNvPicPr>
            <a:picLocks noChangeAspect="1" noChangeArrowheads="1"/>
          </p:cNvPicPr>
          <p:nvPr/>
        </p:nvPicPr>
        <p:blipFill>
          <a:blip r:embed="rId3" cstate="print"/>
          <a:srcRect/>
          <a:stretch>
            <a:fillRect/>
          </a:stretch>
        </p:blipFill>
        <p:spPr bwMode="auto">
          <a:xfrm>
            <a:off x="7010400" y="1600200"/>
            <a:ext cx="409575" cy="361950"/>
          </a:xfrm>
          <a:prstGeom prst="rect">
            <a:avLst/>
          </a:prstGeom>
          <a:noFill/>
          <a:ln w="9525">
            <a:noFill/>
            <a:miter lim="800000"/>
            <a:headEnd/>
            <a:tailEnd/>
          </a:ln>
        </p:spPr>
      </p:pic>
      <p:pic>
        <p:nvPicPr>
          <p:cNvPr id="11267" name="Picture 3"/>
          <p:cNvPicPr>
            <a:picLocks noChangeAspect="1" noChangeArrowheads="1"/>
          </p:cNvPicPr>
          <p:nvPr/>
        </p:nvPicPr>
        <p:blipFill>
          <a:blip r:embed="rId4" cstate="print"/>
          <a:srcRect/>
          <a:stretch>
            <a:fillRect/>
          </a:stretch>
        </p:blipFill>
        <p:spPr bwMode="auto">
          <a:xfrm>
            <a:off x="2438400" y="2276475"/>
            <a:ext cx="419100" cy="314325"/>
          </a:xfrm>
          <a:prstGeom prst="rect">
            <a:avLst/>
          </a:prstGeom>
          <a:noFill/>
          <a:ln w="9525">
            <a:noFill/>
            <a:miter lim="800000"/>
            <a:headEnd/>
            <a:tailEnd/>
          </a:ln>
        </p:spPr>
      </p:pic>
      <p:pic>
        <p:nvPicPr>
          <p:cNvPr id="11268" name="Picture 4"/>
          <p:cNvPicPr>
            <a:picLocks noChangeAspect="1" noChangeArrowheads="1"/>
          </p:cNvPicPr>
          <p:nvPr/>
        </p:nvPicPr>
        <p:blipFill>
          <a:blip r:embed="rId5" cstate="print"/>
          <a:srcRect/>
          <a:stretch>
            <a:fillRect/>
          </a:stretch>
        </p:blipFill>
        <p:spPr bwMode="auto">
          <a:xfrm>
            <a:off x="5638800" y="2276475"/>
            <a:ext cx="409575" cy="314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 Categories and sub-category</a:t>
            </a:r>
            <a:endParaRPr lang="en-US" dirty="0"/>
          </a:p>
        </p:txBody>
      </p:sp>
      <p:sp>
        <p:nvSpPr>
          <p:cNvPr id="3" name="Content Placeholder 2"/>
          <p:cNvSpPr>
            <a:spLocks noGrp="1"/>
          </p:cNvSpPr>
          <p:nvPr>
            <p:ph idx="1"/>
          </p:nvPr>
        </p:nvSpPr>
        <p:spPr>
          <a:xfrm>
            <a:off x="457200" y="1600201"/>
            <a:ext cx="8229600" cy="990600"/>
          </a:xfrm>
        </p:spPr>
        <p:txBody>
          <a:bodyPr>
            <a:normAutofit/>
          </a:bodyPr>
          <a:lstStyle/>
          <a:p>
            <a:r>
              <a:rPr lang="en-US" dirty="0" smtClean="0"/>
              <a:t>To add sub category you must select the parent category  as indicated in the below image</a:t>
            </a:r>
            <a:endParaRPr lang="en-US" dirty="0"/>
          </a:p>
        </p:txBody>
      </p:sp>
      <p:pic>
        <p:nvPicPr>
          <p:cNvPr id="14338" name="Picture 2"/>
          <p:cNvPicPr>
            <a:picLocks noChangeAspect="1" noChangeArrowheads="1"/>
          </p:cNvPicPr>
          <p:nvPr/>
        </p:nvPicPr>
        <p:blipFill>
          <a:blip r:embed="rId2" cstate="print"/>
          <a:srcRect/>
          <a:stretch>
            <a:fillRect/>
          </a:stretch>
        </p:blipFill>
        <p:spPr bwMode="auto">
          <a:xfrm>
            <a:off x="1828800" y="2667000"/>
            <a:ext cx="5638800" cy="4134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 products to category</a:t>
            </a:r>
            <a:endParaRPr lang="en-US" dirty="0"/>
          </a:p>
        </p:txBody>
      </p:sp>
      <p:sp>
        <p:nvSpPr>
          <p:cNvPr id="3" name="Content Placeholder 2"/>
          <p:cNvSpPr>
            <a:spLocks noGrp="1"/>
          </p:cNvSpPr>
          <p:nvPr>
            <p:ph idx="1"/>
          </p:nvPr>
        </p:nvSpPr>
        <p:spPr>
          <a:xfrm>
            <a:off x="457200" y="1600201"/>
            <a:ext cx="8229600" cy="914400"/>
          </a:xfrm>
        </p:spPr>
        <p:txBody>
          <a:bodyPr>
            <a:normAutofit lnSpcReduction="10000"/>
          </a:bodyPr>
          <a:lstStyle/>
          <a:p>
            <a:r>
              <a:rPr lang="en-US" dirty="0" smtClean="0"/>
              <a:t>From the main window select stock then products.</a:t>
            </a:r>
            <a:endParaRPr lang="en-US" dirty="0"/>
          </a:p>
        </p:txBody>
      </p:sp>
      <p:pic>
        <p:nvPicPr>
          <p:cNvPr id="12290" name="Picture 2"/>
          <p:cNvPicPr>
            <a:picLocks noChangeAspect="1" noChangeArrowheads="1"/>
          </p:cNvPicPr>
          <p:nvPr/>
        </p:nvPicPr>
        <p:blipFill>
          <a:blip r:embed="rId2" cstate="print"/>
          <a:srcRect/>
          <a:stretch>
            <a:fillRect/>
          </a:stretch>
        </p:blipFill>
        <p:spPr bwMode="auto">
          <a:xfrm>
            <a:off x="1828800" y="2514600"/>
            <a:ext cx="5638799" cy="41437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products to category</a:t>
            </a:r>
            <a:endParaRPr lang="en-US" dirty="0"/>
          </a:p>
        </p:txBody>
      </p:sp>
      <p:sp>
        <p:nvSpPr>
          <p:cNvPr id="3" name="Content Placeholder 2"/>
          <p:cNvSpPr>
            <a:spLocks noGrp="1"/>
          </p:cNvSpPr>
          <p:nvPr>
            <p:ph idx="1"/>
          </p:nvPr>
        </p:nvSpPr>
        <p:spPr>
          <a:xfrm>
            <a:off x="457200" y="1600201"/>
            <a:ext cx="8229600" cy="990599"/>
          </a:xfrm>
        </p:spPr>
        <p:txBody>
          <a:bodyPr>
            <a:normAutofit fontScale="85000" lnSpcReduction="20000"/>
          </a:bodyPr>
          <a:lstStyle/>
          <a:p>
            <a:r>
              <a:rPr lang="en-US" dirty="0" smtClean="0"/>
              <a:t>Complete all the mandatory fields name &amp; buy – sell prices &amp; image &amp; category or sub-category &amp; tax category.</a:t>
            </a:r>
            <a:endParaRPr lang="en-US" dirty="0"/>
          </a:p>
        </p:txBody>
      </p:sp>
      <p:pic>
        <p:nvPicPr>
          <p:cNvPr id="13316" name="Picture 4"/>
          <p:cNvPicPr>
            <a:picLocks noChangeAspect="1" noChangeArrowheads="1"/>
          </p:cNvPicPr>
          <p:nvPr/>
        </p:nvPicPr>
        <p:blipFill>
          <a:blip r:embed="rId2" cstate="print"/>
          <a:srcRect/>
          <a:stretch>
            <a:fillRect/>
          </a:stretch>
        </p:blipFill>
        <p:spPr bwMode="auto">
          <a:xfrm>
            <a:off x="1454727" y="2590800"/>
            <a:ext cx="5708073" cy="417489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products to category</a:t>
            </a:r>
            <a:endParaRPr lang="en-US" dirty="0"/>
          </a:p>
        </p:txBody>
      </p:sp>
      <p:sp>
        <p:nvSpPr>
          <p:cNvPr id="3" name="Content Placeholder 2"/>
          <p:cNvSpPr>
            <a:spLocks noGrp="1"/>
          </p:cNvSpPr>
          <p:nvPr>
            <p:ph idx="1"/>
          </p:nvPr>
        </p:nvSpPr>
        <p:spPr>
          <a:xfrm>
            <a:off x="457200" y="1600201"/>
            <a:ext cx="8229600" cy="1295400"/>
          </a:xfrm>
        </p:spPr>
        <p:txBody>
          <a:bodyPr>
            <a:normAutofit lnSpcReduction="10000"/>
          </a:bodyPr>
          <a:lstStyle/>
          <a:p>
            <a:r>
              <a:rPr lang="en-US" dirty="0" smtClean="0"/>
              <a:t>You will get the below error if you attempt to add duplicate ref , ref and barcode must be unique across all the products in all categories</a:t>
            </a:r>
            <a:endParaRPr lang="en-US" dirty="0"/>
          </a:p>
        </p:txBody>
      </p:sp>
      <p:pic>
        <p:nvPicPr>
          <p:cNvPr id="15362" name="Picture 2"/>
          <p:cNvPicPr>
            <a:picLocks noChangeAspect="1" noChangeArrowheads="1"/>
          </p:cNvPicPr>
          <p:nvPr/>
        </p:nvPicPr>
        <p:blipFill>
          <a:blip r:embed="rId2" cstate="print"/>
          <a:srcRect/>
          <a:stretch>
            <a:fillRect/>
          </a:stretch>
        </p:blipFill>
        <p:spPr bwMode="auto">
          <a:xfrm>
            <a:off x="1828800" y="2743200"/>
            <a:ext cx="5486400" cy="40021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products to category</a:t>
            </a:r>
            <a:endParaRPr lang="en-US" dirty="0"/>
          </a:p>
        </p:txBody>
      </p:sp>
      <p:sp>
        <p:nvSpPr>
          <p:cNvPr id="3" name="Content Placeholder 2"/>
          <p:cNvSpPr>
            <a:spLocks noGrp="1"/>
          </p:cNvSpPr>
          <p:nvPr>
            <p:ph idx="1"/>
          </p:nvPr>
        </p:nvSpPr>
        <p:spPr>
          <a:xfrm>
            <a:off x="457200" y="1600201"/>
            <a:ext cx="8229600" cy="1143000"/>
          </a:xfrm>
        </p:spPr>
        <p:txBody>
          <a:bodyPr>
            <a:normAutofit fontScale="92500" lnSpcReduction="20000"/>
          </a:bodyPr>
          <a:lstStyle/>
          <a:p>
            <a:r>
              <a:rPr lang="en-US" dirty="0" smtClean="0"/>
              <a:t>You will get the below error if you attempt to add duplicate product name , product name must be unique across all the products in all categories</a:t>
            </a:r>
          </a:p>
          <a:p>
            <a:endParaRPr lang="en-US" dirty="0"/>
          </a:p>
        </p:txBody>
      </p:sp>
      <p:pic>
        <p:nvPicPr>
          <p:cNvPr id="16386" name="Picture 2"/>
          <p:cNvPicPr>
            <a:picLocks noChangeAspect="1" noChangeArrowheads="1"/>
          </p:cNvPicPr>
          <p:nvPr/>
        </p:nvPicPr>
        <p:blipFill>
          <a:blip r:embed="rId2" cstate="print"/>
          <a:srcRect/>
          <a:stretch>
            <a:fillRect/>
          </a:stretch>
        </p:blipFill>
        <p:spPr bwMode="auto">
          <a:xfrm>
            <a:off x="1752600" y="2705432"/>
            <a:ext cx="5562600" cy="40763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Configure the POS to work in Restaurant mode</a:t>
            </a:r>
            <a:endParaRPr lang="en-US" dirty="0"/>
          </a:p>
        </p:txBody>
      </p:sp>
      <p:sp>
        <p:nvSpPr>
          <p:cNvPr id="3" name="Content Placeholder 2"/>
          <p:cNvSpPr>
            <a:spLocks noGrp="1"/>
          </p:cNvSpPr>
          <p:nvPr>
            <p:ph idx="1"/>
          </p:nvPr>
        </p:nvSpPr>
        <p:spPr>
          <a:xfrm>
            <a:off x="457200" y="1600201"/>
            <a:ext cx="8229600" cy="1600200"/>
          </a:xfrm>
        </p:spPr>
        <p:txBody>
          <a:bodyPr/>
          <a:lstStyle/>
          <a:p>
            <a:r>
              <a:rPr lang="en-US" dirty="0" smtClean="0"/>
              <a:t>To configure the POS to work in restaurant mode, choose configuration then change the tickets to restaurant as in the below image</a:t>
            </a:r>
            <a:endParaRPr lang="en-US" dirty="0"/>
          </a:p>
        </p:txBody>
      </p:sp>
      <p:pic>
        <p:nvPicPr>
          <p:cNvPr id="17410" name="Picture 2"/>
          <p:cNvPicPr>
            <a:picLocks noChangeAspect="1" noChangeArrowheads="1"/>
          </p:cNvPicPr>
          <p:nvPr/>
        </p:nvPicPr>
        <p:blipFill>
          <a:blip r:embed="rId2" cstate="print"/>
          <a:srcRect/>
          <a:stretch>
            <a:fillRect/>
          </a:stretch>
        </p:blipFill>
        <p:spPr bwMode="auto">
          <a:xfrm>
            <a:off x="1676400" y="3276600"/>
            <a:ext cx="5867400" cy="33990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Configure the POS to work in Restaurant mode</a:t>
            </a:r>
            <a:endParaRPr lang="en-US" dirty="0"/>
          </a:p>
        </p:txBody>
      </p:sp>
      <p:sp>
        <p:nvSpPr>
          <p:cNvPr id="3" name="Content Placeholder 2"/>
          <p:cNvSpPr>
            <a:spLocks noGrp="1"/>
          </p:cNvSpPr>
          <p:nvPr>
            <p:ph idx="1"/>
          </p:nvPr>
        </p:nvSpPr>
        <p:spPr>
          <a:xfrm>
            <a:off x="457200" y="1600201"/>
            <a:ext cx="8229600" cy="990600"/>
          </a:xfrm>
        </p:spPr>
        <p:txBody>
          <a:bodyPr>
            <a:normAutofit/>
          </a:bodyPr>
          <a:lstStyle/>
          <a:p>
            <a:r>
              <a:rPr lang="en-US" dirty="0" smtClean="0"/>
              <a:t>Configure the number of restaurant flours and tables</a:t>
            </a:r>
            <a:endParaRPr lang="en-US" dirty="0"/>
          </a:p>
        </p:txBody>
      </p:sp>
      <p:pic>
        <p:nvPicPr>
          <p:cNvPr id="19458" name="Picture 2"/>
          <p:cNvPicPr>
            <a:picLocks noChangeAspect="1" noChangeArrowheads="1"/>
          </p:cNvPicPr>
          <p:nvPr/>
        </p:nvPicPr>
        <p:blipFill>
          <a:blip r:embed="rId2" cstate="print"/>
          <a:srcRect/>
          <a:stretch>
            <a:fillRect/>
          </a:stretch>
        </p:blipFill>
        <p:spPr bwMode="auto">
          <a:xfrm>
            <a:off x="1143000" y="2665672"/>
            <a:ext cx="7086600" cy="41161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Configure the POS to work in Restaurant mode</a:t>
            </a:r>
            <a:endParaRPr lang="en-US" dirty="0"/>
          </a:p>
        </p:txBody>
      </p:sp>
      <p:sp>
        <p:nvSpPr>
          <p:cNvPr id="3" name="Content Placeholder 2"/>
          <p:cNvSpPr>
            <a:spLocks noGrp="1"/>
          </p:cNvSpPr>
          <p:nvPr>
            <p:ph idx="1"/>
          </p:nvPr>
        </p:nvSpPr>
        <p:spPr>
          <a:xfrm>
            <a:off x="457200" y="1600201"/>
            <a:ext cx="8229600" cy="1143000"/>
          </a:xfrm>
        </p:spPr>
        <p:txBody>
          <a:bodyPr>
            <a:normAutofit fontScale="85000" lnSpcReduction="10000"/>
          </a:bodyPr>
          <a:lstStyle/>
          <a:p>
            <a:r>
              <a:rPr lang="en-US" dirty="0" smtClean="0"/>
              <a:t>Adding restaurant floor, from maintenance =&gt; floors, you can add all your restaurant floors, with an image indicate the tables locations for each floor.</a:t>
            </a:r>
            <a:endParaRPr lang="en-US" dirty="0"/>
          </a:p>
        </p:txBody>
      </p:sp>
      <p:pic>
        <p:nvPicPr>
          <p:cNvPr id="20482" name="Picture 2"/>
          <p:cNvPicPr>
            <a:picLocks noChangeAspect="1" noChangeArrowheads="1"/>
          </p:cNvPicPr>
          <p:nvPr/>
        </p:nvPicPr>
        <p:blipFill>
          <a:blip r:embed="rId2" cstate="print"/>
          <a:srcRect/>
          <a:stretch>
            <a:fillRect/>
          </a:stretch>
        </p:blipFill>
        <p:spPr bwMode="auto">
          <a:xfrm>
            <a:off x="1371600" y="2743200"/>
            <a:ext cx="6248400" cy="39422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Configure the POS to work in Restaurant mode</a:t>
            </a:r>
            <a:endParaRPr lang="en-US" dirty="0"/>
          </a:p>
        </p:txBody>
      </p:sp>
      <p:sp>
        <p:nvSpPr>
          <p:cNvPr id="3" name="Content Placeholder 2"/>
          <p:cNvSpPr>
            <a:spLocks noGrp="1"/>
          </p:cNvSpPr>
          <p:nvPr>
            <p:ph idx="1"/>
          </p:nvPr>
        </p:nvSpPr>
        <p:spPr>
          <a:xfrm>
            <a:off x="457200" y="1600201"/>
            <a:ext cx="8229600" cy="1600200"/>
          </a:xfrm>
        </p:spPr>
        <p:txBody>
          <a:bodyPr/>
          <a:lstStyle/>
          <a:p>
            <a:r>
              <a:rPr lang="en-US" dirty="0" smtClean="0"/>
              <a:t>Add the tables for each floor with the position attributes for the table on the floor image in pixel vertical and horizontal.</a:t>
            </a:r>
            <a:endParaRPr lang="en-US" dirty="0"/>
          </a:p>
        </p:txBody>
      </p:sp>
      <p:pic>
        <p:nvPicPr>
          <p:cNvPr id="21506" name="Picture 2"/>
          <p:cNvPicPr>
            <a:picLocks noChangeAspect="1" noChangeArrowheads="1"/>
          </p:cNvPicPr>
          <p:nvPr/>
        </p:nvPicPr>
        <p:blipFill>
          <a:blip r:embed="rId2" cstate="print"/>
          <a:srcRect/>
          <a:stretch>
            <a:fillRect/>
          </a:stretch>
        </p:blipFill>
        <p:spPr bwMode="auto">
          <a:xfrm>
            <a:off x="1600200" y="3253850"/>
            <a:ext cx="6248400" cy="3604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JDK 1.6</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hlinkClick r:id="rId2"/>
              </a:rPr>
              <a:t>Download </a:t>
            </a:r>
            <a:r>
              <a:rPr lang="en-US" dirty="0" err="1" smtClean="0">
                <a:hlinkClick r:id="rId2"/>
              </a:rPr>
              <a:t>jdk</a:t>
            </a:r>
            <a:endParaRPr lang="en-US" dirty="0" smtClean="0"/>
          </a:p>
          <a:p>
            <a:r>
              <a:rPr lang="en-US" dirty="0" smtClean="0"/>
              <a:t>Install the </a:t>
            </a:r>
            <a:r>
              <a:rPr lang="en-US" dirty="0" err="1" smtClean="0"/>
              <a:t>jdk</a:t>
            </a:r>
            <a:r>
              <a:rPr lang="en-US" dirty="0" smtClean="0"/>
              <a:t> on your windows operating system using the </a:t>
            </a:r>
            <a:r>
              <a:rPr lang="en-US" dirty="0" err="1" smtClean="0"/>
              <a:t>defalt</a:t>
            </a:r>
            <a:r>
              <a:rPr lang="en-US" dirty="0" smtClean="0"/>
              <a:t> </a:t>
            </a:r>
            <a:r>
              <a:rPr lang="en-US" dirty="0" err="1" smtClean="0"/>
              <a:t>instalation</a:t>
            </a:r>
            <a:r>
              <a:rPr lang="en-US" dirty="0" smtClean="0"/>
              <a:t> selects</a:t>
            </a:r>
          </a:p>
          <a:p>
            <a:pPr marL="514350" indent="-514350">
              <a:buNone/>
            </a:pPr>
            <a:r>
              <a:rPr lang="en-US" dirty="0" smtClean="0"/>
              <a:t>2. Put the JAVA_HOME in the system variables</a:t>
            </a:r>
          </a:p>
          <a:p>
            <a:pPr marL="514350" indent="-514350">
              <a:buNone/>
            </a:pPr>
            <a:r>
              <a:rPr lang="en-US" dirty="0" smtClean="0"/>
              <a:t>Right click on computer choose properties then the “advanced system settings“ choose the “advanced” tab then </a:t>
            </a:r>
            <a:r>
              <a:rPr lang="en-US" dirty="0" err="1" smtClean="0"/>
              <a:t>choose“environment</a:t>
            </a:r>
            <a:r>
              <a:rPr lang="en-US" dirty="0" smtClean="0"/>
              <a:t> variables” button, add new system variable, </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Configure the POS to work in Restaurant mode</a:t>
            </a:r>
            <a:endParaRPr lang="en-US" dirty="0"/>
          </a:p>
        </p:txBody>
      </p:sp>
      <p:sp>
        <p:nvSpPr>
          <p:cNvPr id="3" name="Content Placeholder 2"/>
          <p:cNvSpPr>
            <a:spLocks noGrp="1"/>
          </p:cNvSpPr>
          <p:nvPr>
            <p:ph idx="1"/>
          </p:nvPr>
        </p:nvSpPr>
        <p:spPr>
          <a:xfrm>
            <a:off x="457200" y="1600201"/>
            <a:ext cx="8229600" cy="1066800"/>
          </a:xfrm>
        </p:spPr>
        <p:txBody>
          <a:bodyPr/>
          <a:lstStyle/>
          <a:p>
            <a:r>
              <a:rPr lang="en-US" dirty="0" smtClean="0"/>
              <a:t>When you open the sales page the preconfigured restaurant tables are displayed</a:t>
            </a:r>
            <a:endParaRPr lang="en-US" dirty="0"/>
          </a:p>
        </p:txBody>
      </p:sp>
      <p:pic>
        <p:nvPicPr>
          <p:cNvPr id="25602" name="Picture 2"/>
          <p:cNvPicPr>
            <a:picLocks noChangeAspect="1" noChangeArrowheads="1"/>
          </p:cNvPicPr>
          <p:nvPr/>
        </p:nvPicPr>
        <p:blipFill>
          <a:blip r:embed="rId2" cstate="print"/>
          <a:srcRect/>
          <a:stretch>
            <a:fillRect/>
          </a:stretch>
        </p:blipFill>
        <p:spPr bwMode="auto">
          <a:xfrm>
            <a:off x="990600" y="2667000"/>
            <a:ext cx="6775572" cy="3914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Configure the POS to work in a food takeaway mode</a:t>
            </a:r>
            <a:endParaRPr lang="en-US" dirty="0"/>
          </a:p>
        </p:txBody>
      </p:sp>
      <p:sp>
        <p:nvSpPr>
          <p:cNvPr id="3" name="Content Placeholder 2"/>
          <p:cNvSpPr>
            <a:spLocks noGrp="1"/>
          </p:cNvSpPr>
          <p:nvPr>
            <p:ph idx="1"/>
          </p:nvPr>
        </p:nvSpPr>
        <p:spPr>
          <a:xfrm>
            <a:off x="457200" y="1600201"/>
            <a:ext cx="8229600" cy="1066800"/>
          </a:xfrm>
        </p:spPr>
        <p:txBody>
          <a:bodyPr>
            <a:normAutofit fontScale="85000" lnSpcReduction="20000"/>
          </a:bodyPr>
          <a:lstStyle/>
          <a:p>
            <a:r>
              <a:rPr lang="en-US" dirty="0" smtClean="0"/>
              <a:t>To configure the POS to work in restaurant mode, choose configuration then change the tickets to restaurant as in the below image</a:t>
            </a:r>
            <a:endParaRPr lang="en-US" dirty="0"/>
          </a:p>
        </p:txBody>
      </p:sp>
      <p:pic>
        <p:nvPicPr>
          <p:cNvPr id="18434" name="Picture 2"/>
          <p:cNvPicPr>
            <a:picLocks noChangeAspect="1" noChangeArrowheads="1"/>
          </p:cNvPicPr>
          <p:nvPr/>
        </p:nvPicPr>
        <p:blipFill>
          <a:blip r:embed="rId2" cstate="print"/>
          <a:srcRect/>
          <a:stretch>
            <a:fillRect/>
          </a:stretch>
        </p:blipFill>
        <p:spPr bwMode="auto">
          <a:xfrm>
            <a:off x="990600" y="2725422"/>
            <a:ext cx="7162800" cy="40563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Configure the POS to work in a food takeaway mode</a:t>
            </a:r>
            <a:endParaRPr lang="en-US" dirty="0"/>
          </a:p>
        </p:txBody>
      </p:sp>
      <p:sp>
        <p:nvSpPr>
          <p:cNvPr id="3" name="Content Placeholder 2"/>
          <p:cNvSpPr>
            <a:spLocks noGrp="1"/>
          </p:cNvSpPr>
          <p:nvPr>
            <p:ph idx="1"/>
          </p:nvPr>
        </p:nvSpPr>
        <p:spPr>
          <a:xfrm>
            <a:off x="457200" y="1600200"/>
            <a:ext cx="8229600" cy="1295400"/>
          </a:xfrm>
        </p:spPr>
        <p:txBody>
          <a:bodyPr>
            <a:normAutofit lnSpcReduction="10000"/>
          </a:bodyPr>
          <a:lstStyle/>
          <a:p>
            <a:r>
              <a:rPr lang="en-US" dirty="0" smtClean="0"/>
              <a:t>When open the sales, the below screen displayed, to select products from different categories.</a:t>
            </a:r>
            <a:endParaRPr lang="en-US" dirty="0"/>
          </a:p>
        </p:txBody>
      </p:sp>
      <p:pic>
        <p:nvPicPr>
          <p:cNvPr id="33794" name="Picture 2"/>
          <p:cNvPicPr>
            <a:picLocks noChangeAspect="1" noChangeArrowheads="1"/>
          </p:cNvPicPr>
          <p:nvPr/>
        </p:nvPicPr>
        <p:blipFill>
          <a:blip r:embed="rId2" cstate="print"/>
          <a:srcRect/>
          <a:stretch>
            <a:fillRect/>
          </a:stretch>
        </p:blipFill>
        <p:spPr bwMode="auto">
          <a:xfrm>
            <a:off x="914400" y="2971800"/>
            <a:ext cx="7315200" cy="37696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work - Tables Booking</a:t>
            </a:r>
            <a:endParaRPr lang="en-US" dirty="0"/>
          </a:p>
        </p:txBody>
      </p:sp>
      <p:sp>
        <p:nvSpPr>
          <p:cNvPr id="3" name="Content Placeholder 2"/>
          <p:cNvSpPr>
            <a:spLocks noGrp="1"/>
          </p:cNvSpPr>
          <p:nvPr>
            <p:ph idx="1"/>
          </p:nvPr>
        </p:nvSpPr>
        <p:spPr>
          <a:xfrm>
            <a:off x="457200" y="1600201"/>
            <a:ext cx="8229600" cy="1143000"/>
          </a:xfrm>
        </p:spPr>
        <p:txBody>
          <a:bodyPr/>
          <a:lstStyle/>
          <a:p>
            <a:r>
              <a:rPr lang="en-US" dirty="0" smtClean="0"/>
              <a:t>From the sales screen select reservations as indicated in the below image</a:t>
            </a:r>
            <a:endParaRPr lang="en-US" dirty="0"/>
          </a:p>
        </p:txBody>
      </p:sp>
      <p:pic>
        <p:nvPicPr>
          <p:cNvPr id="22530" name="Picture 2"/>
          <p:cNvPicPr>
            <a:picLocks noChangeAspect="1" noChangeArrowheads="1"/>
          </p:cNvPicPr>
          <p:nvPr/>
        </p:nvPicPr>
        <p:blipFill>
          <a:blip r:embed="rId2" cstate="print"/>
          <a:srcRect/>
          <a:stretch>
            <a:fillRect/>
          </a:stretch>
        </p:blipFill>
        <p:spPr bwMode="auto">
          <a:xfrm>
            <a:off x="1219200" y="2717800"/>
            <a:ext cx="6553200" cy="375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work - Tables Booking</a:t>
            </a:r>
            <a:endParaRPr lang="en-US" dirty="0"/>
          </a:p>
        </p:txBody>
      </p:sp>
      <p:sp>
        <p:nvSpPr>
          <p:cNvPr id="3" name="Content Placeholder 2"/>
          <p:cNvSpPr>
            <a:spLocks noGrp="1"/>
          </p:cNvSpPr>
          <p:nvPr>
            <p:ph idx="1"/>
          </p:nvPr>
        </p:nvSpPr>
        <p:spPr>
          <a:xfrm>
            <a:off x="457200" y="1600201"/>
            <a:ext cx="8229600" cy="1143000"/>
          </a:xfrm>
        </p:spPr>
        <p:txBody>
          <a:bodyPr/>
          <a:lstStyle/>
          <a:p>
            <a:r>
              <a:rPr lang="en-US" dirty="0" smtClean="0"/>
              <a:t>Select the customer &amp; reservation time &amp; required number of chairs.</a:t>
            </a:r>
            <a:endParaRPr lang="en-US" dirty="0"/>
          </a:p>
        </p:txBody>
      </p:sp>
      <p:pic>
        <p:nvPicPr>
          <p:cNvPr id="23554" name="Picture 2"/>
          <p:cNvPicPr>
            <a:picLocks noChangeAspect="1" noChangeArrowheads="1"/>
          </p:cNvPicPr>
          <p:nvPr/>
        </p:nvPicPr>
        <p:blipFill>
          <a:blip r:embed="rId2" cstate="print"/>
          <a:srcRect/>
          <a:stretch>
            <a:fillRect/>
          </a:stretch>
        </p:blipFill>
        <p:spPr bwMode="auto">
          <a:xfrm>
            <a:off x="1143001" y="2819400"/>
            <a:ext cx="6857999" cy="38638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work - Tables Booking</a:t>
            </a:r>
            <a:endParaRPr lang="en-US" dirty="0"/>
          </a:p>
        </p:txBody>
      </p:sp>
      <p:sp>
        <p:nvSpPr>
          <p:cNvPr id="3" name="Content Placeholder 2"/>
          <p:cNvSpPr>
            <a:spLocks noGrp="1"/>
          </p:cNvSpPr>
          <p:nvPr>
            <p:ph idx="1"/>
          </p:nvPr>
        </p:nvSpPr>
        <p:spPr>
          <a:xfrm>
            <a:off x="457200" y="1600201"/>
            <a:ext cx="8229600" cy="1600200"/>
          </a:xfrm>
        </p:spPr>
        <p:txBody>
          <a:bodyPr>
            <a:normAutofit fontScale="85000" lnSpcReduction="20000"/>
          </a:bodyPr>
          <a:lstStyle/>
          <a:p>
            <a:r>
              <a:rPr lang="en-US" dirty="0" smtClean="0"/>
              <a:t>When the customer arrives choose “Receive“ button from the reservation screen. This will open the restaurant tables view, disabling the already in use tables, once the table select it will open ticket for the orders.</a:t>
            </a:r>
            <a:endParaRPr lang="en-US" dirty="0"/>
          </a:p>
        </p:txBody>
      </p:sp>
      <p:pic>
        <p:nvPicPr>
          <p:cNvPr id="24578" name="Picture 2"/>
          <p:cNvPicPr>
            <a:picLocks noChangeAspect="1" noChangeArrowheads="1"/>
          </p:cNvPicPr>
          <p:nvPr/>
        </p:nvPicPr>
        <p:blipFill>
          <a:blip r:embed="rId2" cstate="print"/>
          <a:srcRect/>
          <a:stretch>
            <a:fillRect/>
          </a:stretch>
        </p:blipFill>
        <p:spPr bwMode="auto">
          <a:xfrm>
            <a:off x="1295400" y="3276600"/>
            <a:ext cx="5867400" cy="33861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work - ticket operations(order) </a:t>
            </a:r>
            <a:endParaRPr lang="en-US" dirty="0"/>
          </a:p>
        </p:txBody>
      </p:sp>
      <p:sp>
        <p:nvSpPr>
          <p:cNvPr id="3" name="Content Placeholder 2"/>
          <p:cNvSpPr>
            <a:spLocks noGrp="1"/>
          </p:cNvSpPr>
          <p:nvPr>
            <p:ph idx="1"/>
          </p:nvPr>
        </p:nvSpPr>
        <p:spPr>
          <a:xfrm>
            <a:off x="457200" y="1600201"/>
            <a:ext cx="8229600" cy="1142999"/>
          </a:xfrm>
        </p:spPr>
        <p:txBody>
          <a:bodyPr>
            <a:normAutofit fontScale="62500" lnSpcReduction="20000"/>
          </a:bodyPr>
          <a:lstStyle/>
          <a:p>
            <a:r>
              <a:rPr lang="en-US" dirty="0" smtClean="0"/>
              <a:t>In case of restaurant when you click on any table new ticket displayed, you can add any number of products, from multiple levels of categories, once you click on “=”, and write the paid amount the remaining amount displayed, when pressing ok the drawer open and the ticket printed</a:t>
            </a:r>
            <a:endParaRPr lang="en-US" dirty="0"/>
          </a:p>
        </p:txBody>
      </p:sp>
      <p:pic>
        <p:nvPicPr>
          <p:cNvPr id="26627" name="Picture 3"/>
          <p:cNvPicPr>
            <a:picLocks noChangeAspect="1" noChangeArrowheads="1"/>
          </p:cNvPicPr>
          <p:nvPr/>
        </p:nvPicPr>
        <p:blipFill>
          <a:blip r:embed="rId2" cstate="print"/>
          <a:srcRect/>
          <a:stretch>
            <a:fillRect/>
          </a:stretch>
        </p:blipFill>
        <p:spPr bwMode="auto">
          <a:xfrm>
            <a:off x="1219200" y="2667000"/>
            <a:ext cx="6700838" cy="41340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work - ticket operations(order)</a:t>
            </a:r>
            <a:endParaRPr lang="en-US" dirty="0"/>
          </a:p>
        </p:txBody>
      </p:sp>
      <p:sp>
        <p:nvSpPr>
          <p:cNvPr id="3" name="Content Placeholder 2"/>
          <p:cNvSpPr>
            <a:spLocks noGrp="1"/>
          </p:cNvSpPr>
          <p:nvPr>
            <p:ph idx="1"/>
          </p:nvPr>
        </p:nvSpPr>
        <p:spPr>
          <a:xfrm>
            <a:off x="457200" y="1600201"/>
            <a:ext cx="8229600" cy="1219200"/>
          </a:xfrm>
        </p:spPr>
        <p:txBody>
          <a:bodyPr>
            <a:normAutofit/>
          </a:bodyPr>
          <a:lstStyle/>
          <a:p>
            <a:r>
              <a:rPr lang="en-US" dirty="0" smtClean="0"/>
              <a:t>Just select required products from the category &amp; sub category to add all the required products</a:t>
            </a:r>
            <a:endParaRPr lang="en-US" dirty="0"/>
          </a:p>
        </p:txBody>
      </p:sp>
      <p:pic>
        <p:nvPicPr>
          <p:cNvPr id="27650" name="Picture 2"/>
          <p:cNvPicPr>
            <a:picLocks noChangeAspect="1" noChangeArrowheads="1"/>
          </p:cNvPicPr>
          <p:nvPr/>
        </p:nvPicPr>
        <p:blipFill>
          <a:blip r:embed="rId2" cstate="print"/>
          <a:srcRect/>
          <a:stretch>
            <a:fillRect/>
          </a:stretch>
        </p:blipFill>
        <p:spPr bwMode="auto">
          <a:xfrm>
            <a:off x="1066800" y="2895600"/>
            <a:ext cx="6477000" cy="37756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work - ticket operations(order)</a:t>
            </a:r>
            <a:endParaRPr lang="en-US" dirty="0"/>
          </a:p>
        </p:txBody>
      </p:sp>
      <p:sp>
        <p:nvSpPr>
          <p:cNvPr id="3" name="Content Placeholder 2"/>
          <p:cNvSpPr>
            <a:spLocks noGrp="1"/>
          </p:cNvSpPr>
          <p:nvPr>
            <p:ph idx="1"/>
          </p:nvPr>
        </p:nvSpPr>
        <p:spPr>
          <a:xfrm>
            <a:off x="457200" y="1600201"/>
            <a:ext cx="8229600" cy="1371600"/>
          </a:xfrm>
        </p:spPr>
        <p:txBody>
          <a:bodyPr>
            <a:normAutofit/>
          </a:bodyPr>
          <a:lstStyle/>
          <a:p>
            <a:r>
              <a:rPr lang="en-US" dirty="0" smtClean="0"/>
              <a:t>Once click on equal and writ the paid amount the change are displayed, then press ok will open the drawer and print the ticket.</a:t>
            </a:r>
            <a:endParaRPr lang="en-US" dirty="0"/>
          </a:p>
        </p:txBody>
      </p:sp>
      <p:pic>
        <p:nvPicPr>
          <p:cNvPr id="28674" name="Picture 2"/>
          <p:cNvPicPr>
            <a:picLocks noChangeAspect="1" noChangeArrowheads="1"/>
          </p:cNvPicPr>
          <p:nvPr/>
        </p:nvPicPr>
        <p:blipFill>
          <a:blip r:embed="rId2" cstate="print"/>
          <a:srcRect/>
          <a:stretch>
            <a:fillRect/>
          </a:stretch>
        </p:blipFill>
        <p:spPr bwMode="auto">
          <a:xfrm>
            <a:off x="1219200" y="3048000"/>
            <a:ext cx="6324600" cy="36638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Reports</a:t>
            </a:r>
            <a:endParaRPr lang="en-US" dirty="0"/>
          </a:p>
        </p:txBody>
      </p:sp>
      <p:sp>
        <p:nvSpPr>
          <p:cNvPr id="3" name="Content Placeholder 2"/>
          <p:cNvSpPr>
            <a:spLocks noGrp="1"/>
          </p:cNvSpPr>
          <p:nvPr>
            <p:ph idx="1"/>
          </p:nvPr>
        </p:nvSpPr>
        <p:spPr/>
        <p:txBody>
          <a:bodyPr/>
          <a:lstStyle/>
          <a:p>
            <a:r>
              <a:rPr lang="en-US" dirty="0" err="1" smtClean="0"/>
              <a:t>Openbravo</a:t>
            </a:r>
            <a:r>
              <a:rPr lang="en-US" dirty="0" smtClean="0"/>
              <a:t> contains competitive &amp; useful reports, displayed below samples for the </a:t>
            </a:r>
            <a:r>
              <a:rPr lang="en-US" dirty="0" err="1" smtClean="0"/>
              <a:t>openbravo</a:t>
            </a:r>
            <a:r>
              <a:rPr lang="en-US" dirty="0" smtClean="0"/>
              <a:t> reporting framework.</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JDK 1.6</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609600" y="1666875"/>
            <a:ext cx="7848600" cy="4581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Reports</a:t>
            </a:r>
            <a:endParaRPr lang="en-US" dirty="0"/>
          </a:p>
        </p:txBody>
      </p:sp>
      <p:sp>
        <p:nvSpPr>
          <p:cNvPr id="3" name="Content Placeholder 2"/>
          <p:cNvSpPr>
            <a:spLocks noGrp="1"/>
          </p:cNvSpPr>
          <p:nvPr>
            <p:ph idx="1"/>
          </p:nvPr>
        </p:nvSpPr>
        <p:spPr/>
        <p:txBody>
          <a:bodyPr/>
          <a:lstStyle/>
          <a:p>
            <a:r>
              <a:rPr lang="en-US" dirty="0" smtClean="0"/>
              <a:t>Reports report : display all reports grouped by category.</a:t>
            </a:r>
            <a:endParaRPr lang="en-US" dirty="0"/>
          </a:p>
        </p:txBody>
      </p:sp>
      <p:pic>
        <p:nvPicPr>
          <p:cNvPr id="29698" name="Picture 2"/>
          <p:cNvPicPr>
            <a:picLocks noChangeAspect="1" noChangeArrowheads="1"/>
          </p:cNvPicPr>
          <p:nvPr/>
        </p:nvPicPr>
        <p:blipFill>
          <a:blip r:embed="rId2" cstate="print"/>
          <a:srcRect/>
          <a:stretch>
            <a:fillRect/>
          </a:stretch>
        </p:blipFill>
        <p:spPr bwMode="auto">
          <a:xfrm>
            <a:off x="1219200" y="2895600"/>
            <a:ext cx="6785368"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Reports</a:t>
            </a:r>
            <a:endParaRPr lang="en-US" dirty="0"/>
          </a:p>
        </p:txBody>
      </p:sp>
      <p:sp>
        <p:nvSpPr>
          <p:cNvPr id="3" name="Content Placeholder 2"/>
          <p:cNvSpPr>
            <a:spLocks noGrp="1"/>
          </p:cNvSpPr>
          <p:nvPr>
            <p:ph idx="1"/>
          </p:nvPr>
        </p:nvSpPr>
        <p:spPr/>
        <p:txBody>
          <a:bodyPr/>
          <a:lstStyle/>
          <a:p>
            <a:r>
              <a:rPr lang="en-US" dirty="0" smtClean="0"/>
              <a:t>Draw the sales chart between given dates.</a:t>
            </a:r>
            <a:endParaRPr lang="en-US" dirty="0"/>
          </a:p>
        </p:txBody>
      </p:sp>
      <p:pic>
        <p:nvPicPr>
          <p:cNvPr id="30722" name="Picture 2"/>
          <p:cNvPicPr>
            <a:picLocks noChangeAspect="1" noChangeArrowheads="1"/>
          </p:cNvPicPr>
          <p:nvPr/>
        </p:nvPicPr>
        <p:blipFill>
          <a:blip r:embed="rId2" cstate="print"/>
          <a:srcRect/>
          <a:stretch>
            <a:fillRect/>
          </a:stretch>
        </p:blipFill>
        <p:spPr bwMode="auto">
          <a:xfrm>
            <a:off x="457200" y="2505075"/>
            <a:ext cx="7782502" cy="4352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Reports</a:t>
            </a:r>
            <a:endParaRPr lang="en-US" dirty="0"/>
          </a:p>
        </p:txBody>
      </p:sp>
      <p:sp>
        <p:nvSpPr>
          <p:cNvPr id="3" name="Content Placeholder 2"/>
          <p:cNvSpPr>
            <a:spLocks noGrp="1"/>
          </p:cNvSpPr>
          <p:nvPr>
            <p:ph idx="1"/>
          </p:nvPr>
        </p:nvSpPr>
        <p:spPr/>
        <p:txBody>
          <a:bodyPr/>
          <a:lstStyle/>
          <a:p>
            <a:r>
              <a:rPr lang="en-US" dirty="0" smtClean="0"/>
              <a:t>List for the customers </a:t>
            </a:r>
            <a:r>
              <a:rPr lang="en-US" dirty="0" err="1" smtClean="0"/>
              <a:t>informations</a:t>
            </a:r>
            <a:endParaRPr lang="en-US" dirty="0"/>
          </a:p>
        </p:txBody>
      </p:sp>
      <p:pic>
        <p:nvPicPr>
          <p:cNvPr id="31746" name="Picture 2"/>
          <p:cNvPicPr>
            <a:picLocks noChangeAspect="1" noChangeArrowheads="1"/>
          </p:cNvPicPr>
          <p:nvPr/>
        </p:nvPicPr>
        <p:blipFill>
          <a:blip r:embed="rId2" cstate="print"/>
          <a:srcRect/>
          <a:stretch>
            <a:fillRect/>
          </a:stretch>
        </p:blipFill>
        <p:spPr bwMode="auto">
          <a:xfrm>
            <a:off x="1524000" y="2819400"/>
            <a:ext cx="6019800" cy="38307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endParaRPr lang="en-US" dirty="0"/>
          </a:p>
        </p:txBody>
      </p:sp>
      <p:sp>
        <p:nvSpPr>
          <p:cNvPr id="12" name="Content Placeholder 11"/>
          <p:cNvSpPr>
            <a:spLocks noGrp="1"/>
          </p:cNvSpPr>
          <p:nvPr>
            <p:ph idx="1"/>
          </p:nvPr>
        </p:nvSpPr>
        <p:spPr/>
        <p:txBody>
          <a:bodyPr/>
          <a:lstStyle/>
          <a:p>
            <a:endParaRPr lang="en-US" dirty="0"/>
          </a:p>
        </p:txBody>
      </p:sp>
      <p:pic>
        <p:nvPicPr>
          <p:cNvPr id="32775" name="Picture 7" descr="C:\Users\Administrator\AppData\Local\Microsoft\Windows\Temporary Internet Files\Content.IE5\QJPKVCA5\MC900105218[1].wmf"/>
          <p:cNvPicPr>
            <a:picLocks noChangeAspect="1" noChangeArrowheads="1"/>
          </p:cNvPicPr>
          <p:nvPr/>
        </p:nvPicPr>
        <p:blipFill>
          <a:blip r:embed="rId2" cstate="print">
            <a:grayscl/>
            <a:lum/>
          </a:blip>
          <a:srcRect/>
          <a:stretch>
            <a:fillRect/>
          </a:stretch>
        </p:blipFill>
        <p:spPr bwMode="auto">
          <a:xfrm>
            <a:off x="3429000" y="2438400"/>
            <a:ext cx="2286000" cy="2637592"/>
          </a:xfrm>
          <a:prstGeom prst="rect">
            <a:avLst/>
          </a:prstGeom>
          <a:noFill/>
          <a:ln w="412750" cap="sq" cmpd="dbl">
            <a:noFill/>
            <a:prstDash val="solid"/>
            <a:miter lim="800000"/>
          </a:ln>
          <a:effectLst>
            <a:outerShdw blurRad="50800" dist="38100" dir="5400000" algn="t" rotWithShape="0">
              <a:prstClr val="black">
                <a:alpha val="40000"/>
              </a:prstClr>
            </a:outerShdw>
          </a:effectLst>
          <a:scene3d>
            <a:camera prst="orthographicFront"/>
            <a:lightRig rig="threePt" dir="t"/>
          </a:scene3d>
          <a:sp3d prstMaterial="dkEdge"/>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JDK 1.6</a:t>
            </a:r>
            <a:endParaRPr lang="en-US" dirty="0"/>
          </a:p>
        </p:txBody>
      </p:sp>
      <p:sp>
        <p:nvSpPr>
          <p:cNvPr id="3" name="Content Placeholder 2"/>
          <p:cNvSpPr>
            <a:spLocks noGrp="1"/>
          </p:cNvSpPr>
          <p:nvPr>
            <p:ph idx="1"/>
          </p:nvPr>
        </p:nvSpPr>
        <p:spPr>
          <a:xfrm>
            <a:off x="457200" y="1600200"/>
            <a:ext cx="4724400" cy="4525963"/>
          </a:xfrm>
        </p:spPr>
        <p:txBody>
          <a:bodyPr/>
          <a:lstStyle/>
          <a:p>
            <a:r>
              <a:rPr lang="en-US" dirty="0" smtClean="0"/>
              <a:t>Choose add system variable and add “JAVA_HOME” with the physical location for the JDK as the image indicate</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5181600" y="1752600"/>
            <a:ext cx="3743325" cy="4200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JDK 1.6</a:t>
            </a:r>
            <a:endParaRPr lang="en-US" dirty="0"/>
          </a:p>
        </p:txBody>
      </p:sp>
      <p:sp>
        <p:nvSpPr>
          <p:cNvPr id="3" name="Content Placeholder 2"/>
          <p:cNvSpPr>
            <a:spLocks noGrp="1"/>
          </p:cNvSpPr>
          <p:nvPr>
            <p:ph idx="1"/>
          </p:nvPr>
        </p:nvSpPr>
        <p:spPr>
          <a:xfrm>
            <a:off x="457200" y="1600200"/>
            <a:ext cx="4572000" cy="4525963"/>
          </a:xfrm>
        </p:spPr>
        <p:txBody>
          <a:bodyPr/>
          <a:lstStyle/>
          <a:p>
            <a:r>
              <a:rPr lang="en-US" dirty="0" smtClean="0"/>
              <a:t>Also append the text “;%JAVA_HOME%\bin”   to the end of the path environment variable as indicated in the image</a:t>
            </a:r>
            <a:endParaRPr lang="en-US" dirty="0"/>
          </a:p>
        </p:txBody>
      </p:sp>
      <p:pic>
        <p:nvPicPr>
          <p:cNvPr id="4099" name="Picture 3"/>
          <p:cNvPicPr>
            <a:picLocks noChangeAspect="1" noChangeArrowheads="1"/>
          </p:cNvPicPr>
          <p:nvPr/>
        </p:nvPicPr>
        <p:blipFill>
          <a:blip r:embed="rId2" cstate="print"/>
          <a:srcRect/>
          <a:stretch>
            <a:fillRect/>
          </a:stretch>
        </p:blipFill>
        <p:spPr bwMode="auto">
          <a:xfrm>
            <a:off x="5181600" y="1600200"/>
            <a:ext cx="3771900" cy="4200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t>
            </a:r>
            <a:r>
              <a:rPr lang="en-US" dirty="0" err="1" smtClean="0"/>
              <a:t>Mysql</a:t>
            </a:r>
            <a:r>
              <a:rPr lang="en-US" dirty="0" smtClean="0"/>
              <a:t> DB</a:t>
            </a:r>
            <a:endParaRPr lang="en-US" dirty="0"/>
          </a:p>
        </p:txBody>
      </p:sp>
      <p:sp>
        <p:nvSpPr>
          <p:cNvPr id="3" name="Content Placeholder 2"/>
          <p:cNvSpPr>
            <a:spLocks noGrp="1"/>
          </p:cNvSpPr>
          <p:nvPr>
            <p:ph idx="1"/>
          </p:nvPr>
        </p:nvSpPr>
        <p:spPr/>
        <p:txBody>
          <a:bodyPr/>
          <a:lstStyle/>
          <a:p>
            <a:r>
              <a:rPr lang="en-US" dirty="0" smtClean="0"/>
              <a:t>Download </a:t>
            </a:r>
            <a:r>
              <a:rPr lang="en-US" dirty="0" err="1" smtClean="0">
                <a:hlinkClick r:id="rId2"/>
              </a:rPr>
              <a:t>MySQL</a:t>
            </a:r>
            <a:r>
              <a:rPr lang="en-US" dirty="0" smtClean="0">
                <a:hlinkClick r:id="rId2"/>
              </a:rPr>
              <a:t> Community Server 5.1 »</a:t>
            </a:r>
            <a:endParaRPr lang="en-US" dirty="0" smtClean="0"/>
          </a:p>
          <a:p>
            <a:r>
              <a:rPr lang="en-US" dirty="0" smtClean="0"/>
              <a:t>Optional you can install </a:t>
            </a:r>
            <a:r>
              <a:rPr lang="en-US" dirty="0" err="1" smtClean="0"/>
              <a:t>MySQL</a:t>
            </a:r>
            <a:r>
              <a:rPr lang="en-US" dirty="0" smtClean="0"/>
              <a:t> Administrator and </a:t>
            </a:r>
            <a:r>
              <a:rPr lang="en-US" dirty="0" err="1" smtClean="0"/>
              <a:t>MySQL</a:t>
            </a:r>
            <a:r>
              <a:rPr lang="en-US" dirty="0" smtClean="0"/>
              <a:t> Query Browser </a:t>
            </a:r>
            <a:r>
              <a:rPr lang="en-US" dirty="0" err="1" smtClean="0">
                <a:hlinkClick r:id="rId3"/>
              </a:rPr>
              <a:t>MySQL</a:t>
            </a:r>
            <a:r>
              <a:rPr lang="en-US" dirty="0" smtClean="0">
                <a:hlinkClick r:id="rId3"/>
              </a:rPr>
              <a:t> GUI Tools Downloads</a:t>
            </a:r>
            <a:r>
              <a:rPr lang="en-US" dirty="0" smtClean="0"/>
              <a:t>. </a:t>
            </a:r>
          </a:p>
          <a:p>
            <a:r>
              <a:rPr lang="en-US" dirty="0" smtClean="0"/>
              <a:t>After downloading the </a:t>
            </a:r>
            <a:r>
              <a:rPr lang="en-US" dirty="0" err="1" smtClean="0"/>
              <a:t>MySQL</a:t>
            </a:r>
            <a:r>
              <a:rPr lang="en-US" dirty="0" smtClean="0"/>
              <a:t> Community Server 5.1, extract and start the install and follow the default installation steps.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t>
            </a:r>
            <a:r>
              <a:rPr lang="en-US" dirty="0" err="1" smtClean="0"/>
              <a:t>Mysql</a:t>
            </a:r>
            <a:r>
              <a:rPr lang="en-US" dirty="0" smtClean="0"/>
              <a:t> DB</a:t>
            </a:r>
            <a:endParaRPr lang="en-US" dirty="0"/>
          </a:p>
        </p:txBody>
      </p:sp>
      <p:sp>
        <p:nvSpPr>
          <p:cNvPr id="3" name="Content Placeholder 2"/>
          <p:cNvSpPr>
            <a:spLocks noGrp="1"/>
          </p:cNvSpPr>
          <p:nvPr>
            <p:ph idx="1"/>
          </p:nvPr>
        </p:nvSpPr>
        <p:spPr/>
        <p:txBody>
          <a:bodyPr/>
          <a:lstStyle/>
          <a:p>
            <a:endParaRPr lang="en-US"/>
          </a:p>
        </p:txBody>
      </p:sp>
      <p:pic>
        <p:nvPicPr>
          <p:cNvPr id="34818" name="Picture 2"/>
          <p:cNvPicPr>
            <a:picLocks noChangeAspect="1" noChangeArrowheads="1"/>
          </p:cNvPicPr>
          <p:nvPr/>
        </p:nvPicPr>
        <p:blipFill>
          <a:blip r:embed="rId2" cstate="print"/>
          <a:srcRect/>
          <a:stretch>
            <a:fillRect/>
          </a:stretch>
        </p:blipFill>
        <p:spPr bwMode="auto">
          <a:xfrm>
            <a:off x="655494" y="2362200"/>
            <a:ext cx="3535506" cy="2710096"/>
          </a:xfrm>
          <a:prstGeom prst="rect">
            <a:avLst/>
          </a:prstGeom>
          <a:noFill/>
          <a:ln w="9525">
            <a:noFill/>
            <a:miter lim="800000"/>
            <a:headEnd/>
            <a:tailEnd/>
          </a:ln>
        </p:spPr>
      </p:pic>
      <p:pic>
        <p:nvPicPr>
          <p:cNvPr id="34819" name="Picture 3"/>
          <p:cNvPicPr>
            <a:picLocks noChangeAspect="1" noChangeArrowheads="1"/>
          </p:cNvPicPr>
          <p:nvPr/>
        </p:nvPicPr>
        <p:blipFill>
          <a:blip r:embed="rId3" cstate="print"/>
          <a:srcRect/>
          <a:stretch>
            <a:fillRect/>
          </a:stretch>
        </p:blipFill>
        <p:spPr bwMode="auto">
          <a:xfrm>
            <a:off x="4800600" y="2269534"/>
            <a:ext cx="3676650" cy="28358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t>
            </a:r>
            <a:r>
              <a:rPr lang="en-US" dirty="0" err="1" smtClean="0"/>
              <a:t>Mysql</a:t>
            </a:r>
            <a:r>
              <a:rPr lang="en-US" dirty="0" smtClean="0"/>
              <a:t> DB</a:t>
            </a:r>
            <a:endParaRPr lang="en-US" dirty="0"/>
          </a:p>
        </p:txBody>
      </p:sp>
      <p:sp>
        <p:nvSpPr>
          <p:cNvPr id="3" name="Content Placeholder 2"/>
          <p:cNvSpPr>
            <a:spLocks noGrp="1"/>
          </p:cNvSpPr>
          <p:nvPr>
            <p:ph idx="1"/>
          </p:nvPr>
        </p:nvSpPr>
        <p:spPr/>
        <p:txBody>
          <a:bodyPr/>
          <a:lstStyle/>
          <a:p>
            <a:r>
              <a:rPr lang="en-US" dirty="0" smtClean="0"/>
              <a:t>Continue with the default options in the installation and enter the user name &amp; password for the root(admin user)</a:t>
            </a:r>
            <a:endParaRPr lang="en-US" dirty="0"/>
          </a:p>
        </p:txBody>
      </p:sp>
      <p:pic>
        <p:nvPicPr>
          <p:cNvPr id="35843" name="Picture 3"/>
          <p:cNvPicPr>
            <a:picLocks noChangeAspect="1" noChangeArrowheads="1"/>
          </p:cNvPicPr>
          <p:nvPr/>
        </p:nvPicPr>
        <p:blipFill>
          <a:blip r:embed="rId2" cstate="print"/>
          <a:srcRect/>
          <a:stretch>
            <a:fillRect/>
          </a:stretch>
        </p:blipFill>
        <p:spPr bwMode="auto">
          <a:xfrm>
            <a:off x="2133600" y="3266182"/>
            <a:ext cx="4724400" cy="35156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622</TotalTime>
  <Words>1129</Words>
  <Application>Microsoft Office PowerPoint</Application>
  <PresentationFormat>On-screen Show (4:3)</PresentationFormat>
  <Paragraphs>118</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Apex</vt:lpstr>
      <vt:lpstr>Openbravo POS Installation &amp; User Guide</vt:lpstr>
      <vt:lpstr>Index</vt:lpstr>
      <vt:lpstr>Install JDK 1.6</vt:lpstr>
      <vt:lpstr>Install JDK 1.6</vt:lpstr>
      <vt:lpstr>Install JDK 1.6</vt:lpstr>
      <vt:lpstr>Install JDK 1.6</vt:lpstr>
      <vt:lpstr>Install Mysql DB</vt:lpstr>
      <vt:lpstr>Install Mysql DB</vt:lpstr>
      <vt:lpstr>Install Mysql DB</vt:lpstr>
      <vt:lpstr>Install Mysql DB</vt:lpstr>
      <vt:lpstr>Install Mysql DB</vt:lpstr>
      <vt:lpstr>Install Openbravo</vt:lpstr>
      <vt:lpstr>Configure the POS with mysql db</vt:lpstr>
      <vt:lpstr>Configure the POS with mysql db</vt:lpstr>
      <vt:lpstr>Configure the POS with mysql db</vt:lpstr>
      <vt:lpstr>Slide 16</vt:lpstr>
      <vt:lpstr>Configure the POS with mysql db</vt:lpstr>
      <vt:lpstr>Configure the POS with mysql db</vt:lpstr>
      <vt:lpstr>Add Categories and sub-category</vt:lpstr>
      <vt:lpstr>Add Categories and sub-category</vt:lpstr>
      <vt:lpstr>Add Categories and sub-category</vt:lpstr>
      <vt:lpstr>Add products to category</vt:lpstr>
      <vt:lpstr>Add products to category</vt:lpstr>
      <vt:lpstr>Add products to category</vt:lpstr>
      <vt:lpstr>Add products to category</vt:lpstr>
      <vt:lpstr>Configure the POS to work in Restaurant mode</vt:lpstr>
      <vt:lpstr>Configure the POS to work in Restaurant mode</vt:lpstr>
      <vt:lpstr>Configure the POS to work in Restaurant mode</vt:lpstr>
      <vt:lpstr>Configure the POS to work in Restaurant mode</vt:lpstr>
      <vt:lpstr>Configure the POS to work in Restaurant mode</vt:lpstr>
      <vt:lpstr>Configure the POS to work in a food takeaway mode</vt:lpstr>
      <vt:lpstr>Configure the POS to work in a food takeaway mode</vt:lpstr>
      <vt:lpstr>How to work - Tables Booking</vt:lpstr>
      <vt:lpstr>How to work - Tables Booking</vt:lpstr>
      <vt:lpstr>How to work - Tables Booking</vt:lpstr>
      <vt:lpstr>How to work - ticket operations(order) </vt:lpstr>
      <vt:lpstr>How to work - ticket operations(order)</vt:lpstr>
      <vt:lpstr>How to work - ticket operations(order)</vt:lpstr>
      <vt:lpstr>Reports</vt:lpstr>
      <vt:lpstr>Reports</vt:lpstr>
      <vt:lpstr>Reports</vt:lpstr>
      <vt:lpstr>Reports</vt:lpstr>
      <vt:lpstr>Slide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Mohamed Mekkawy</dc:creator>
  <cp:lastModifiedBy>Mohamed Mekkawy</cp:lastModifiedBy>
  <cp:revision>146</cp:revision>
  <dcterms:created xsi:type="dcterms:W3CDTF">2011-07-21T00:24:41Z</dcterms:created>
  <dcterms:modified xsi:type="dcterms:W3CDTF">2011-07-23T20:51:46Z</dcterms:modified>
</cp:coreProperties>
</file>