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3" r:id="rId2"/>
    <p:sldId id="290" r:id="rId3"/>
    <p:sldId id="291" r:id="rId4"/>
    <p:sldId id="292" r:id="rId5"/>
    <p:sldId id="295" r:id="rId6"/>
    <p:sldId id="293" r:id="rId7"/>
    <p:sldId id="297" r:id="rId8"/>
    <p:sldId id="296" r:id="rId9"/>
    <p:sldId id="298" r:id="rId10"/>
    <p:sldId id="294" r:id="rId11"/>
    <p:sldId id="274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23">
          <p15:clr>
            <a:srgbClr val="A4A3A4"/>
          </p15:clr>
        </p15:guide>
        <p15:guide id="2" orient="horz">
          <p15:clr>
            <a:srgbClr val="A4A3A4"/>
          </p15:clr>
        </p15:guide>
        <p15:guide id="3" orient="horz" pos="1195">
          <p15:clr>
            <a:srgbClr val="A4A3A4"/>
          </p15:clr>
        </p15:guide>
        <p15:guide id="4" pos="5519">
          <p15:clr>
            <a:srgbClr val="A4A3A4"/>
          </p15:clr>
        </p15:guide>
        <p15:guide id="5" pos="19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5598">
          <p15:clr>
            <a:srgbClr val="A4A3A4"/>
          </p15:clr>
        </p15:guide>
        <p15:guide id="2" pos="4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99FFCC"/>
    <a:srgbClr val="01956E"/>
    <a:srgbClr val="99999A"/>
    <a:srgbClr val="FF8F1C"/>
    <a:srgbClr val="009CDE"/>
    <a:srgbClr val="BA0088"/>
    <a:srgbClr val="003087"/>
    <a:srgbClr val="77E0C1"/>
    <a:srgbClr val="B00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39" autoAdjust="0"/>
    <p:restoredTop sz="83543" autoAdjust="0"/>
  </p:normalViewPr>
  <p:slideViewPr>
    <p:cSldViewPr snapToObjects="1">
      <p:cViewPr>
        <p:scale>
          <a:sx n="82" d="100"/>
          <a:sy n="82" d="100"/>
        </p:scale>
        <p:origin x="-1014" y="-408"/>
      </p:cViewPr>
      <p:guideLst>
        <p:guide orient="horz" pos="1523"/>
        <p:guide orient="horz"/>
        <p:guide orient="horz" pos="1195"/>
        <p:guide pos="5519"/>
        <p:guide pos="192"/>
      </p:guideLst>
    </p:cSldViewPr>
  </p:slideViewPr>
  <p:outlineViewPr>
    <p:cViewPr>
      <p:scale>
        <a:sx n="33" d="100"/>
        <a:sy n="33" d="100"/>
      </p:scale>
      <p:origin x="0" y="-508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3917"/>
    </p:cViewPr>
  </p:sorterViewPr>
  <p:notesViewPr>
    <p:cSldViewPr snapToObjects="1">
      <p:cViewPr>
        <p:scale>
          <a:sx n="75" d="100"/>
          <a:sy n="75" d="100"/>
        </p:scale>
        <p:origin x="3288" y="246"/>
      </p:cViewPr>
      <p:guideLst>
        <p:guide orient="horz" pos="5598"/>
        <p:guide pos="4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39967" y="164122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PayPal Forward" panose="020B0503020204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65613" y="164122"/>
            <a:ext cx="2492741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PayPal Forward" panose="020B0503020204020204" pitchFamily="34" charset="0"/>
              </a:rPr>
              <a:t>8/6/2015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PayPal Forward" panose="020B05030202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90829" y="856798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PayPal Forward" panose="020B0503020204020204" pitchFamily="34" charset="0"/>
              </a:rPr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PayPal Forward" panose="020B0503020204020204" pitchFamily="34" charset="0"/>
            </a:endParaRPr>
          </a:p>
        </p:txBody>
      </p:sp>
      <p:pic>
        <p:nvPicPr>
          <p:cNvPr id="6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8737240"/>
            <a:ext cx="682208" cy="16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"/>
          <p:cNvSpPr>
            <a:spLocks/>
          </p:cNvSpPr>
          <p:nvPr/>
        </p:nvSpPr>
        <p:spPr bwMode="auto">
          <a:xfrm>
            <a:off x="1205374" y="8737479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PayPal Forward Light"/>
              <a:ea typeface="+mn-ea"/>
              <a:cs typeface="PayPal Forw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30200" y="1651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PayPal Forward" panose="020B05030202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0313" y="1651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PayPal Forward" panose="020B0503020204020204" pitchFamily="34" charset="0"/>
              </a:defRPr>
            </a:lvl1pPr>
          </a:lstStyle>
          <a:p>
            <a:fld id="{D88695E9-1DC5-9344-A1C3-9069609C108C}" type="datetimeFigureOut">
              <a:rPr lang="en-US" smtClean="0"/>
              <a:pPr/>
              <a:t>8/6/2015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83013" y="8482991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PayPal Forward" panose="020B0503020204020204" pitchFamily="34" charset="0"/>
              </a:defRPr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8737240"/>
            <a:ext cx="682208" cy="16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/>
        </p:nvSpPr>
        <p:spPr bwMode="auto">
          <a:xfrm>
            <a:off x="1205374" y="8737479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PayPal Forward Light"/>
              <a:ea typeface="+mn-ea"/>
              <a:cs typeface="PayPal Forw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>
            <a:lumMod val="50000"/>
            <a:lumOff val="50000"/>
          </a:schemeClr>
        </a:solidFill>
        <a:latin typeface="PayPal Forward" panose="020B0503020204020204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>
            <a:lumMod val="50000"/>
            <a:lumOff val="50000"/>
          </a:schemeClr>
        </a:solidFill>
        <a:latin typeface="PayPal Forward" panose="020B0503020204020204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>
            <a:lumMod val="50000"/>
            <a:lumOff val="50000"/>
          </a:schemeClr>
        </a:solidFill>
        <a:latin typeface="PayPal Forward" panose="020B0503020204020204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>
            <a:lumMod val="50000"/>
            <a:lumOff val="50000"/>
          </a:schemeClr>
        </a:solidFill>
        <a:latin typeface="PayPal Forward" panose="020B0503020204020204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>
            <a:lumMod val="50000"/>
            <a:lumOff val="50000"/>
          </a:schemeClr>
        </a:solidFill>
        <a:latin typeface="PayPal Forward" panose="020B0503020204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8E285-2591-41CA-9C62-1C06F9ED70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6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8E285-2591-41CA-9C62-1C06F9ED70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29" y="0"/>
            <a:ext cx="2040471" cy="5143500"/>
          </a:xfrm>
          <a:prstGeom prst="rect">
            <a:avLst/>
          </a:prstGeom>
        </p:spPr>
      </p:pic>
      <p:pic>
        <p:nvPicPr>
          <p:cNvPr id="2" name="Picture 1" descr="pp_v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747" y="3636465"/>
            <a:ext cx="1282216" cy="126483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4851352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PayPal Forward Light"/>
                <a:cs typeface="PayPal Forward Light"/>
                <a:sym typeface="Futura Std Book" charset="0"/>
              </a:rPr>
              <a:t>© 2014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PayPal Forward Light"/>
                <a:cs typeface="PayPal Forward Light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PayPal Forward Light"/>
                <a:cs typeface="PayPal Forward Light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PayPal Forward Light"/>
              <a:cs typeface="PayPal Forward Ligh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74650" y="1352550"/>
            <a:ext cx="5959459" cy="1143000"/>
          </a:xfrm>
          <a:prstGeom prst="rect">
            <a:avLst/>
          </a:prstGeom>
        </p:spPr>
        <p:txBody>
          <a:bodyPr vert="horz" lIns="0"/>
          <a:lstStyle>
            <a:lvl1pPr algn="l">
              <a:lnSpc>
                <a:spcPct val="90000"/>
              </a:lnSpc>
              <a:defRPr lang="en-US" sz="3600" b="1" i="1" baseline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pPr marL="0" lvl="0" indent="0" algn="l">
              <a:spcBef>
                <a:spcPct val="20000"/>
              </a:spcBef>
              <a:buFont typeface="Arial"/>
            </a:pPr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PayPal Forward Bold 36pt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650" y="2495550"/>
            <a:ext cx="5959475" cy="468312"/>
          </a:xfrm>
          <a:prstGeom prst="rect">
            <a:avLst/>
          </a:prstGeom>
        </p:spPr>
        <p:txBody>
          <a:bodyPr vert="horz" lIns="0" rIns="0"/>
          <a:lstStyle>
            <a:lvl1pPr>
              <a:defRPr sz="2000" b="0" i="0" baseline="0">
                <a:solidFill>
                  <a:schemeClr val="bg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Sub Title PayPal Forward 20pt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74650" y="2887662"/>
            <a:ext cx="5959475" cy="320624"/>
          </a:xfrm>
          <a:prstGeom prst="rect">
            <a:avLst/>
          </a:prstGeom>
        </p:spPr>
        <p:txBody>
          <a:bodyPr vert="horz" lIns="0" rIns="0"/>
          <a:lstStyle>
            <a:lvl1pPr>
              <a:defRPr sz="1200" b="0" i="0" baseline="0">
                <a:solidFill>
                  <a:schemeClr val="bg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Month / Day / Year    PayPal Forward 12pt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Pay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352550"/>
            <a:ext cx="7809325" cy="1143000"/>
          </a:xfrm>
          <a:prstGeom prst="rect">
            <a:avLst/>
          </a:prstGeom>
        </p:spPr>
        <p:txBody>
          <a:bodyPr vert="horz" lIns="0" rIns="0"/>
          <a:lstStyle>
            <a:lvl1pPr algn="l">
              <a:defRPr sz="3600" b="1" i="0" baseline="0">
                <a:solidFill>
                  <a:srgbClr val="FFFFFF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r>
              <a:rPr lang="en-US" dirty="0" smtClean="0"/>
              <a:t>Statements PP Forward Bold 36pt</a:t>
            </a:r>
            <a:endParaRPr lang="en-US" dirty="0"/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263" y="4822106"/>
            <a:ext cx="685800" cy="166365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FFFFFF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308205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Pal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352550"/>
            <a:ext cx="7809325" cy="1143000"/>
          </a:xfrm>
          <a:prstGeom prst="rect">
            <a:avLst/>
          </a:prstGeom>
        </p:spPr>
        <p:txBody>
          <a:bodyPr vert="horz" lIns="0" rIns="0"/>
          <a:lstStyle>
            <a:lvl1pPr algn="l">
              <a:defRPr sz="3600" b="1" i="0" baseline="0">
                <a:solidFill>
                  <a:srgbClr val="FFFFFF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r>
              <a:rPr lang="en-US" dirty="0" smtClean="0"/>
              <a:t>Statements PP Forward Bold 36pt</a:t>
            </a:r>
            <a:endParaRPr lang="en-US" dirty="0"/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263" y="4822106"/>
            <a:ext cx="685800" cy="166365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PayPal Forward Light"/>
              <a:ea typeface="+mn-ea"/>
              <a:cs typeface="PayPal Forw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34859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153"/>
            <a:ext cx="682208" cy="16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/>
              </a:solidFill>
              <a:latin typeface="PayPal Forward Light"/>
              <a:ea typeface="+mn-ea"/>
              <a:cs typeface="PayPal Forw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2407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i="0" dirty="0" smtClean="0"/>
              <a:t>PayPal Forward 16pt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153"/>
            <a:ext cx="682208" cy="16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207332"/>
            <a:ext cx="3581400" cy="3337560"/>
          </a:xfrm>
        </p:spPr>
        <p:txBody>
          <a:bodyPr/>
          <a:lstStyle>
            <a:lvl1pPr>
              <a:lnSpc>
                <a:spcPct val="110000"/>
              </a:lnSpc>
              <a:defRPr baseline="0">
                <a:latin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12pt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aligua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guise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/>
              </a:solidFill>
              <a:latin typeface="PayPal Forward Light"/>
              <a:ea typeface="+mn-ea"/>
              <a:cs typeface="PayPal Forw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675055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i="0" dirty="0" smtClean="0"/>
              <a:t>PayPal Forward 16pt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153"/>
            <a:ext cx="682208" cy="16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/>
              </a:solidFill>
              <a:latin typeface="PayPal Forward Light"/>
              <a:ea typeface="+mn-ea"/>
              <a:cs typeface="PayPal Forw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3825984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i="0" dirty="0" smtClean="0"/>
              <a:t>PayPal Forward 16pt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220693"/>
            <a:ext cx="8229600" cy="333756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200" b="0" i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12pt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aligua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guise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153"/>
            <a:ext cx="682208" cy="16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/>
              </a:solidFill>
              <a:latin typeface="PayPal Forward Light"/>
              <a:ea typeface="+mn-ea"/>
              <a:cs typeface="PayPal Forw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263334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i="0" dirty="0" smtClean="0"/>
              <a:t>PayPal Forward 16pt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3" y="1211263"/>
            <a:ext cx="3581397" cy="227901"/>
          </a:xfrm>
          <a:prstGeom prst="rect">
            <a:avLst/>
          </a:prstGeom>
        </p:spPr>
        <p:txBody>
          <a:bodyPr vert="horz" tIns="0" bIns="0"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chemeClr val="accent2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Bold 14pt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2" y="1439164"/>
            <a:ext cx="3581397" cy="136260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200" b="0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12pt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aligua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guise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endParaRPr lang="en-US" dirty="0"/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153"/>
            <a:ext cx="682208" cy="16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2" y="2953449"/>
            <a:ext cx="3581397" cy="227901"/>
          </a:xfrm>
          <a:prstGeom prst="rect">
            <a:avLst/>
          </a:prstGeom>
        </p:spPr>
        <p:txBody>
          <a:bodyPr vert="horz" tIns="0" bIns="0"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chemeClr val="accent2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Bold 14pt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2" y="3181350"/>
            <a:ext cx="3581397" cy="136260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200" b="0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12pt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aligua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guise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endParaRPr lang="en-US" dirty="0"/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/>
              </a:solidFill>
              <a:latin typeface="PayPal Forward Light"/>
              <a:ea typeface="+mn-ea"/>
              <a:cs typeface="PayPal Forw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515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i="0" dirty="0" smtClean="0"/>
              <a:t>PayPal Forward 16pt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153"/>
            <a:ext cx="682208" cy="16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3" y="1211263"/>
            <a:ext cx="3581397" cy="227901"/>
          </a:xfrm>
          <a:prstGeom prst="rect">
            <a:avLst/>
          </a:prstGeom>
        </p:spPr>
        <p:txBody>
          <a:bodyPr vert="horz" tIns="0" bIns="0"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chemeClr val="accent2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Bold 14pt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2" y="1439164"/>
            <a:ext cx="3581397" cy="136260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200" b="0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12pt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aligua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guise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2" y="2953449"/>
            <a:ext cx="3581397" cy="227901"/>
          </a:xfrm>
          <a:prstGeom prst="rect">
            <a:avLst/>
          </a:prstGeom>
        </p:spPr>
        <p:txBody>
          <a:bodyPr vert="horz" tIns="0" bIns="0"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chemeClr val="accent2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Bold 14pt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2" y="3181350"/>
            <a:ext cx="3581397" cy="136260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200" b="0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12pt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aligua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guise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43401" y="1211263"/>
            <a:ext cx="3581397" cy="227901"/>
          </a:xfrm>
          <a:prstGeom prst="rect">
            <a:avLst/>
          </a:prstGeom>
        </p:spPr>
        <p:txBody>
          <a:bodyPr vert="horz" tIns="0" bIns="0"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chemeClr val="accent2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Bold 14pt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343400" y="1439164"/>
            <a:ext cx="3581397" cy="136260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200" b="0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12pt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aligua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guise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4343400" y="2953449"/>
            <a:ext cx="3581397" cy="227901"/>
          </a:xfrm>
          <a:prstGeom prst="rect">
            <a:avLst/>
          </a:prstGeom>
        </p:spPr>
        <p:txBody>
          <a:bodyPr vert="horz" tIns="0" bIns="0"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chemeClr val="accent2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Bold 14pt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343400" y="3181350"/>
            <a:ext cx="3581397" cy="136260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200" b="0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12pt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aligua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guise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endParaRPr lang="en-US" dirty="0"/>
          </a:p>
        </p:txBody>
      </p:sp>
      <p:sp>
        <p:nvSpPr>
          <p:cNvPr id="15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/>
              </a:solidFill>
              <a:latin typeface="PayPal Forward Light"/>
              <a:ea typeface="+mn-ea"/>
              <a:cs typeface="PayPal Forw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515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PayPal Forward</a:t>
            </a:r>
            <a:r>
              <a:rPr lang="en-US" i="0" dirty="0" smtClean="0"/>
              <a:t> 16pt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tx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3" y="1211263"/>
            <a:ext cx="3581397" cy="227901"/>
          </a:xfrm>
          <a:prstGeom prst="rect">
            <a:avLst/>
          </a:prstGeom>
        </p:spPr>
        <p:txBody>
          <a:bodyPr vert="horz" tIns="0" bIns="0"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chemeClr val="accent2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 lvl="0"/>
            <a:r>
              <a:rPr lang="en-US" dirty="0" smtClean="0"/>
              <a:t>PayPal Forward Bold 14pt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2" y="1439164"/>
            <a:ext cx="3581397" cy="1362609"/>
          </a:xfrm>
          <a:prstGeom prst="rect">
            <a:avLst/>
          </a:prstGeom>
        </p:spPr>
        <p:txBody>
          <a:bodyPr vert="horz"/>
          <a:lstStyle>
            <a:lvl1pPr marL="173038" marR="0" indent="-173038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Char char="•"/>
              <a:tabLst/>
              <a:defRPr>
                <a:latin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12pt</a:t>
            </a:r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2" y="2953449"/>
            <a:ext cx="3581397" cy="227901"/>
          </a:xfrm>
          <a:prstGeom prst="rect">
            <a:avLst/>
          </a:prstGeom>
        </p:spPr>
        <p:txBody>
          <a:bodyPr vert="horz" tIns="0" bIns="0"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chemeClr val="accent2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 lvl="0"/>
            <a:r>
              <a:rPr lang="en-US" dirty="0" smtClean="0"/>
              <a:t>PayPal Forward Bold 14pt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2" y="3181350"/>
            <a:ext cx="3581397" cy="1362609"/>
          </a:xfrm>
          <a:prstGeom prst="rect">
            <a:avLst/>
          </a:prstGeom>
        </p:spPr>
        <p:txBody>
          <a:bodyPr vert="horz"/>
          <a:lstStyle>
            <a:lvl1pPr marL="173038" marR="0" indent="-173038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Char char="•"/>
              <a:tabLst/>
              <a:defRPr>
                <a:latin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12pt</a:t>
            </a:r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13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153"/>
            <a:ext cx="682208" cy="16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/>
              </a:solidFill>
              <a:latin typeface="PayPal Forward Light"/>
              <a:ea typeface="+mn-ea"/>
              <a:cs typeface="PayPal Forw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2940456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i="0" dirty="0" smtClean="0"/>
              <a:t>PayPal Forward 16pt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153"/>
            <a:ext cx="682208" cy="16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2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4800" y="1211263"/>
            <a:ext cx="2629717" cy="420688"/>
          </a:xfrm>
          <a:prstGeom prst="parallelogram">
            <a:avLst/>
          </a:prstGeom>
          <a:solidFill>
            <a:schemeClr val="accent1"/>
          </a:solidFill>
        </p:spPr>
        <p:txBody>
          <a:bodyPr vert="horz" anchor="ctr"/>
          <a:lstStyle>
            <a:lvl1pPr algn="ctr">
              <a:defRPr sz="1400" b="1" i="0" baseline="0">
                <a:solidFill>
                  <a:schemeClr val="bg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PP Forward Bold 14pt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1860551"/>
            <a:ext cx="2629717" cy="215899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spcBef>
                <a:spcPts val="1800"/>
              </a:spcBef>
              <a:defRPr sz="1000" b="0" i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10pt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aligua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guise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055032" y="1861947"/>
            <a:ext cx="2629717" cy="227901"/>
          </a:xfrm>
          <a:prstGeom prst="rect">
            <a:avLst/>
          </a:prstGeom>
        </p:spPr>
        <p:txBody>
          <a:bodyPr vert="horz" tIns="0" bIns="0"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000" b="1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Bold 10pt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55144" y="2051232"/>
            <a:ext cx="2629717" cy="812427"/>
          </a:xfrm>
          <a:prstGeom prst="rect">
            <a:avLst/>
          </a:prstGeom>
        </p:spPr>
        <p:txBody>
          <a:bodyPr vert="horz"/>
          <a:lstStyle>
            <a:lvl1pPr marL="283464" marR="0" indent="-283464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25000"/>
              <a:buFont typeface="Arial"/>
              <a:buChar char="•"/>
              <a:tabLst/>
              <a:defRPr lang="en-US" sz="1000" b="0" i="0" kern="1200" baseline="0" dirty="0" smtClean="0">
                <a:solidFill>
                  <a:schemeClr val="tx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marL="171450" marR="0" lvl="0" indent="-17145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PayPal Forward 10pt</a:t>
            </a:r>
          </a:p>
          <a:p>
            <a:pPr marL="171450" marR="0" lvl="0" indent="-17145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marL="171450" marR="0" lvl="0" indent="-17145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055032" y="3017838"/>
            <a:ext cx="2629717" cy="227901"/>
          </a:xfrm>
          <a:prstGeom prst="rect">
            <a:avLst/>
          </a:prstGeom>
        </p:spPr>
        <p:txBody>
          <a:bodyPr vert="horz" tIns="0" bIns="0"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000" b="1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Bold 10pt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055144" y="3207123"/>
            <a:ext cx="2629717" cy="812427"/>
          </a:xfrm>
          <a:prstGeom prst="rect">
            <a:avLst/>
          </a:prstGeom>
        </p:spPr>
        <p:txBody>
          <a:bodyPr vert="horz"/>
          <a:lstStyle>
            <a:lvl1pPr marL="283464" marR="0" indent="-283464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Char char="•"/>
              <a:tabLst/>
              <a:defRPr lang="en-US" sz="1000" b="0" i="0" kern="1200" baseline="0" dirty="0" smtClean="0">
                <a:solidFill>
                  <a:schemeClr val="tx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marL="171450" marR="0" lvl="0" indent="-17145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PayPal Forward 10pt</a:t>
            </a:r>
          </a:p>
          <a:p>
            <a:pPr marL="171450" marR="0" lvl="0" indent="-17145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marL="171450" marR="0" lvl="0" indent="-17145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1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5803256" y="1211263"/>
            <a:ext cx="2629717" cy="420688"/>
          </a:xfrm>
          <a:prstGeom prst="parallelogram">
            <a:avLst/>
          </a:prstGeom>
          <a:solidFill>
            <a:schemeClr val="accent1"/>
          </a:solidFill>
        </p:spPr>
        <p:txBody>
          <a:bodyPr vert="horz" anchor="ctr"/>
          <a:lstStyle>
            <a:lvl1pPr algn="ctr">
              <a:defRPr sz="1400" b="1" i="0" baseline="0">
                <a:solidFill>
                  <a:schemeClr val="bg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PP Forward Bold 14pt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3055144" y="1211263"/>
            <a:ext cx="2629717" cy="420688"/>
          </a:xfrm>
          <a:prstGeom prst="parallelogram">
            <a:avLst/>
          </a:prstGeom>
          <a:solidFill>
            <a:schemeClr val="accent1"/>
          </a:solidFill>
        </p:spPr>
        <p:txBody>
          <a:bodyPr vert="horz" anchor="ctr"/>
          <a:lstStyle>
            <a:lvl1pPr algn="ctr">
              <a:defRPr sz="1400" b="1" i="0" baseline="0">
                <a:solidFill>
                  <a:schemeClr val="bg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PP Forward Bold 14pt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1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ernativ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29" y="0"/>
            <a:ext cx="2040471" cy="5143500"/>
          </a:xfrm>
          <a:prstGeom prst="rect">
            <a:avLst/>
          </a:prstGeom>
        </p:spPr>
      </p:pic>
      <p:pic>
        <p:nvPicPr>
          <p:cNvPr id="2" name="Picture 1" descr="pp_v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747" y="3636465"/>
            <a:ext cx="1282216" cy="1264830"/>
          </a:xfrm>
          <a:prstGeom prst="rect">
            <a:avLst/>
          </a:prstGeom>
        </p:spPr>
      </p:pic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4851352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PayPal Forward Light"/>
                <a:cs typeface="PayPal Forward Light"/>
                <a:sym typeface="Futura Std Book" charset="0"/>
              </a:rPr>
              <a:t>© 2014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PayPal Forward Light"/>
                <a:cs typeface="PayPal Forward Light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PayPal Forward Light"/>
                <a:cs typeface="PayPal Forward Light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PayPal Forward Light"/>
              <a:cs typeface="PayPal Forward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74650" y="1352550"/>
            <a:ext cx="5959459" cy="1143000"/>
          </a:xfrm>
          <a:prstGeom prst="rect">
            <a:avLst/>
          </a:prstGeom>
        </p:spPr>
        <p:txBody>
          <a:bodyPr vert="horz" lIns="0"/>
          <a:lstStyle>
            <a:lvl1pPr algn="l">
              <a:lnSpc>
                <a:spcPct val="90000"/>
              </a:lnSpc>
              <a:defRPr lang="en-US" sz="3600" b="1" i="1" baseline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pPr marL="0" lvl="0" indent="0" algn="l">
              <a:spcBef>
                <a:spcPct val="20000"/>
              </a:spcBef>
              <a:buFont typeface="Arial"/>
            </a:pPr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PayPal Forward Bold 36pt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650" y="2495550"/>
            <a:ext cx="5959475" cy="468312"/>
          </a:xfrm>
          <a:prstGeom prst="rect">
            <a:avLst/>
          </a:prstGeom>
        </p:spPr>
        <p:txBody>
          <a:bodyPr vert="horz" lIns="0" rIns="0"/>
          <a:lstStyle>
            <a:lvl1pPr>
              <a:defRPr sz="2000" b="0" i="0" baseline="0">
                <a:solidFill>
                  <a:schemeClr val="bg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Sub Title PayPal Forward 20pt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74650" y="2887662"/>
            <a:ext cx="5959475" cy="320624"/>
          </a:xfrm>
          <a:prstGeom prst="rect">
            <a:avLst/>
          </a:prstGeom>
        </p:spPr>
        <p:txBody>
          <a:bodyPr vert="horz" lIns="0" rIns="0"/>
          <a:lstStyle>
            <a:lvl1pPr>
              <a:defRPr sz="1200" b="0" i="0" baseline="0">
                <a:solidFill>
                  <a:schemeClr val="bg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Month / Day / Year    PayPal Forward 12pt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008" y="0"/>
            <a:ext cx="4708992" cy="4708992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3886201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dirty="0" smtClean="0"/>
              <a:t>PPF Bold 24pt Headline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590550"/>
            <a:ext cx="3886200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i="0" dirty="0" smtClean="0"/>
              <a:t>PayPal Forward 16pt</a:t>
            </a:r>
            <a:endParaRPr lang="en-US" dirty="0" smtClean="0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220694"/>
            <a:ext cx="3581400" cy="333756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200" b="0" i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12pt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aligua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guise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153"/>
            <a:ext cx="682208" cy="16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435008" y="-9524"/>
            <a:ext cx="4708992" cy="4713288"/>
          </a:xfrm>
        </p:spPr>
        <p:txBody>
          <a:bodyPr anchor="t">
            <a:normAutofit/>
          </a:bodyPr>
          <a:lstStyle>
            <a:lvl1pPr algn="l">
              <a:defRPr sz="2600" b="1">
                <a:solidFill>
                  <a:schemeClr val="accent4"/>
                </a:solidFill>
                <a:latin typeface="PayPal Forward" panose="020B0503020204020204" pitchFamily="34" charset="0"/>
              </a:defRPr>
            </a:lvl1pPr>
          </a:lstStyle>
          <a:p>
            <a:r>
              <a:rPr lang="en-US" dirty="0" smtClean="0"/>
              <a:t>Drag picture to placeholder</a:t>
            </a:r>
            <a:br>
              <a:rPr lang="en-US" dirty="0" smtClean="0"/>
            </a:br>
            <a:r>
              <a:rPr lang="en-US" dirty="0" smtClean="0"/>
              <a:t>or click icon to add image</a:t>
            </a:r>
          </a:p>
        </p:txBody>
      </p:sp>
      <p:sp>
        <p:nvSpPr>
          <p:cNvPr id="11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/>
              </a:solidFill>
              <a:latin typeface="PayPal Forward Light"/>
              <a:ea typeface="+mn-ea"/>
              <a:cs typeface="PayPal Forw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861158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ubtit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" y="971550"/>
            <a:ext cx="9140113" cy="3732213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71550"/>
            <a:ext cx="9144000" cy="3732213"/>
          </a:xfrm>
        </p:spPr>
        <p:txBody>
          <a:bodyPr anchor="t">
            <a:normAutofit/>
          </a:bodyPr>
          <a:lstStyle>
            <a:lvl1pPr algn="l">
              <a:defRPr sz="2600" b="1">
                <a:solidFill>
                  <a:schemeClr val="accent4"/>
                </a:solidFill>
                <a:latin typeface="PayPal Forward" panose="020B0503020204020204" pitchFamily="34" charset="0"/>
              </a:defRPr>
            </a:lvl1pPr>
          </a:lstStyle>
          <a:p>
            <a:r>
              <a:rPr lang="en-US" dirty="0" smtClean="0"/>
              <a:t>Drag picture to placeholder</a:t>
            </a:r>
            <a:br>
              <a:rPr lang="en-US" dirty="0" smtClean="0"/>
            </a:br>
            <a:r>
              <a:rPr lang="en-US" dirty="0" smtClean="0"/>
              <a:t>or click icon to add image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456613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590550"/>
            <a:ext cx="8456612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i="0" dirty="0" smtClean="0"/>
              <a:t>PayPal Forward 16pt</a:t>
            </a:r>
            <a:endParaRPr lang="en-US" dirty="0" smtClean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153"/>
            <a:ext cx="682208" cy="16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/>
              </a:solidFill>
              <a:latin typeface="PayPal Forward Light"/>
              <a:ea typeface="+mn-ea"/>
              <a:cs typeface="PayPal Forw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1494025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" y="-9524"/>
            <a:ext cx="9140922" cy="4713288"/>
          </a:xfrm>
          <a:prstGeom prst="rect">
            <a:avLst/>
          </a:prstGeom>
        </p:spPr>
      </p:pic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153"/>
            <a:ext cx="682208" cy="16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9525"/>
            <a:ext cx="9142105" cy="4713288"/>
          </a:xfrm>
        </p:spPr>
        <p:txBody>
          <a:bodyPr anchor="t">
            <a:normAutofit/>
          </a:bodyPr>
          <a:lstStyle>
            <a:lvl1pPr algn="l">
              <a:defRPr sz="2600" b="1">
                <a:solidFill>
                  <a:schemeClr val="accent4"/>
                </a:solidFill>
                <a:latin typeface="PayPal Forward" panose="020B0503020204020204" pitchFamily="34" charset="0"/>
              </a:defRPr>
            </a:lvl1pPr>
          </a:lstStyle>
          <a:p>
            <a:r>
              <a:rPr lang="en-US" dirty="0" smtClean="0"/>
              <a:t>Drag picture to placeholder</a:t>
            </a:r>
            <a:br>
              <a:rPr lang="en-US" dirty="0" smtClean="0"/>
            </a:br>
            <a:r>
              <a:rPr lang="en-US" dirty="0" smtClean="0"/>
              <a:t>or click icon to add image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/>
              </a:solidFill>
              <a:latin typeface="PayPal Forward Light"/>
              <a:ea typeface="+mn-ea"/>
              <a:cs typeface="PayPal Forw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2955752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PayPal Forward</a:t>
            </a:r>
            <a:r>
              <a:rPr lang="en-US" i="0" dirty="0" smtClean="0"/>
              <a:t> 16pt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tx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304800" y="1123950"/>
            <a:ext cx="8229600" cy="3276600"/>
          </a:xfrm>
        </p:spPr>
        <p:txBody>
          <a:bodyPr/>
          <a:lstStyle>
            <a:lvl1pPr>
              <a:defRPr>
                <a:latin typeface="PayPal Forward" panose="020B0503020204020204" pitchFamily="34" charset="0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4475163"/>
            <a:ext cx="3962400" cy="228600"/>
          </a:xfrm>
          <a:prstGeom prst="rect">
            <a:avLst/>
          </a:prstGeom>
        </p:spPr>
        <p:txBody>
          <a:bodyPr vert="horz"/>
          <a:lstStyle>
            <a:lvl1pPr>
              <a:defRPr sz="800" b="0" i="0" baseline="0">
                <a:solidFill>
                  <a:schemeClr val="tx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 lvl="0"/>
            <a:r>
              <a:rPr lang="en-US" dirty="0" smtClean="0"/>
              <a:t>Source information is set at PayPal Forward 8pt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153"/>
            <a:ext cx="682208" cy="16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/>
              </a:solidFill>
              <a:latin typeface="PayPal Forward Light"/>
              <a:ea typeface="+mn-ea"/>
              <a:cs typeface="PayPal Forw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3292162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bb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-6293" y="2072106"/>
            <a:ext cx="7106067" cy="1194029"/>
          </a:xfrm>
          <a:custGeom>
            <a:avLst/>
            <a:gdLst>
              <a:gd name="connsiteX0" fmla="*/ 0 w 7382773"/>
              <a:gd name="connsiteY0" fmla="*/ 1194029 h 1194029"/>
              <a:gd name="connsiteX1" fmla="*/ 298507 w 7382773"/>
              <a:gd name="connsiteY1" fmla="*/ 0 h 1194029"/>
              <a:gd name="connsiteX2" fmla="*/ 7382773 w 7382773"/>
              <a:gd name="connsiteY2" fmla="*/ 0 h 1194029"/>
              <a:gd name="connsiteX3" fmla="*/ 7084266 w 7382773"/>
              <a:gd name="connsiteY3" fmla="*/ 1194029 h 1194029"/>
              <a:gd name="connsiteX4" fmla="*/ 0 w 7382773"/>
              <a:gd name="connsiteY4" fmla="*/ 1194029 h 1194029"/>
              <a:gd name="connsiteX0" fmla="*/ 0 w 7091460"/>
              <a:gd name="connsiteY0" fmla="*/ 1194029 h 1194029"/>
              <a:gd name="connsiteX1" fmla="*/ 7194 w 7091460"/>
              <a:gd name="connsiteY1" fmla="*/ 0 h 1194029"/>
              <a:gd name="connsiteX2" fmla="*/ 7091460 w 7091460"/>
              <a:gd name="connsiteY2" fmla="*/ 0 h 1194029"/>
              <a:gd name="connsiteX3" fmla="*/ 6792953 w 7091460"/>
              <a:gd name="connsiteY3" fmla="*/ 1194029 h 1194029"/>
              <a:gd name="connsiteX4" fmla="*/ 0 w 7091460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785759 w 7084266"/>
              <a:gd name="connsiteY3" fmla="*/ 1194029 h 1194029"/>
              <a:gd name="connsiteX4" fmla="*/ 898 w 7084266"/>
              <a:gd name="connsiteY4" fmla="*/ 1194029 h 119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4266" h="1194029">
                <a:moveTo>
                  <a:pt x="898" y="1194029"/>
                </a:moveTo>
                <a:cubicBezTo>
                  <a:pt x="599" y="796019"/>
                  <a:pt x="299" y="398010"/>
                  <a:pt x="0" y="0"/>
                </a:cubicBezTo>
                <a:lnTo>
                  <a:pt x="7084266" y="0"/>
                </a:lnTo>
                <a:lnTo>
                  <a:pt x="6785759" y="1194029"/>
                </a:lnTo>
                <a:lnTo>
                  <a:pt x="898" y="1194029"/>
                </a:lnTo>
                <a:close/>
              </a:path>
            </a:pathLst>
          </a:custGeom>
          <a:solidFill>
            <a:srgbClr val="009CDE"/>
          </a:solidFill>
        </p:spPr>
        <p:txBody>
          <a:bodyPr vert="horz" lIns="2816352" rIns="365760" anchor="ctr" anchorCtr="0"/>
          <a:lstStyle>
            <a:lvl1pPr marL="0" indent="0" algn="l" defTabSz="457200" rtl="0" eaLnBrk="1" latinLnBrk="0" hangingPunct="1">
              <a:spcBef>
                <a:spcPts val="0"/>
              </a:spcBef>
              <a:buNone/>
              <a:defRPr lang="en-US" sz="18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r>
              <a:rPr lang="en-US" dirty="0" smtClean="0"/>
              <a:t>Statements PayPal Forward 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18pt</a:t>
            </a:r>
          </a:p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PayPal Forward</a:t>
            </a:r>
            <a:r>
              <a:rPr lang="en-US" i="0" dirty="0" smtClean="0"/>
              <a:t> 16pt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tx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hape 145"/>
          <p:cNvSpPr/>
          <p:nvPr userDrawn="1"/>
        </p:nvSpPr>
        <p:spPr>
          <a:xfrm flipV="1">
            <a:off x="2498743" y="214180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 dirty="0">
              <a:latin typeface="PayPal Forward" panose="020B0503020204020204" pitchFamily="34" charset="0"/>
              <a:ea typeface="+mn-ea"/>
              <a:cs typeface="+mn-cs"/>
              <a:sym typeface="Helvetica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332758" y="2192068"/>
            <a:ext cx="2165985" cy="954107"/>
          </a:xfrm>
          <a:prstGeom prst="rect">
            <a:avLst/>
          </a:prstGeom>
        </p:spPr>
        <p:txBody>
          <a:bodyPr vert="horz" wrap="square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i="0" kern="120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FB56</a:t>
            </a:r>
          </a:p>
        </p:txBody>
      </p:sp>
      <p:pic>
        <p:nvPicPr>
          <p:cNvPr id="14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153"/>
            <a:ext cx="682208" cy="16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/>
              </a:solidFill>
              <a:latin typeface="PayPal Forward Light"/>
              <a:ea typeface="+mn-ea"/>
              <a:cs typeface="PayPal Forw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65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bb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-6293" y="3016695"/>
            <a:ext cx="8322905" cy="1194029"/>
          </a:xfrm>
          <a:custGeom>
            <a:avLst/>
            <a:gdLst>
              <a:gd name="connsiteX0" fmla="*/ 0 w 7382773"/>
              <a:gd name="connsiteY0" fmla="*/ 1194029 h 1194029"/>
              <a:gd name="connsiteX1" fmla="*/ 298507 w 7382773"/>
              <a:gd name="connsiteY1" fmla="*/ 0 h 1194029"/>
              <a:gd name="connsiteX2" fmla="*/ 7382773 w 7382773"/>
              <a:gd name="connsiteY2" fmla="*/ 0 h 1194029"/>
              <a:gd name="connsiteX3" fmla="*/ 7084266 w 7382773"/>
              <a:gd name="connsiteY3" fmla="*/ 1194029 h 1194029"/>
              <a:gd name="connsiteX4" fmla="*/ 0 w 7382773"/>
              <a:gd name="connsiteY4" fmla="*/ 1194029 h 1194029"/>
              <a:gd name="connsiteX0" fmla="*/ 0 w 7091460"/>
              <a:gd name="connsiteY0" fmla="*/ 1194029 h 1194029"/>
              <a:gd name="connsiteX1" fmla="*/ 7194 w 7091460"/>
              <a:gd name="connsiteY1" fmla="*/ 0 h 1194029"/>
              <a:gd name="connsiteX2" fmla="*/ 7091460 w 7091460"/>
              <a:gd name="connsiteY2" fmla="*/ 0 h 1194029"/>
              <a:gd name="connsiteX3" fmla="*/ 6792953 w 7091460"/>
              <a:gd name="connsiteY3" fmla="*/ 1194029 h 1194029"/>
              <a:gd name="connsiteX4" fmla="*/ 0 w 7091460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785759 w 7084266"/>
              <a:gd name="connsiteY3" fmla="*/ 1194029 h 1194029"/>
              <a:gd name="connsiteX4" fmla="*/ 898 w 7084266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826070 w 7084266"/>
              <a:gd name="connsiteY3" fmla="*/ 1194029 h 1194029"/>
              <a:gd name="connsiteX4" fmla="*/ 898 w 7084266"/>
              <a:gd name="connsiteY4" fmla="*/ 1194029 h 119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4266" h="1194029">
                <a:moveTo>
                  <a:pt x="898" y="1194029"/>
                </a:moveTo>
                <a:cubicBezTo>
                  <a:pt x="599" y="796019"/>
                  <a:pt x="299" y="398010"/>
                  <a:pt x="0" y="0"/>
                </a:cubicBezTo>
                <a:lnTo>
                  <a:pt x="7084266" y="0"/>
                </a:lnTo>
                <a:lnTo>
                  <a:pt x="6826070" y="1194029"/>
                </a:lnTo>
                <a:lnTo>
                  <a:pt x="898" y="1194029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lIns="2816352" rIns="1371600" anchor="ctr" anchorCtr="0"/>
          <a:lstStyle>
            <a:lvl1pPr marL="0" indent="0" algn="l" defTabSz="457200" rtl="0" eaLnBrk="1" latinLnBrk="0" hangingPunct="1">
              <a:spcBef>
                <a:spcPts val="0"/>
              </a:spcBef>
              <a:buNone/>
              <a:defRPr lang="en-US" sz="18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r>
              <a:rPr lang="en-US" dirty="0" smtClean="0"/>
              <a:t>Statements PayPal Forward 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18pt</a:t>
            </a:r>
          </a:p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6" name="Freeform 15"/>
          <p:cNvSpPr>
            <a:spLocks/>
          </p:cNvSpPr>
          <p:nvPr userDrawn="1"/>
        </p:nvSpPr>
        <p:spPr bwMode="auto">
          <a:xfrm>
            <a:off x="-2840" y="1559788"/>
            <a:ext cx="7102615" cy="1195104"/>
          </a:xfrm>
          <a:custGeom>
            <a:avLst/>
            <a:gdLst>
              <a:gd name="T0" fmla="*/ 3 w 5292"/>
              <a:gd name="T1" fmla="*/ 0 h 890"/>
              <a:gd name="T2" fmla="*/ 0 w 5292"/>
              <a:gd name="T3" fmla="*/ 9 h 890"/>
              <a:gd name="T4" fmla="*/ 0 w 5292"/>
              <a:gd name="T5" fmla="*/ 890 h 890"/>
              <a:gd name="T6" fmla="*/ 5068 w 5292"/>
              <a:gd name="T7" fmla="*/ 890 h 890"/>
              <a:gd name="T8" fmla="*/ 5292 w 5292"/>
              <a:gd name="T9" fmla="*/ 0 h 890"/>
              <a:gd name="T10" fmla="*/ 3 w 5292"/>
              <a:gd name="T11" fmla="*/ 0 h 890"/>
              <a:gd name="connsiteX0" fmla="*/ 10000 w 10000"/>
              <a:gd name="connsiteY0" fmla="*/ 0 h 10000"/>
              <a:gd name="connsiteX1" fmla="*/ 0 w 10000"/>
              <a:gd name="connsiteY1" fmla="*/ 101 h 10000"/>
              <a:gd name="connsiteX2" fmla="*/ 0 w 10000"/>
              <a:gd name="connsiteY2" fmla="*/ 10000 h 10000"/>
              <a:gd name="connsiteX3" fmla="*/ 9577 w 10000"/>
              <a:gd name="connsiteY3" fmla="*/ 10000 h 10000"/>
              <a:gd name="connsiteX4" fmla="*/ 10000 w 10000"/>
              <a:gd name="connsiteY4" fmla="*/ 0 h 10000"/>
              <a:gd name="connsiteX0" fmla="*/ 10000 w 10000"/>
              <a:gd name="connsiteY0" fmla="*/ 0 h 10000"/>
              <a:gd name="connsiteX1" fmla="*/ 0 w 10000"/>
              <a:gd name="connsiteY1" fmla="*/ 79 h 10000"/>
              <a:gd name="connsiteX2" fmla="*/ 0 w 10000"/>
              <a:gd name="connsiteY2" fmla="*/ 10000 h 10000"/>
              <a:gd name="connsiteX3" fmla="*/ 9577 w 10000"/>
              <a:gd name="connsiteY3" fmla="*/ 10000 h 10000"/>
              <a:gd name="connsiteX4" fmla="*/ 10000 w 10000"/>
              <a:gd name="connsiteY4" fmla="*/ 0 h 10000"/>
              <a:gd name="connsiteX0" fmla="*/ 10000 w 10000"/>
              <a:gd name="connsiteY0" fmla="*/ 0 h 10000"/>
              <a:gd name="connsiteX1" fmla="*/ 0 w 10000"/>
              <a:gd name="connsiteY1" fmla="*/ 57 h 10000"/>
              <a:gd name="connsiteX2" fmla="*/ 0 w 10000"/>
              <a:gd name="connsiteY2" fmla="*/ 10000 h 10000"/>
              <a:gd name="connsiteX3" fmla="*/ 9577 w 10000"/>
              <a:gd name="connsiteY3" fmla="*/ 10000 h 10000"/>
              <a:gd name="connsiteX4" fmla="*/ 10000 w 10000"/>
              <a:gd name="connsiteY4" fmla="*/ 0 h 10000"/>
              <a:gd name="connsiteX0" fmla="*/ 10000 w 10000"/>
              <a:gd name="connsiteY0" fmla="*/ 0 h 10000"/>
              <a:gd name="connsiteX1" fmla="*/ 0 w 10000"/>
              <a:gd name="connsiteY1" fmla="*/ 35 h 10000"/>
              <a:gd name="connsiteX2" fmla="*/ 0 w 10000"/>
              <a:gd name="connsiteY2" fmla="*/ 10000 h 10000"/>
              <a:gd name="connsiteX3" fmla="*/ 9577 w 10000"/>
              <a:gd name="connsiteY3" fmla="*/ 10000 h 10000"/>
              <a:gd name="connsiteX4" fmla="*/ 10000 w 10000"/>
              <a:gd name="connsiteY4" fmla="*/ 0 h 10000"/>
              <a:gd name="connsiteX0" fmla="*/ 10004 w 10004"/>
              <a:gd name="connsiteY0" fmla="*/ 9 h 10009"/>
              <a:gd name="connsiteX1" fmla="*/ 0 w 10004"/>
              <a:gd name="connsiteY1" fmla="*/ 0 h 10009"/>
              <a:gd name="connsiteX2" fmla="*/ 4 w 10004"/>
              <a:gd name="connsiteY2" fmla="*/ 10009 h 10009"/>
              <a:gd name="connsiteX3" fmla="*/ 9581 w 10004"/>
              <a:gd name="connsiteY3" fmla="*/ 10009 h 10009"/>
              <a:gd name="connsiteX4" fmla="*/ 10004 w 10004"/>
              <a:gd name="connsiteY4" fmla="*/ 9 h 1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" h="10009">
                <a:moveTo>
                  <a:pt x="10004" y="9"/>
                </a:moveTo>
                <a:lnTo>
                  <a:pt x="0" y="0"/>
                </a:lnTo>
                <a:cubicBezTo>
                  <a:pt x="1" y="3336"/>
                  <a:pt x="3" y="6673"/>
                  <a:pt x="4" y="10009"/>
                </a:cubicBezTo>
                <a:lnTo>
                  <a:pt x="9581" y="10009"/>
                </a:lnTo>
                <a:lnTo>
                  <a:pt x="10004" y="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  <a:latin typeface="PayPal Forward" panose="020B050302020402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PayPal Forward</a:t>
            </a:r>
            <a:r>
              <a:rPr lang="en-US" i="0" dirty="0" smtClean="0"/>
              <a:t> 16pt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tx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Shape 145"/>
          <p:cNvSpPr/>
          <p:nvPr userDrawn="1"/>
        </p:nvSpPr>
        <p:spPr>
          <a:xfrm flipV="1">
            <a:off x="2489888" y="3086398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 dirty="0">
              <a:latin typeface="PayPal Forward" panose="020B0503020204020204" pitchFamily="34" charset="0"/>
              <a:ea typeface="+mn-ea"/>
              <a:cs typeface="+mn-cs"/>
              <a:sym typeface="Helvetica"/>
            </a:endParaRP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32758" y="3132794"/>
            <a:ext cx="2165985" cy="954107"/>
          </a:xfrm>
          <a:prstGeom prst="rect">
            <a:avLst/>
          </a:prstGeom>
        </p:spPr>
        <p:txBody>
          <a:bodyPr vert="horz" wrap="square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i="0" kern="120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FB56</a:t>
            </a:r>
          </a:p>
        </p:txBody>
      </p:sp>
      <p:pic>
        <p:nvPicPr>
          <p:cNvPr id="1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153"/>
            <a:ext cx="682208" cy="16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-6293" y="1560863"/>
            <a:ext cx="7106067" cy="1194029"/>
          </a:xfrm>
          <a:custGeom>
            <a:avLst/>
            <a:gdLst>
              <a:gd name="connsiteX0" fmla="*/ 0 w 7382773"/>
              <a:gd name="connsiteY0" fmla="*/ 1194029 h 1194029"/>
              <a:gd name="connsiteX1" fmla="*/ 298507 w 7382773"/>
              <a:gd name="connsiteY1" fmla="*/ 0 h 1194029"/>
              <a:gd name="connsiteX2" fmla="*/ 7382773 w 7382773"/>
              <a:gd name="connsiteY2" fmla="*/ 0 h 1194029"/>
              <a:gd name="connsiteX3" fmla="*/ 7084266 w 7382773"/>
              <a:gd name="connsiteY3" fmla="*/ 1194029 h 1194029"/>
              <a:gd name="connsiteX4" fmla="*/ 0 w 7382773"/>
              <a:gd name="connsiteY4" fmla="*/ 1194029 h 1194029"/>
              <a:gd name="connsiteX0" fmla="*/ 0 w 7091460"/>
              <a:gd name="connsiteY0" fmla="*/ 1194029 h 1194029"/>
              <a:gd name="connsiteX1" fmla="*/ 7194 w 7091460"/>
              <a:gd name="connsiteY1" fmla="*/ 0 h 1194029"/>
              <a:gd name="connsiteX2" fmla="*/ 7091460 w 7091460"/>
              <a:gd name="connsiteY2" fmla="*/ 0 h 1194029"/>
              <a:gd name="connsiteX3" fmla="*/ 6792953 w 7091460"/>
              <a:gd name="connsiteY3" fmla="*/ 1194029 h 1194029"/>
              <a:gd name="connsiteX4" fmla="*/ 0 w 7091460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785759 w 7084266"/>
              <a:gd name="connsiteY3" fmla="*/ 1194029 h 1194029"/>
              <a:gd name="connsiteX4" fmla="*/ 898 w 7084266"/>
              <a:gd name="connsiteY4" fmla="*/ 1194029 h 119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4266" h="1194029">
                <a:moveTo>
                  <a:pt x="898" y="1194029"/>
                </a:moveTo>
                <a:cubicBezTo>
                  <a:pt x="599" y="796019"/>
                  <a:pt x="299" y="398010"/>
                  <a:pt x="0" y="0"/>
                </a:cubicBezTo>
                <a:lnTo>
                  <a:pt x="7084266" y="0"/>
                </a:lnTo>
                <a:lnTo>
                  <a:pt x="6785759" y="1194029"/>
                </a:lnTo>
                <a:lnTo>
                  <a:pt x="898" y="1194029"/>
                </a:lnTo>
                <a:close/>
              </a:path>
            </a:pathLst>
          </a:custGeom>
          <a:solidFill>
            <a:srgbClr val="009CDE"/>
          </a:solidFill>
        </p:spPr>
        <p:txBody>
          <a:bodyPr vert="horz" lIns="2816352" rIns="365760" anchor="ctr" anchorCtr="0"/>
          <a:lstStyle>
            <a:lvl1pPr marL="0" indent="0" algn="l" defTabSz="457200" rtl="0" eaLnBrk="1" latinLnBrk="0" hangingPunct="1">
              <a:spcBef>
                <a:spcPts val="0"/>
              </a:spcBef>
              <a:buNone/>
              <a:defRPr lang="en-US" sz="18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r>
              <a:rPr lang="en-US" dirty="0" smtClean="0"/>
              <a:t>Statements PayPal Forward 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18pt</a:t>
            </a:r>
          </a:p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1" name="Shape 145"/>
          <p:cNvSpPr/>
          <p:nvPr userDrawn="1"/>
        </p:nvSpPr>
        <p:spPr>
          <a:xfrm flipV="1">
            <a:off x="2498743" y="1630566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 dirty="0">
              <a:latin typeface="PayPal Forward" panose="020B0503020204020204" pitchFamily="34" charset="0"/>
              <a:ea typeface="+mn-ea"/>
              <a:cs typeface="+mn-cs"/>
              <a:sym typeface="Helvetica"/>
            </a:endParaRP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332758" y="1680825"/>
            <a:ext cx="2165985" cy="954107"/>
          </a:xfrm>
          <a:prstGeom prst="rect">
            <a:avLst/>
          </a:prstGeom>
        </p:spPr>
        <p:txBody>
          <a:bodyPr vert="horz" wrap="square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i="0" kern="120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FB56</a:t>
            </a:r>
          </a:p>
        </p:txBody>
      </p:sp>
    </p:spTree>
    <p:extLst>
      <p:ext uri="{BB962C8B-B14F-4D97-AF65-F5344CB8AC3E}">
        <p14:creationId xmlns:p14="http://schemas.microsoft.com/office/powerpoint/2010/main" val="4214409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bb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-6293" y="3493652"/>
            <a:ext cx="7720523" cy="1194029"/>
          </a:xfrm>
          <a:custGeom>
            <a:avLst/>
            <a:gdLst>
              <a:gd name="connsiteX0" fmla="*/ 0 w 7382773"/>
              <a:gd name="connsiteY0" fmla="*/ 1194029 h 1194029"/>
              <a:gd name="connsiteX1" fmla="*/ 298507 w 7382773"/>
              <a:gd name="connsiteY1" fmla="*/ 0 h 1194029"/>
              <a:gd name="connsiteX2" fmla="*/ 7382773 w 7382773"/>
              <a:gd name="connsiteY2" fmla="*/ 0 h 1194029"/>
              <a:gd name="connsiteX3" fmla="*/ 7084266 w 7382773"/>
              <a:gd name="connsiteY3" fmla="*/ 1194029 h 1194029"/>
              <a:gd name="connsiteX4" fmla="*/ 0 w 7382773"/>
              <a:gd name="connsiteY4" fmla="*/ 1194029 h 1194029"/>
              <a:gd name="connsiteX0" fmla="*/ 0 w 7091460"/>
              <a:gd name="connsiteY0" fmla="*/ 1194029 h 1194029"/>
              <a:gd name="connsiteX1" fmla="*/ 7194 w 7091460"/>
              <a:gd name="connsiteY1" fmla="*/ 0 h 1194029"/>
              <a:gd name="connsiteX2" fmla="*/ 7091460 w 7091460"/>
              <a:gd name="connsiteY2" fmla="*/ 0 h 1194029"/>
              <a:gd name="connsiteX3" fmla="*/ 6792953 w 7091460"/>
              <a:gd name="connsiteY3" fmla="*/ 1194029 h 1194029"/>
              <a:gd name="connsiteX4" fmla="*/ 0 w 7091460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785759 w 7084266"/>
              <a:gd name="connsiteY3" fmla="*/ 1194029 h 1194029"/>
              <a:gd name="connsiteX4" fmla="*/ 898 w 7084266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826070 w 7084266"/>
              <a:gd name="connsiteY3" fmla="*/ 1194029 h 1194029"/>
              <a:gd name="connsiteX4" fmla="*/ 898 w 7084266"/>
              <a:gd name="connsiteY4" fmla="*/ 1194029 h 119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4266" h="1194029">
                <a:moveTo>
                  <a:pt x="898" y="1194029"/>
                </a:moveTo>
                <a:cubicBezTo>
                  <a:pt x="599" y="796019"/>
                  <a:pt x="299" y="398010"/>
                  <a:pt x="0" y="0"/>
                </a:cubicBezTo>
                <a:lnTo>
                  <a:pt x="7084266" y="0"/>
                </a:lnTo>
                <a:lnTo>
                  <a:pt x="6826070" y="1194029"/>
                </a:lnTo>
                <a:lnTo>
                  <a:pt x="898" y="1194029"/>
                </a:lnTo>
                <a:close/>
              </a:path>
            </a:pathLst>
          </a:custGeom>
          <a:solidFill>
            <a:schemeClr val="accent6"/>
          </a:solidFill>
        </p:spPr>
        <p:txBody>
          <a:bodyPr vert="horz" lIns="2816352" rIns="1371600" anchor="ctr" anchorCtr="0"/>
          <a:lstStyle>
            <a:lvl1pPr marL="0" indent="0" algn="l" defTabSz="457200" rtl="0" eaLnBrk="1" latinLnBrk="0" hangingPunct="1">
              <a:spcBef>
                <a:spcPts val="0"/>
              </a:spcBef>
              <a:buNone/>
              <a:defRPr lang="en-US" sz="18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r>
              <a:rPr lang="en-US" dirty="0" smtClean="0"/>
              <a:t>Statements PayPal Forward 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18pt</a:t>
            </a:r>
          </a:p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6293" y="981597"/>
            <a:ext cx="7106067" cy="1194029"/>
          </a:xfrm>
          <a:custGeom>
            <a:avLst/>
            <a:gdLst>
              <a:gd name="connsiteX0" fmla="*/ 0 w 7382773"/>
              <a:gd name="connsiteY0" fmla="*/ 1194029 h 1194029"/>
              <a:gd name="connsiteX1" fmla="*/ 298507 w 7382773"/>
              <a:gd name="connsiteY1" fmla="*/ 0 h 1194029"/>
              <a:gd name="connsiteX2" fmla="*/ 7382773 w 7382773"/>
              <a:gd name="connsiteY2" fmla="*/ 0 h 1194029"/>
              <a:gd name="connsiteX3" fmla="*/ 7084266 w 7382773"/>
              <a:gd name="connsiteY3" fmla="*/ 1194029 h 1194029"/>
              <a:gd name="connsiteX4" fmla="*/ 0 w 7382773"/>
              <a:gd name="connsiteY4" fmla="*/ 1194029 h 1194029"/>
              <a:gd name="connsiteX0" fmla="*/ 0 w 7091460"/>
              <a:gd name="connsiteY0" fmla="*/ 1194029 h 1194029"/>
              <a:gd name="connsiteX1" fmla="*/ 7194 w 7091460"/>
              <a:gd name="connsiteY1" fmla="*/ 0 h 1194029"/>
              <a:gd name="connsiteX2" fmla="*/ 7091460 w 7091460"/>
              <a:gd name="connsiteY2" fmla="*/ 0 h 1194029"/>
              <a:gd name="connsiteX3" fmla="*/ 6792953 w 7091460"/>
              <a:gd name="connsiteY3" fmla="*/ 1194029 h 1194029"/>
              <a:gd name="connsiteX4" fmla="*/ 0 w 7091460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785759 w 7084266"/>
              <a:gd name="connsiteY3" fmla="*/ 1194029 h 1194029"/>
              <a:gd name="connsiteX4" fmla="*/ 898 w 7084266"/>
              <a:gd name="connsiteY4" fmla="*/ 1194029 h 119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4266" h="1194029">
                <a:moveTo>
                  <a:pt x="898" y="1194029"/>
                </a:moveTo>
                <a:cubicBezTo>
                  <a:pt x="599" y="796019"/>
                  <a:pt x="299" y="398010"/>
                  <a:pt x="0" y="0"/>
                </a:cubicBezTo>
                <a:lnTo>
                  <a:pt x="7084266" y="0"/>
                </a:lnTo>
                <a:lnTo>
                  <a:pt x="6785759" y="1194029"/>
                </a:lnTo>
                <a:lnTo>
                  <a:pt x="898" y="1194029"/>
                </a:lnTo>
                <a:close/>
              </a:path>
            </a:pathLst>
          </a:custGeom>
          <a:solidFill>
            <a:srgbClr val="009CDE"/>
          </a:solidFill>
        </p:spPr>
        <p:txBody>
          <a:bodyPr vert="horz" lIns="2816352" rIns="365760" anchor="ctr" anchorCtr="0"/>
          <a:lstStyle>
            <a:lvl1pPr marL="0" indent="0" algn="l" defTabSz="457200" rtl="0" eaLnBrk="1" latinLnBrk="0" hangingPunct="1">
              <a:spcBef>
                <a:spcPts val="0"/>
              </a:spcBef>
              <a:buNone/>
              <a:defRPr lang="en-US" sz="18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r>
              <a:rPr lang="en-US" dirty="0" smtClean="0"/>
              <a:t>Statements PayPal Forward 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18pt</a:t>
            </a:r>
          </a:p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2" name="Shape 145"/>
          <p:cNvSpPr/>
          <p:nvPr userDrawn="1"/>
        </p:nvSpPr>
        <p:spPr>
          <a:xfrm flipV="1">
            <a:off x="2498743" y="1051300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 dirty="0">
              <a:latin typeface="PayPal Forward" panose="020B0503020204020204" pitchFamily="34" charset="0"/>
              <a:ea typeface="+mn-ea"/>
              <a:cs typeface="+mn-cs"/>
              <a:sym typeface="Helvetica"/>
            </a:endParaRP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332758" y="1104316"/>
            <a:ext cx="2165985" cy="954107"/>
          </a:xfrm>
          <a:prstGeom prst="rect">
            <a:avLst/>
          </a:prstGeom>
        </p:spPr>
        <p:txBody>
          <a:bodyPr vert="horz" wrap="square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i="0" kern="120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FB56</a:t>
            </a:r>
          </a:p>
        </p:txBody>
      </p:sp>
      <p:sp>
        <p:nvSpPr>
          <p:cNvPr id="3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PayPal Forward </a:t>
            </a:r>
            <a:r>
              <a:rPr lang="en-US" i="0" dirty="0" smtClean="0"/>
              <a:t>16pt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tx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Shape 145"/>
          <p:cNvSpPr/>
          <p:nvPr userDrawn="1"/>
        </p:nvSpPr>
        <p:spPr>
          <a:xfrm flipV="1">
            <a:off x="2489888" y="3563355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 dirty="0">
              <a:latin typeface="PayPal Forward" panose="020B0503020204020204" pitchFamily="34" charset="0"/>
              <a:ea typeface="+mn-ea"/>
              <a:cs typeface="+mn-cs"/>
              <a:sym typeface="Helvetica"/>
            </a:endParaRPr>
          </a:p>
        </p:txBody>
      </p:sp>
      <p:sp>
        <p:nvSpPr>
          <p:cNvPr id="17" name="Text Placeholder 14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332758" y="3627778"/>
            <a:ext cx="2165985" cy="954107"/>
          </a:xfrm>
          <a:prstGeom prst="rect">
            <a:avLst/>
          </a:prstGeom>
        </p:spPr>
        <p:txBody>
          <a:bodyPr vert="horz" wrap="square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i="0" kern="120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FB56</a:t>
            </a:r>
          </a:p>
        </p:txBody>
      </p:sp>
      <p:pic>
        <p:nvPicPr>
          <p:cNvPr id="2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153"/>
            <a:ext cx="682208" cy="16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-6293" y="2237624"/>
            <a:ext cx="8322905" cy="1194029"/>
          </a:xfrm>
          <a:custGeom>
            <a:avLst/>
            <a:gdLst>
              <a:gd name="connsiteX0" fmla="*/ 0 w 7382773"/>
              <a:gd name="connsiteY0" fmla="*/ 1194029 h 1194029"/>
              <a:gd name="connsiteX1" fmla="*/ 298507 w 7382773"/>
              <a:gd name="connsiteY1" fmla="*/ 0 h 1194029"/>
              <a:gd name="connsiteX2" fmla="*/ 7382773 w 7382773"/>
              <a:gd name="connsiteY2" fmla="*/ 0 h 1194029"/>
              <a:gd name="connsiteX3" fmla="*/ 7084266 w 7382773"/>
              <a:gd name="connsiteY3" fmla="*/ 1194029 h 1194029"/>
              <a:gd name="connsiteX4" fmla="*/ 0 w 7382773"/>
              <a:gd name="connsiteY4" fmla="*/ 1194029 h 1194029"/>
              <a:gd name="connsiteX0" fmla="*/ 0 w 7091460"/>
              <a:gd name="connsiteY0" fmla="*/ 1194029 h 1194029"/>
              <a:gd name="connsiteX1" fmla="*/ 7194 w 7091460"/>
              <a:gd name="connsiteY1" fmla="*/ 0 h 1194029"/>
              <a:gd name="connsiteX2" fmla="*/ 7091460 w 7091460"/>
              <a:gd name="connsiteY2" fmla="*/ 0 h 1194029"/>
              <a:gd name="connsiteX3" fmla="*/ 6792953 w 7091460"/>
              <a:gd name="connsiteY3" fmla="*/ 1194029 h 1194029"/>
              <a:gd name="connsiteX4" fmla="*/ 0 w 7091460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785759 w 7084266"/>
              <a:gd name="connsiteY3" fmla="*/ 1194029 h 1194029"/>
              <a:gd name="connsiteX4" fmla="*/ 898 w 7084266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826070 w 7084266"/>
              <a:gd name="connsiteY3" fmla="*/ 1194029 h 1194029"/>
              <a:gd name="connsiteX4" fmla="*/ 898 w 7084266"/>
              <a:gd name="connsiteY4" fmla="*/ 1194029 h 119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4266" h="1194029">
                <a:moveTo>
                  <a:pt x="898" y="1194029"/>
                </a:moveTo>
                <a:cubicBezTo>
                  <a:pt x="599" y="796019"/>
                  <a:pt x="299" y="398010"/>
                  <a:pt x="0" y="0"/>
                </a:cubicBezTo>
                <a:lnTo>
                  <a:pt x="7084266" y="0"/>
                </a:lnTo>
                <a:lnTo>
                  <a:pt x="6826070" y="1194029"/>
                </a:lnTo>
                <a:lnTo>
                  <a:pt x="898" y="1194029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lIns="2816352" rIns="1371600" anchor="ctr" anchorCtr="0"/>
          <a:lstStyle>
            <a:lvl1pPr marL="0" indent="0" algn="l" defTabSz="457200" rtl="0" eaLnBrk="1" latinLnBrk="0" hangingPunct="1">
              <a:spcBef>
                <a:spcPts val="0"/>
              </a:spcBef>
              <a:buNone/>
              <a:defRPr lang="en-US" sz="18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r>
              <a:rPr lang="en-US" dirty="0" smtClean="0"/>
              <a:t>Statements PayPal Forward 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18pt</a:t>
            </a:r>
          </a:p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9" name="Shape 145"/>
          <p:cNvSpPr/>
          <p:nvPr userDrawn="1"/>
        </p:nvSpPr>
        <p:spPr>
          <a:xfrm flipV="1">
            <a:off x="2489888" y="230732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 dirty="0">
              <a:latin typeface="PayPal Forward" panose="020B0503020204020204" pitchFamily="34" charset="0"/>
              <a:ea typeface="+mn-ea"/>
              <a:cs typeface="+mn-cs"/>
              <a:sym typeface="Helvetica"/>
            </a:endParaRPr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332758" y="2356339"/>
            <a:ext cx="2165985" cy="954107"/>
          </a:xfrm>
          <a:prstGeom prst="rect">
            <a:avLst/>
          </a:prstGeom>
        </p:spPr>
        <p:txBody>
          <a:bodyPr vert="horz" wrap="square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i="0" kern="120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FB56</a:t>
            </a:r>
          </a:p>
        </p:txBody>
      </p:sp>
    </p:spTree>
    <p:extLst>
      <p:ext uri="{BB962C8B-B14F-4D97-AF65-F5344CB8AC3E}">
        <p14:creationId xmlns:p14="http://schemas.microsoft.com/office/powerpoint/2010/main" val="344949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tx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PayPal Forward</a:t>
            </a:r>
            <a:r>
              <a:rPr lang="en-US" i="0" dirty="0" smtClean="0"/>
              <a:t> 16pt</a:t>
            </a:r>
            <a:endParaRPr lang="en-US" dirty="0" smtClean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3346362"/>
            <a:ext cx="3429000" cy="1206588"/>
          </a:xfrm>
          <a:prstGeom prst="rect">
            <a:avLst/>
          </a:prstGeom>
        </p:spPr>
        <p:txBody>
          <a:bodyPr vert="horz"/>
          <a:lstStyle>
            <a:lvl1pPr marL="171450" indent="-171450">
              <a:lnSpc>
                <a:spcPct val="130000"/>
              </a:lnSpc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lang="en-US" sz="1200" b="0" i="0" kern="1200" baseline="0" dirty="0" smtClean="0">
                <a:solidFill>
                  <a:schemeClr val="tx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marL="171450" lvl="0" indent="-1714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 smtClean="0"/>
              <a:t>PayPal Forward 12pt</a:t>
            </a:r>
          </a:p>
          <a:p>
            <a:pPr marL="171450" lvl="0" indent="-1714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 smtClean="0"/>
              <a:t>Default Pal blue bullet</a:t>
            </a:r>
          </a:p>
          <a:p>
            <a:pPr marL="171450" lvl="0" indent="-1714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marL="171450" lvl="0" indent="-1714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32374" y="1209206"/>
            <a:ext cx="3403071" cy="321901"/>
          </a:xfrm>
          <a:prstGeom prst="parallelogram">
            <a:avLst>
              <a:gd name="adj" fmla="val 25843"/>
            </a:avLst>
          </a:prstGeom>
          <a:solidFill>
            <a:schemeClr val="accent2"/>
          </a:solidFill>
        </p:spPr>
        <p:txBody>
          <a:bodyPr vert="horz" tIns="0" bIns="0" anchor="t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rgbClr val="FFFFFF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 lvl="0"/>
            <a:r>
              <a:rPr lang="en-US" dirty="0" smtClean="0"/>
              <a:t>PayPal Forward Bold 14pt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1531107"/>
            <a:ext cx="3429000" cy="1116843"/>
          </a:xfrm>
          <a:prstGeom prst="rect">
            <a:avLst/>
          </a:prstGeom>
        </p:spPr>
        <p:txBody>
          <a:bodyPr vert="horz"/>
          <a:lstStyle>
            <a:lvl1pPr marL="171450" indent="-171450">
              <a:lnSpc>
                <a:spcPct val="130000"/>
              </a:lnSpc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200" b="0" i="0" baseline="0">
                <a:solidFill>
                  <a:schemeClr val="tx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 lvl="0"/>
            <a:r>
              <a:rPr lang="en-US" dirty="0" smtClean="0"/>
              <a:t>PayPal Forward 12pt</a:t>
            </a:r>
          </a:p>
          <a:p>
            <a:pPr lvl="0"/>
            <a:r>
              <a:rPr lang="en-US" dirty="0" smtClean="0"/>
              <a:t>Default Pal blue bullet</a:t>
            </a:r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5234940" y="2312670"/>
            <a:ext cx="2286000" cy="954107"/>
          </a:xfrm>
          <a:prstGeom prst="rect">
            <a:avLst/>
          </a:prstGeom>
        </p:spPr>
        <p:txBody>
          <a:bodyPr vert="horz" wrap="square" anchor="ctr" anchorCtr="0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i="0" kern="1200" dirty="0" smtClean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FB56</a:t>
            </a:r>
          </a:p>
        </p:txBody>
      </p:sp>
      <p:sp>
        <p:nvSpPr>
          <p:cNvPr id="31" name="Chevron 30"/>
          <p:cNvSpPr/>
          <p:nvPr userDrawn="1"/>
        </p:nvSpPr>
        <p:spPr>
          <a:xfrm>
            <a:off x="4658363" y="1209206"/>
            <a:ext cx="447037" cy="3267544"/>
          </a:xfrm>
          <a:prstGeom prst="chevron">
            <a:avLst>
              <a:gd name="adj" fmla="val 83633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PayPal Forward" panose="020B0503020204020204" pitchFamily="34" charset="0"/>
              <a:cs typeface="Arial"/>
            </a:endParaRPr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153"/>
            <a:ext cx="682208" cy="16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32374" y="3026705"/>
            <a:ext cx="3403071" cy="321901"/>
          </a:xfrm>
          <a:prstGeom prst="parallelogram">
            <a:avLst>
              <a:gd name="adj" fmla="val 25843"/>
            </a:avLst>
          </a:prstGeom>
          <a:solidFill>
            <a:schemeClr val="accent2"/>
          </a:solidFill>
        </p:spPr>
        <p:txBody>
          <a:bodyPr vert="horz" tIns="0" bIns="0" anchor="t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rgbClr val="FFFFFF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 lvl="0"/>
            <a:r>
              <a:rPr lang="en-US" dirty="0" smtClean="0"/>
              <a:t>PayPal Forward Bold 14pt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36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5850750" y="1113940"/>
            <a:ext cx="2834463" cy="1857979"/>
          </a:xfrm>
          <a:prstGeom prst="parallelogram">
            <a:avLst>
              <a:gd name="adj" fmla="val 18032"/>
            </a:avLst>
          </a:prstGeom>
          <a:solidFill>
            <a:schemeClr val="accent5"/>
          </a:solidFill>
        </p:spPr>
        <p:txBody>
          <a:bodyPr vert="horz" lIns="0" tIns="0" rIns="0" bIns="0"/>
          <a:lstStyle>
            <a:lvl1pPr marL="0" indent="0" algn="l">
              <a:buNone/>
              <a:defRPr sz="1400" b="1" i="0" baseline="0">
                <a:solidFill>
                  <a:schemeClr val="bg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PayPal Forward Bold 14pt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153"/>
            <a:ext cx="682208" cy="16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i="0" dirty="0" smtClean="0"/>
              <a:t>PayPal Forward 16pt</a:t>
            </a:r>
            <a:endParaRPr lang="en-US" dirty="0" smtClean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3" y="1211263"/>
            <a:ext cx="3581397" cy="227901"/>
          </a:xfrm>
          <a:prstGeom prst="rect">
            <a:avLst/>
          </a:prstGeom>
        </p:spPr>
        <p:txBody>
          <a:bodyPr vert="horz" tIns="0" bIns="0"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chemeClr val="accent2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Bold 14pt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2" y="1439164"/>
            <a:ext cx="3581397" cy="136260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200" b="0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12pt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aligua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guise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2" y="2971919"/>
            <a:ext cx="3581397" cy="227901"/>
          </a:xfrm>
          <a:prstGeom prst="rect">
            <a:avLst/>
          </a:prstGeom>
        </p:spPr>
        <p:txBody>
          <a:bodyPr vert="horz" tIns="0" bIns="0"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chemeClr val="accent2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Bold 14pt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04802" y="3199821"/>
            <a:ext cx="3581397" cy="1350934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200" b="0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12pt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aligua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guise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endParaRPr lang="en-US" dirty="0"/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419600" y="1823649"/>
            <a:ext cx="2963898" cy="1682750"/>
          </a:xfrm>
          <a:prstGeom prst="parallelogram">
            <a:avLst>
              <a:gd name="adj" fmla="val 20060"/>
            </a:avLst>
          </a:prstGeom>
          <a:solidFill>
            <a:schemeClr val="accent2"/>
          </a:solidFill>
        </p:spPr>
        <p:txBody>
          <a:bodyPr vert="horz" lIns="0" tIns="0" rIns="0" bIns="0" rtlCol="0" anchor="t">
            <a:noAutofit/>
          </a:bodyPr>
          <a:lstStyle>
            <a:lvl1pPr>
              <a:defRPr lang="en-US" sz="1400" b="1" i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PayPal Forward Bold 14pt</a:t>
            </a:r>
            <a:endParaRPr lang="en-US" dirty="0"/>
          </a:p>
        </p:txBody>
      </p:sp>
      <p:sp>
        <p:nvSpPr>
          <p:cNvPr id="17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5638801" y="2293595"/>
            <a:ext cx="2938214" cy="1973606"/>
          </a:xfrm>
          <a:prstGeom prst="parallelogram">
            <a:avLst>
              <a:gd name="adj" fmla="val 20226"/>
            </a:avLst>
          </a:prstGeom>
          <a:solidFill>
            <a:schemeClr val="accent4"/>
          </a:solidFill>
        </p:spPr>
        <p:txBody>
          <a:bodyPr vert="horz" wrap="square" lIns="0" tIns="0" rIns="0" bIns="0" anchor="b"/>
          <a:lstStyle>
            <a:lvl1pPr marL="0" indent="0" algn="l">
              <a:buNone/>
              <a:defRPr sz="1400" b="1" i="0">
                <a:solidFill>
                  <a:schemeClr val="bg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PayPal Forward Bold 14pt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Emphasis Bullets 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tx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4" y="1214886"/>
            <a:ext cx="4114798" cy="981587"/>
          </a:xfrm>
          <a:prstGeom prst="parallelogram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304803" y="2343570"/>
            <a:ext cx="3886198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 smtClean="0"/>
          </a:p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419600" y="2343570"/>
            <a:ext cx="3886200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 smtClean="0"/>
          </a:p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/>
          </a:p>
        </p:txBody>
      </p:sp>
      <p:sp>
        <p:nvSpPr>
          <p:cNvPr id="3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dirty="0" smtClean="0">
                <a:latin typeface="PayPal Forward" panose="020B0503020204020204" pitchFamily="34" charset="0"/>
              </a:rPr>
              <a:t>PayPal Forward</a:t>
            </a:r>
            <a:r>
              <a:rPr lang="en-US" dirty="0" smtClean="0"/>
              <a:t> Bold 24pt Headline</a:t>
            </a:r>
            <a:endParaRPr lang="en-US" dirty="0"/>
          </a:p>
        </p:txBody>
      </p:sp>
      <p:sp>
        <p:nvSpPr>
          <p:cNvPr id="32" name="Text Placeholder 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>
                <a:latin typeface="PayPal Forward" panose="020B0503020204020204" pitchFamily="34" charset="0"/>
              </a:rPr>
              <a:t>PayPal Forward</a:t>
            </a:r>
            <a:r>
              <a:rPr lang="en-US" i="0" dirty="0" smtClean="0"/>
              <a:t> 16pt</a:t>
            </a:r>
            <a:endParaRPr lang="en-US" dirty="0" smtClean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153"/>
            <a:ext cx="682208" cy="16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413533" y="1214886"/>
            <a:ext cx="4114798" cy="981587"/>
          </a:xfrm>
          <a:prstGeom prst="parallelogram">
            <a:avLst/>
          </a:prstGeom>
          <a:solidFill>
            <a:schemeClr val="accent3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01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1" y="0"/>
            <a:ext cx="2031999" cy="51435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PayPal Forward" panose="020B0503020204020204" pitchFamily="34" charset="0"/>
              <a:cs typeface="PayPal Forward"/>
            </a:endParaRP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-16063"/>
          <a:stretch/>
        </p:blipFill>
        <p:spPr bwMode="auto">
          <a:xfrm>
            <a:off x="449263" y="4821153"/>
            <a:ext cx="682208" cy="192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74650" y="1352550"/>
            <a:ext cx="5959459" cy="620712"/>
          </a:xfrm>
          <a:prstGeom prst="rect">
            <a:avLst/>
          </a:prstGeom>
        </p:spPr>
        <p:txBody>
          <a:bodyPr vert="horz" lIns="0"/>
          <a:lstStyle>
            <a:lvl1pPr algn="l">
              <a:defRPr lang="en-US" sz="3600" b="1" i="1" baseline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pPr marL="0" lvl="0" indent="0" algn="l">
              <a:spcBef>
                <a:spcPct val="20000"/>
              </a:spcBef>
              <a:buFont typeface="Arial"/>
            </a:pPr>
            <a:r>
              <a:rPr lang="en-US" dirty="0" smtClean="0"/>
              <a:t>Section headers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650" y="1973262"/>
            <a:ext cx="5959475" cy="468312"/>
          </a:xfrm>
          <a:prstGeom prst="rect">
            <a:avLst/>
          </a:prstGeom>
        </p:spPr>
        <p:txBody>
          <a:bodyPr vert="horz" lIns="0" rIns="0"/>
          <a:lstStyle>
            <a:lvl1pPr algn="l">
              <a:defRPr sz="2000" b="0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20pt</a:t>
            </a:r>
            <a:endParaRPr lang="en-US" dirty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/>
              </a:solidFill>
              <a:latin typeface="PayPal Forward Light"/>
              <a:ea typeface="+mn-ea"/>
              <a:cs typeface="PayPal Forw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Emphasis Bullets Botto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tx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PayPal Forward</a:t>
            </a:r>
            <a:r>
              <a:rPr lang="en-US" i="0" dirty="0" smtClean="0"/>
              <a:t> 16pt</a:t>
            </a:r>
            <a:endParaRPr lang="en-US" dirty="0" smtClean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153"/>
            <a:ext cx="682208" cy="16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33403" y="1211263"/>
            <a:ext cx="3886198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 smtClean="0"/>
          </a:p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648200" y="1211263"/>
            <a:ext cx="3886200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 smtClean="0"/>
          </a:p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4" y="3141350"/>
            <a:ext cx="4114798" cy="981587"/>
          </a:xfrm>
          <a:prstGeom prst="parallelogram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413533" y="3141350"/>
            <a:ext cx="4114798" cy="981587"/>
          </a:xfrm>
          <a:prstGeom prst="parallelogram">
            <a:avLst/>
          </a:prstGeom>
          <a:solidFill>
            <a:schemeClr val="accent3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5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Emphasis Bullets To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tx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4799" y="1214888"/>
            <a:ext cx="2629721" cy="981586"/>
          </a:xfrm>
          <a:prstGeom prst="parallelogram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3" y="2343570"/>
            <a:ext cx="2438397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 smtClean="0"/>
          </a:p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934521" y="2343570"/>
            <a:ext cx="2399479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 smtClean="0"/>
          </a:p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564239" y="2343570"/>
            <a:ext cx="2360561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dirty="0" smtClean="0">
                <a:latin typeface="PayPal Forward" panose="020B0503020204020204" pitchFamily="34" charset="0"/>
              </a:rPr>
              <a:t>PayPal Forward</a:t>
            </a:r>
            <a:r>
              <a:rPr lang="en-US" dirty="0" smtClean="0"/>
              <a:t> Bold 24pt Headline</a:t>
            </a:r>
            <a:endParaRPr lang="en-US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>
                <a:latin typeface="PayPal Forward" panose="020B0503020204020204" pitchFamily="34" charset="0"/>
              </a:rPr>
              <a:t>PayPal Forward</a:t>
            </a:r>
            <a:r>
              <a:rPr lang="en-US" i="0" dirty="0" smtClean="0"/>
              <a:t> 16pt</a:t>
            </a:r>
            <a:endParaRPr lang="en-US" dirty="0" smtClean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153"/>
            <a:ext cx="682208" cy="16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5566936" y="1214888"/>
            <a:ext cx="2629721" cy="981586"/>
          </a:xfrm>
          <a:prstGeom prst="parallelogram">
            <a:avLst/>
          </a:prstGeom>
          <a:solidFill>
            <a:schemeClr val="accent6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2934518" y="1214888"/>
            <a:ext cx="2629721" cy="981586"/>
          </a:xfrm>
          <a:prstGeom prst="parallelogram">
            <a:avLst/>
          </a:prstGeom>
          <a:solidFill>
            <a:schemeClr val="accent3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9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Emphasis Bullets Botto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tx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PayPal Forward</a:t>
            </a:r>
            <a:r>
              <a:rPr lang="en-US" i="0" dirty="0" smtClean="0"/>
              <a:t> 16pt</a:t>
            </a:r>
            <a:endParaRPr lang="en-US" dirty="0" smtClean="0"/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65486" y="1211263"/>
            <a:ext cx="2369032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 smtClean="0"/>
          </a:p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195204" y="1211263"/>
            <a:ext cx="2369032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 smtClean="0"/>
          </a:p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824922" y="1211263"/>
            <a:ext cx="2369032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153"/>
            <a:ext cx="682208" cy="16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4799" y="3141351"/>
            <a:ext cx="2629721" cy="981586"/>
          </a:xfrm>
          <a:prstGeom prst="parallelogram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5566936" y="3141351"/>
            <a:ext cx="2629721" cy="981586"/>
          </a:xfrm>
          <a:prstGeom prst="parallelogram">
            <a:avLst/>
          </a:prstGeom>
          <a:solidFill>
            <a:schemeClr val="accent6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2934518" y="3141351"/>
            <a:ext cx="2629721" cy="981586"/>
          </a:xfrm>
          <a:prstGeom prst="parallelogram">
            <a:avLst/>
          </a:prstGeom>
          <a:solidFill>
            <a:schemeClr val="accent3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70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Emphasis Bullets Top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tx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dirty="0" smtClean="0">
                <a:latin typeface="PayPal Forward" panose="020B0503020204020204" pitchFamily="34" charset="0"/>
              </a:rPr>
              <a:t>PayPal Forward</a:t>
            </a:r>
            <a:r>
              <a:rPr lang="en-US" dirty="0" smtClean="0"/>
              <a:t> Bold 24pt Headline</a:t>
            </a:r>
            <a:endParaRPr lang="en-US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>
                <a:latin typeface="PayPal Forward" panose="020B0503020204020204" pitchFamily="34" charset="0"/>
              </a:rPr>
              <a:t>PayPal Forward</a:t>
            </a:r>
            <a:r>
              <a:rPr lang="en-US" i="0" dirty="0" smtClean="0"/>
              <a:t> 16pt</a:t>
            </a:r>
            <a:endParaRPr lang="en-US" dirty="0" smtClean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153"/>
            <a:ext cx="682208" cy="16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16" name="Parallelogram 15"/>
          <p:cNvSpPr/>
          <p:nvPr userDrawn="1"/>
        </p:nvSpPr>
        <p:spPr>
          <a:xfrm>
            <a:off x="304805" y="1214887"/>
            <a:ext cx="1971465" cy="981587"/>
          </a:xfrm>
          <a:prstGeom prst="parallelogram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ayPal Forward" panose="020B0503020204020204" pitchFamily="34" charset="0"/>
            </a:endParaRPr>
          </a:p>
        </p:txBody>
      </p:sp>
      <p:sp>
        <p:nvSpPr>
          <p:cNvPr id="19" name="Text Placeholder 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04805" y="1210054"/>
            <a:ext cx="1971465" cy="986419"/>
          </a:xfrm>
          <a:prstGeom prst="parallelogram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2272986" y="1210054"/>
            <a:ext cx="1971465" cy="986419"/>
          </a:xfrm>
          <a:prstGeom prst="parallelogram">
            <a:avLst/>
          </a:prstGeom>
          <a:solidFill>
            <a:schemeClr val="accent3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241167" y="1210054"/>
            <a:ext cx="1971465" cy="986419"/>
          </a:xfrm>
          <a:prstGeom prst="parallelogram">
            <a:avLst/>
          </a:prstGeom>
          <a:solidFill>
            <a:schemeClr val="accent6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209348" y="1210054"/>
            <a:ext cx="1971465" cy="986419"/>
          </a:xfrm>
          <a:prstGeom prst="parallelogram">
            <a:avLst/>
          </a:prstGeom>
          <a:solidFill>
            <a:schemeClr val="accent4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3" y="2343570"/>
            <a:ext cx="1968183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 smtClean="0"/>
          </a:p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276421" y="2343570"/>
            <a:ext cx="1965960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 smtClean="0"/>
          </a:p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248037" y="2343570"/>
            <a:ext cx="1965960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6209348" y="2343570"/>
            <a:ext cx="1965960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4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Emphasis Bullets Botto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tx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PayPal Forward</a:t>
            </a:r>
            <a:r>
              <a:rPr lang="en-US" i="0" dirty="0" smtClean="0"/>
              <a:t> 16pt</a:t>
            </a:r>
            <a:endParaRPr lang="en-US" dirty="0" smtClean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153"/>
            <a:ext cx="682208" cy="16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5" y="3138776"/>
            <a:ext cx="1971465" cy="986419"/>
          </a:xfrm>
          <a:prstGeom prst="parallelogram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2272986" y="3138776"/>
            <a:ext cx="1971465" cy="986419"/>
          </a:xfrm>
          <a:prstGeom prst="parallelogram">
            <a:avLst/>
          </a:prstGeom>
          <a:solidFill>
            <a:schemeClr val="accent3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241167" y="3138776"/>
            <a:ext cx="1971465" cy="986419"/>
          </a:xfrm>
          <a:prstGeom prst="parallelogram">
            <a:avLst/>
          </a:prstGeom>
          <a:solidFill>
            <a:schemeClr val="accent6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6209348" y="3138776"/>
            <a:ext cx="1971465" cy="986419"/>
          </a:xfrm>
          <a:prstGeom prst="parallelogram">
            <a:avLst/>
          </a:prstGeom>
          <a:solidFill>
            <a:schemeClr val="accent4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49615" y="1210559"/>
            <a:ext cx="1938528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 smtClean="0"/>
          </a:p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521234" y="1210559"/>
            <a:ext cx="1938528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 smtClean="0"/>
          </a:p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492850" y="1210559"/>
            <a:ext cx="1938528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6454161" y="1210559"/>
            <a:ext cx="1938528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marL="174625" lvl="0" indent="-174625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93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263" y="4822106"/>
            <a:ext cx="685800" cy="166365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FFFFFF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baseline="0" dirty="0">
                <a:solidFill>
                  <a:schemeClr val="tx1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chemeClr val="tx1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i="0" dirty="0" smtClean="0"/>
              <a:t>PayPal Forward 16pt</a:t>
            </a:r>
            <a:endParaRPr lang="en-US" dirty="0" smtClean="0"/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3962799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263" y="4822106"/>
            <a:ext cx="685800" cy="166365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FFFFFF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i="0" dirty="0" smtClean="0"/>
              <a:t>PayPal Forward 16pt</a:t>
            </a:r>
            <a:endParaRPr lang="en-US" dirty="0" smtClean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211262"/>
            <a:ext cx="8215273" cy="333756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12pt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aligua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guise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1251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Bullets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PayPal Forward</a:t>
            </a:r>
            <a:r>
              <a:rPr lang="en-US" i="0" dirty="0" smtClean="0"/>
              <a:t> 16pt</a:t>
            </a:r>
            <a:endParaRPr lang="en-US" dirty="0" smtClean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3" y="1211263"/>
            <a:ext cx="3581397" cy="227901"/>
          </a:xfrm>
          <a:prstGeom prst="rect">
            <a:avLst/>
          </a:prstGeom>
        </p:spPr>
        <p:txBody>
          <a:bodyPr vert="horz" tIns="0" bIns="0"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chemeClr val="accent2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 lvl="0"/>
            <a:r>
              <a:rPr lang="en-US" dirty="0" smtClean="0"/>
              <a:t>PayPal Forward Bold 14pt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2" y="1439164"/>
            <a:ext cx="3581397" cy="1362609"/>
          </a:xfrm>
          <a:prstGeom prst="rect">
            <a:avLst/>
          </a:prstGeom>
        </p:spPr>
        <p:txBody>
          <a:bodyPr vert="horz"/>
          <a:lstStyle>
            <a:lvl1pPr marL="171450" marR="0" indent="-1714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tabLst/>
              <a:def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yPal Forward" panose="020B0503020204020204" pitchFamily="34" charset="0"/>
                <a:cs typeface="Arial"/>
              </a:defRPr>
            </a:lvl1pPr>
          </a:lstStyle>
          <a:p>
            <a:pPr lvl="0"/>
            <a:r>
              <a:rPr lang="en-US" dirty="0" smtClean="0"/>
              <a:t>PayPal Forward 12pt</a:t>
            </a:r>
          </a:p>
          <a:p>
            <a:pPr lvl="0"/>
            <a:r>
              <a:rPr lang="en-US" dirty="0" smtClean="0"/>
              <a:t>Default Pal blue bullet</a:t>
            </a:r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2" y="2953449"/>
            <a:ext cx="3581397" cy="227901"/>
          </a:xfrm>
          <a:prstGeom prst="rect">
            <a:avLst/>
          </a:prstGeom>
        </p:spPr>
        <p:txBody>
          <a:bodyPr vert="horz" tIns="0" bIns="0"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chemeClr val="accent2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 lvl="0"/>
            <a:r>
              <a:rPr lang="en-US" dirty="0" smtClean="0"/>
              <a:t>PayPal Forward Bold 14pt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2" y="3181350"/>
            <a:ext cx="3581397" cy="1362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marL="171450" marR="0" lvl="0" indent="-1714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PayPal Forward 12pt</a:t>
            </a:r>
          </a:p>
          <a:p>
            <a:pPr marL="171450" marR="0" lvl="0" indent="-1714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Default Pal blue bullet</a:t>
            </a:r>
          </a:p>
          <a:p>
            <a:pPr marL="171450" marR="0" lvl="0" indent="-1714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marL="171450" marR="0" lvl="0" indent="-1714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marL="171450" marR="0" lvl="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 panose="020B0604020202020204" pitchFamily="34" charset="0"/>
              <a:buChar char="•"/>
              <a:tabLst/>
            </a:pPr>
            <a:endParaRPr lang="en-US" dirty="0" smtClean="0"/>
          </a:p>
          <a:p>
            <a:pPr marL="171450" marR="0" lvl="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 panose="020B0604020202020204" pitchFamily="34" charset="0"/>
              <a:buChar char="•"/>
              <a:tabLst/>
            </a:pPr>
            <a:endParaRPr lang="en-US" dirty="0"/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263" y="4822106"/>
            <a:ext cx="685800" cy="166365"/>
          </a:xfrm>
          <a:prstGeom prst="rect">
            <a:avLst/>
          </a:prstGeom>
        </p:spPr>
      </p:pic>
      <p:sp>
        <p:nvSpPr>
          <p:cNvPr id="17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114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Blocks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263" y="4822106"/>
            <a:ext cx="685800" cy="166365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FFFFFF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i="0" dirty="0" smtClean="0"/>
              <a:t>PayPal Forward 16pt</a:t>
            </a:r>
            <a:endParaRPr lang="en-US" dirty="0" smtClean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3" y="1211263"/>
            <a:ext cx="3581397" cy="227901"/>
          </a:xfrm>
          <a:prstGeom prst="rect">
            <a:avLst/>
          </a:prstGeom>
        </p:spPr>
        <p:txBody>
          <a:bodyPr vert="horz" tIns="0" bIns="0"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chemeClr val="accent2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Bold 14pt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2" y="2953449"/>
            <a:ext cx="3581397" cy="227901"/>
          </a:xfrm>
          <a:prstGeom prst="rect">
            <a:avLst/>
          </a:prstGeom>
        </p:spPr>
        <p:txBody>
          <a:bodyPr vert="horz" tIns="0" bIns="0"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chemeClr val="accent2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Bold 14pt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2" y="1439164"/>
            <a:ext cx="3581397" cy="136260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200" b="0" i="0" baseline="0">
                <a:solidFill>
                  <a:srgbClr val="FFFFFF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12pt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aligua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guise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2" y="3181350"/>
            <a:ext cx="3581397" cy="136260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200" b="0" i="0" baseline="0">
                <a:solidFill>
                  <a:srgbClr val="FFFFFF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12pt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aligua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guise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endParaRPr lang="en-US" dirty="0"/>
          </a:p>
        </p:txBody>
      </p:sp>
      <p:sp>
        <p:nvSpPr>
          <p:cNvPr id="25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5850750" y="1113940"/>
            <a:ext cx="2834463" cy="1857979"/>
          </a:xfrm>
          <a:prstGeom prst="parallelogram">
            <a:avLst>
              <a:gd name="adj" fmla="val 18032"/>
            </a:avLst>
          </a:prstGeom>
          <a:solidFill>
            <a:schemeClr val="accent5"/>
          </a:solidFill>
        </p:spPr>
        <p:txBody>
          <a:bodyPr vert="horz" lIns="0" tIns="0" rIns="0" bIns="0"/>
          <a:lstStyle>
            <a:lvl1pPr marL="0" indent="0" algn="l">
              <a:buNone/>
              <a:defRPr sz="1400" b="1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PayPal Forward Bold 14pt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2" y="1439164"/>
            <a:ext cx="3581397" cy="136260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200" b="0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12pt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aligua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guise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endParaRPr lang="en-US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419600" y="1823649"/>
            <a:ext cx="2963898" cy="1682750"/>
          </a:xfrm>
          <a:prstGeom prst="parallelogram">
            <a:avLst>
              <a:gd name="adj" fmla="val 20060"/>
            </a:avLst>
          </a:prstGeom>
          <a:solidFill>
            <a:schemeClr val="accent2"/>
          </a:solidFill>
        </p:spPr>
        <p:txBody>
          <a:bodyPr vert="horz" lIns="0" tIns="0" rIns="0" bIns="0" rtlCol="0" anchor="t">
            <a:noAutofit/>
          </a:bodyPr>
          <a:lstStyle>
            <a:lvl1pPr>
              <a:defRPr lang="en-US" sz="1400" b="1" i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PayPal Forward Bold 14pt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5638801" y="2293595"/>
            <a:ext cx="2938214" cy="1973606"/>
          </a:xfrm>
          <a:prstGeom prst="parallelogram">
            <a:avLst>
              <a:gd name="adj" fmla="val 20226"/>
            </a:avLst>
          </a:prstGeom>
          <a:solidFill>
            <a:schemeClr val="accent4"/>
          </a:solidFill>
        </p:spPr>
        <p:txBody>
          <a:bodyPr vert="horz" wrap="square" lIns="0" tIns="0" rIns="0" bIns="0" anchor="b"/>
          <a:lstStyle>
            <a:lvl1pPr marL="0" indent="0" algn="l">
              <a:buNone/>
              <a:defRPr sz="1400" b="1" i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PayPal Forward Bold 14pt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27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bbon Slide 1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263" y="4822106"/>
            <a:ext cx="685800" cy="166365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FFFFFF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i="0" dirty="0" smtClean="0"/>
              <a:t>PayPal Forward 16pt</a:t>
            </a:r>
            <a:endParaRPr lang="en-US" dirty="0" smtClean="0"/>
          </a:p>
        </p:txBody>
      </p:sp>
      <p:sp>
        <p:nvSpPr>
          <p:cNvPr id="17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-6293" y="2072106"/>
            <a:ext cx="7106067" cy="1194029"/>
          </a:xfrm>
          <a:custGeom>
            <a:avLst/>
            <a:gdLst>
              <a:gd name="connsiteX0" fmla="*/ 0 w 7382773"/>
              <a:gd name="connsiteY0" fmla="*/ 1194029 h 1194029"/>
              <a:gd name="connsiteX1" fmla="*/ 298507 w 7382773"/>
              <a:gd name="connsiteY1" fmla="*/ 0 h 1194029"/>
              <a:gd name="connsiteX2" fmla="*/ 7382773 w 7382773"/>
              <a:gd name="connsiteY2" fmla="*/ 0 h 1194029"/>
              <a:gd name="connsiteX3" fmla="*/ 7084266 w 7382773"/>
              <a:gd name="connsiteY3" fmla="*/ 1194029 h 1194029"/>
              <a:gd name="connsiteX4" fmla="*/ 0 w 7382773"/>
              <a:gd name="connsiteY4" fmla="*/ 1194029 h 1194029"/>
              <a:gd name="connsiteX0" fmla="*/ 0 w 7091460"/>
              <a:gd name="connsiteY0" fmla="*/ 1194029 h 1194029"/>
              <a:gd name="connsiteX1" fmla="*/ 7194 w 7091460"/>
              <a:gd name="connsiteY1" fmla="*/ 0 h 1194029"/>
              <a:gd name="connsiteX2" fmla="*/ 7091460 w 7091460"/>
              <a:gd name="connsiteY2" fmla="*/ 0 h 1194029"/>
              <a:gd name="connsiteX3" fmla="*/ 6792953 w 7091460"/>
              <a:gd name="connsiteY3" fmla="*/ 1194029 h 1194029"/>
              <a:gd name="connsiteX4" fmla="*/ 0 w 7091460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785759 w 7084266"/>
              <a:gd name="connsiteY3" fmla="*/ 1194029 h 1194029"/>
              <a:gd name="connsiteX4" fmla="*/ 898 w 7084266"/>
              <a:gd name="connsiteY4" fmla="*/ 1194029 h 119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4266" h="1194029">
                <a:moveTo>
                  <a:pt x="898" y="1194029"/>
                </a:moveTo>
                <a:cubicBezTo>
                  <a:pt x="599" y="796019"/>
                  <a:pt x="299" y="398010"/>
                  <a:pt x="0" y="0"/>
                </a:cubicBezTo>
                <a:lnTo>
                  <a:pt x="7084266" y="0"/>
                </a:lnTo>
                <a:lnTo>
                  <a:pt x="6785759" y="1194029"/>
                </a:lnTo>
                <a:lnTo>
                  <a:pt x="898" y="1194029"/>
                </a:lnTo>
                <a:close/>
              </a:path>
            </a:pathLst>
          </a:custGeom>
          <a:solidFill>
            <a:srgbClr val="009CDE"/>
          </a:solidFill>
        </p:spPr>
        <p:txBody>
          <a:bodyPr vert="horz" lIns="2816352" rIns="365760" anchor="ctr" anchorCtr="0"/>
          <a:lstStyle>
            <a:lvl1pPr marL="0" indent="0" algn="l" defTabSz="457200" rtl="0" eaLnBrk="1" latinLnBrk="0" hangingPunct="1">
              <a:spcBef>
                <a:spcPts val="0"/>
              </a:spcBef>
              <a:buNone/>
              <a:defRPr lang="en-US" sz="18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r>
              <a:rPr lang="en-US" dirty="0" smtClean="0"/>
              <a:t>Statements PayPal Forward 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18pt</a:t>
            </a:r>
          </a:p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2" name="Shape 145"/>
          <p:cNvSpPr/>
          <p:nvPr userDrawn="1"/>
        </p:nvSpPr>
        <p:spPr>
          <a:xfrm flipV="1">
            <a:off x="2498743" y="2141809"/>
            <a:ext cx="0" cy="1054623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 dirty="0">
              <a:latin typeface="PayPal Forward" panose="020B0503020204020204" pitchFamily="34" charset="0"/>
              <a:ea typeface="+mn-ea"/>
              <a:cs typeface="+mn-cs"/>
              <a:sym typeface="Helvetica"/>
            </a:endParaRP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332758" y="2192068"/>
            <a:ext cx="2165985" cy="954107"/>
          </a:xfrm>
          <a:prstGeom prst="rect">
            <a:avLst/>
          </a:prstGeom>
        </p:spPr>
        <p:txBody>
          <a:bodyPr vert="horz" wrap="square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i="0" kern="1200" dirty="0" smtClean="0">
                <a:solidFill>
                  <a:schemeClr val="tx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FB56</a:t>
            </a:r>
          </a:p>
        </p:txBody>
      </p:sp>
    </p:spTree>
    <p:extLst>
      <p:ext uri="{BB962C8B-B14F-4D97-AF65-F5344CB8AC3E}">
        <p14:creationId xmlns:p14="http://schemas.microsoft.com/office/powerpoint/2010/main" val="4161226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a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1" y="0"/>
            <a:ext cx="2031999" cy="51435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PayPal Forward" panose="020B0503020204020204" pitchFamily="34" charset="0"/>
              <a:cs typeface="PayPal Forward"/>
            </a:endParaRP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153"/>
            <a:ext cx="682208" cy="16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74650" y="1352550"/>
            <a:ext cx="5959459" cy="620712"/>
          </a:xfrm>
          <a:prstGeom prst="rect">
            <a:avLst/>
          </a:prstGeom>
        </p:spPr>
        <p:txBody>
          <a:bodyPr vert="horz" lIns="0"/>
          <a:lstStyle>
            <a:lvl1pPr algn="l">
              <a:defRPr lang="en-US" sz="3600" b="1" i="1" kern="1200" baseline="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 smtClean="0"/>
              <a:t>Section headers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650" y="1973262"/>
            <a:ext cx="5959475" cy="468312"/>
          </a:xfrm>
          <a:prstGeom prst="rect">
            <a:avLst/>
          </a:prstGeom>
        </p:spPr>
        <p:txBody>
          <a:bodyPr vert="horz" lIns="0" rIns="0"/>
          <a:lstStyle>
            <a:lvl1pPr algn="l">
              <a:defRPr sz="2000" b="0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20pt</a:t>
            </a:r>
            <a:endParaRPr lang="en-US" dirty="0"/>
          </a:p>
        </p:txBody>
      </p:sp>
      <p:sp>
        <p:nvSpPr>
          <p:cNvPr id="11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/>
              </a:solidFill>
              <a:latin typeface="PayPal Forward Light"/>
              <a:ea typeface="+mn-ea"/>
              <a:cs typeface="PayPal Forw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bbon Slide 2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263" y="4822106"/>
            <a:ext cx="685800" cy="166365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FFFFFF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i="0" dirty="0" smtClean="0"/>
              <a:t>PayPal Forward 16pt</a:t>
            </a:r>
            <a:endParaRPr lang="en-US" dirty="0" smtClean="0"/>
          </a:p>
        </p:txBody>
      </p:sp>
      <p:sp>
        <p:nvSpPr>
          <p:cNvPr id="21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-6293" y="3016695"/>
            <a:ext cx="8322905" cy="1194029"/>
          </a:xfrm>
          <a:custGeom>
            <a:avLst/>
            <a:gdLst>
              <a:gd name="connsiteX0" fmla="*/ 0 w 7382773"/>
              <a:gd name="connsiteY0" fmla="*/ 1194029 h 1194029"/>
              <a:gd name="connsiteX1" fmla="*/ 298507 w 7382773"/>
              <a:gd name="connsiteY1" fmla="*/ 0 h 1194029"/>
              <a:gd name="connsiteX2" fmla="*/ 7382773 w 7382773"/>
              <a:gd name="connsiteY2" fmla="*/ 0 h 1194029"/>
              <a:gd name="connsiteX3" fmla="*/ 7084266 w 7382773"/>
              <a:gd name="connsiteY3" fmla="*/ 1194029 h 1194029"/>
              <a:gd name="connsiteX4" fmla="*/ 0 w 7382773"/>
              <a:gd name="connsiteY4" fmla="*/ 1194029 h 1194029"/>
              <a:gd name="connsiteX0" fmla="*/ 0 w 7091460"/>
              <a:gd name="connsiteY0" fmla="*/ 1194029 h 1194029"/>
              <a:gd name="connsiteX1" fmla="*/ 7194 w 7091460"/>
              <a:gd name="connsiteY1" fmla="*/ 0 h 1194029"/>
              <a:gd name="connsiteX2" fmla="*/ 7091460 w 7091460"/>
              <a:gd name="connsiteY2" fmla="*/ 0 h 1194029"/>
              <a:gd name="connsiteX3" fmla="*/ 6792953 w 7091460"/>
              <a:gd name="connsiteY3" fmla="*/ 1194029 h 1194029"/>
              <a:gd name="connsiteX4" fmla="*/ 0 w 7091460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785759 w 7084266"/>
              <a:gd name="connsiteY3" fmla="*/ 1194029 h 1194029"/>
              <a:gd name="connsiteX4" fmla="*/ 898 w 7084266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826070 w 7084266"/>
              <a:gd name="connsiteY3" fmla="*/ 1194029 h 1194029"/>
              <a:gd name="connsiteX4" fmla="*/ 898 w 7084266"/>
              <a:gd name="connsiteY4" fmla="*/ 1194029 h 119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4266" h="1194029">
                <a:moveTo>
                  <a:pt x="898" y="1194029"/>
                </a:moveTo>
                <a:cubicBezTo>
                  <a:pt x="599" y="796019"/>
                  <a:pt x="299" y="398010"/>
                  <a:pt x="0" y="0"/>
                </a:cubicBezTo>
                <a:lnTo>
                  <a:pt x="7084266" y="0"/>
                </a:lnTo>
                <a:lnTo>
                  <a:pt x="6826070" y="1194029"/>
                </a:lnTo>
                <a:lnTo>
                  <a:pt x="898" y="1194029"/>
                </a:lnTo>
                <a:close/>
              </a:path>
            </a:pathLst>
          </a:custGeom>
          <a:solidFill>
            <a:schemeClr val="accent4"/>
          </a:solidFill>
        </p:spPr>
        <p:txBody>
          <a:bodyPr vert="horz" lIns="2816352" rIns="1371600" anchor="ctr" anchorCtr="0"/>
          <a:lstStyle>
            <a:lvl1pPr marL="0" indent="0" algn="l" defTabSz="457200" rtl="0" eaLnBrk="1" latinLnBrk="0" hangingPunct="1">
              <a:spcBef>
                <a:spcPts val="0"/>
              </a:spcBef>
              <a:buNone/>
              <a:defRPr lang="en-US" sz="18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r>
              <a:rPr lang="en-US" dirty="0" smtClean="0"/>
              <a:t>Statements PayPal Forward 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18pt</a:t>
            </a:r>
          </a:p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32758" y="3132794"/>
            <a:ext cx="2165985" cy="954107"/>
          </a:xfrm>
          <a:prstGeom prst="rect">
            <a:avLst/>
          </a:prstGeom>
        </p:spPr>
        <p:txBody>
          <a:bodyPr vert="horz" wrap="square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i="0" kern="1200" dirty="0" smtClean="0">
                <a:solidFill>
                  <a:schemeClr val="tx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FB56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-6293" y="1560863"/>
            <a:ext cx="7106067" cy="1194029"/>
          </a:xfrm>
          <a:custGeom>
            <a:avLst/>
            <a:gdLst>
              <a:gd name="connsiteX0" fmla="*/ 0 w 7382773"/>
              <a:gd name="connsiteY0" fmla="*/ 1194029 h 1194029"/>
              <a:gd name="connsiteX1" fmla="*/ 298507 w 7382773"/>
              <a:gd name="connsiteY1" fmla="*/ 0 h 1194029"/>
              <a:gd name="connsiteX2" fmla="*/ 7382773 w 7382773"/>
              <a:gd name="connsiteY2" fmla="*/ 0 h 1194029"/>
              <a:gd name="connsiteX3" fmla="*/ 7084266 w 7382773"/>
              <a:gd name="connsiteY3" fmla="*/ 1194029 h 1194029"/>
              <a:gd name="connsiteX4" fmla="*/ 0 w 7382773"/>
              <a:gd name="connsiteY4" fmla="*/ 1194029 h 1194029"/>
              <a:gd name="connsiteX0" fmla="*/ 0 w 7091460"/>
              <a:gd name="connsiteY0" fmla="*/ 1194029 h 1194029"/>
              <a:gd name="connsiteX1" fmla="*/ 7194 w 7091460"/>
              <a:gd name="connsiteY1" fmla="*/ 0 h 1194029"/>
              <a:gd name="connsiteX2" fmla="*/ 7091460 w 7091460"/>
              <a:gd name="connsiteY2" fmla="*/ 0 h 1194029"/>
              <a:gd name="connsiteX3" fmla="*/ 6792953 w 7091460"/>
              <a:gd name="connsiteY3" fmla="*/ 1194029 h 1194029"/>
              <a:gd name="connsiteX4" fmla="*/ 0 w 7091460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785759 w 7084266"/>
              <a:gd name="connsiteY3" fmla="*/ 1194029 h 1194029"/>
              <a:gd name="connsiteX4" fmla="*/ 898 w 7084266"/>
              <a:gd name="connsiteY4" fmla="*/ 1194029 h 119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4266" h="1194029">
                <a:moveTo>
                  <a:pt x="898" y="1194029"/>
                </a:moveTo>
                <a:cubicBezTo>
                  <a:pt x="599" y="796019"/>
                  <a:pt x="299" y="398010"/>
                  <a:pt x="0" y="0"/>
                </a:cubicBezTo>
                <a:lnTo>
                  <a:pt x="7084266" y="0"/>
                </a:lnTo>
                <a:lnTo>
                  <a:pt x="6785759" y="1194029"/>
                </a:lnTo>
                <a:lnTo>
                  <a:pt x="898" y="1194029"/>
                </a:lnTo>
                <a:close/>
              </a:path>
            </a:pathLst>
          </a:custGeom>
          <a:solidFill>
            <a:srgbClr val="009CDE"/>
          </a:solidFill>
        </p:spPr>
        <p:txBody>
          <a:bodyPr vert="horz" lIns="2816352" rIns="365760" anchor="ctr" anchorCtr="0"/>
          <a:lstStyle>
            <a:lvl1pPr marL="0" indent="0" algn="l" defTabSz="457200" rtl="0" eaLnBrk="1" latinLnBrk="0" hangingPunct="1">
              <a:spcBef>
                <a:spcPts val="0"/>
              </a:spcBef>
              <a:buNone/>
              <a:defRPr lang="en-US" sz="18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r>
              <a:rPr lang="en-US" dirty="0" smtClean="0"/>
              <a:t>Statements PayPal Forward 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18pt</a:t>
            </a:r>
          </a:p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332758" y="1680825"/>
            <a:ext cx="2165985" cy="954107"/>
          </a:xfrm>
          <a:prstGeom prst="rect">
            <a:avLst/>
          </a:prstGeom>
        </p:spPr>
        <p:txBody>
          <a:bodyPr vert="horz" wrap="square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i="0" kern="1200" dirty="0" smtClean="0">
                <a:solidFill>
                  <a:schemeClr val="tx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FB56</a:t>
            </a:r>
          </a:p>
        </p:txBody>
      </p:sp>
      <p:sp>
        <p:nvSpPr>
          <p:cNvPr id="25" name="Shape 145"/>
          <p:cNvSpPr/>
          <p:nvPr userDrawn="1"/>
        </p:nvSpPr>
        <p:spPr>
          <a:xfrm flipV="1">
            <a:off x="2489888" y="3086398"/>
            <a:ext cx="0" cy="1054623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 dirty="0">
              <a:latin typeface="PayPal Forward" panose="020B0503020204020204" pitchFamily="34" charset="0"/>
              <a:ea typeface="+mn-ea"/>
              <a:cs typeface="+mn-cs"/>
              <a:sym typeface="Helvetica"/>
            </a:endParaRPr>
          </a:p>
        </p:txBody>
      </p:sp>
      <p:sp>
        <p:nvSpPr>
          <p:cNvPr id="28" name="Shape 145"/>
          <p:cNvSpPr/>
          <p:nvPr userDrawn="1"/>
        </p:nvSpPr>
        <p:spPr>
          <a:xfrm flipV="1">
            <a:off x="2498743" y="1630566"/>
            <a:ext cx="0" cy="1054623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 dirty="0">
              <a:latin typeface="PayPal Forward" panose="020B0503020204020204" pitchFamily="34" charset="0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97173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bbon Slide 3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263" y="4822106"/>
            <a:ext cx="685800" cy="166365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FFFFFF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i="0" dirty="0" smtClean="0"/>
              <a:t>PayPal Forward 16pt</a:t>
            </a:r>
            <a:endParaRPr lang="en-US" dirty="0" smtClean="0"/>
          </a:p>
        </p:txBody>
      </p:sp>
      <p:sp>
        <p:nvSpPr>
          <p:cNvPr id="25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-6293" y="3493652"/>
            <a:ext cx="7720523" cy="1194029"/>
          </a:xfrm>
          <a:custGeom>
            <a:avLst/>
            <a:gdLst>
              <a:gd name="connsiteX0" fmla="*/ 0 w 7382773"/>
              <a:gd name="connsiteY0" fmla="*/ 1194029 h 1194029"/>
              <a:gd name="connsiteX1" fmla="*/ 298507 w 7382773"/>
              <a:gd name="connsiteY1" fmla="*/ 0 h 1194029"/>
              <a:gd name="connsiteX2" fmla="*/ 7382773 w 7382773"/>
              <a:gd name="connsiteY2" fmla="*/ 0 h 1194029"/>
              <a:gd name="connsiteX3" fmla="*/ 7084266 w 7382773"/>
              <a:gd name="connsiteY3" fmla="*/ 1194029 h 1194029"/>
              <a:gd name="connsiteX4" fmla="*/ 0 w 7382773"/>
              <a:gd name="connsiteY4" fmla="*/ 1194029 h 1194029"/>
              <a:gd name="connsiteX0" fmla="*/ 0 w 7091460"/>
              <a:gd name="connsiteY0" fmla="*/ 1194029 h 1194029"/>
              <a:gd name="connsiteX1" fmla="*/ 7194 w 7091460"/>
              <a:gd name="connsiteY1" fmla="*/ 0 h 1194029"/>
              <a:gd name="connsiteX2" fmla="*/ 7091460 w 7091460"/>
              <a:gd name="connsiteY2" fmla="*/ 0 h 1194029"/>
              <a:gd name="connsiteX3" fmla="*/ 6792953 w 7091460"/>
              <a:gd name="connsiteY3" fmla="*/ 1194029 h 1194029"/>
              <a:gd name="connsiteX4" fmla="*/ 0 w 7091460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785759 w 7084266"/>
              <a:gd name="connsiteY3" fmla="*/ 1194029 h 1194029"/>
              <a:gd name="connsiteX4" fmla="*/ 898 w 7084266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826070 w 7084266"/>
              <a:gd name="connsiteY3" fmla="*/ 1194029 h 1194029"/>
              <a:gd name="connsiteX4" fmla="*/ 898 w 7084266"/>
              <a:gd name="connsiteY4" fmla="*/ 1194029 h 119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4266" h="1194029">
                <a:moveTo>
                  <a:pt x="898" y="1194029"/>
                </a:moveTo>
                <a:cubicBezTo>
                  <a:pt x="599" y="796019"/>
                  <a:pt x="299" y="398010"/>
                  <a:pt x="0" y="0"/>
                </a:cubicBezTo>
                <a:lnTo>
                  <a:pt x="7084266" y="0"/>
                </a:lnTo>
                <a:lnTo>
                  <a:pt x="6826070" y="1194029"/>
                </a:lnTo>
                <a:lnTo>
                  <a:pt x="898" y="1194029"/>
                </a:lnTo>
                <a:close/>
              </a:path>
            </a:pathLst>
          </a:custGeom>
          <a:solidFill>
            <a:schemeClr val="accent6"/>
          </a:solidFill>
        </p:spPr>
        <p:txBody>
          <a:bodyPr vert="horz" lIns="2816352" rIns="1371600" anchor="ctr" anchorCtr="0"/>
          <a:lstStyle>
            <a:lvl1pPr marL="0" indent="0" algn="l" defTabSz="457200" rtl="0" eaLnBrk="1" latinLnBrk="0" hangingPunct="1">
              <a:spcBef>
                <a:spcPts val="0"/>
              </a:spcBef>
              <a:buNone/>
              <a:defRPr lang="en-US" sz="18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r>
              <a:rPr lang="en-US" dirty="0" smtClean="0"/>
              <a:t>Statements PayPal Forward 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18pt</a:t>
            </a:r>
          </a:p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6293" y="981597"/>
            <a:ext cx="7106067" cy="1194029"/>
          </a:xfrm>
          <a:custGeom>
            <a:avLst/>
            <a:gdLst>
              <a:gd name="connsiteX0" fmla="*/ 0 w 7382773"/>
              <a:gd name="connsiteY0" fmla="*/ 1194029 h 1194029"/>
              <a:gd name="connsiteX1" fmla="*/ 298507 w 7382773"/>
              <a:gd name="connsiteY1" fmla="*/ 0 h 1194029"/>
              <a:gd name="connsiteX2" fmla="*/ 7382773 w 7382773"/>
              <a:gd name="connsiteY2" fmla="*/ 0 h 1194029"/>
              <a:gd name="connsiteX3" fmla="*/ 7084266 w 7382773"/>
              <a:gd name="connsiteY3" fmla="*/ 1194029 h 1194029"/>
              <a:gd name="connsiteX4" fmla="*/ 0 w 7382773"/>
              <a:gd name="connsiteY4" fmla="*/ 1194029 h 1194029"/>
              <a:gd name="connsiteX0" fmla="*/ 0 w 7091460"/>
              <a:gd name="connsiteY0" fmla="*/ 1194029 h 1194029"/>
              <a:gd name="connsiteX1" fmla="*/ 7194 w 7091460"/>
              <a:gd name="connsiteY1" fmla="*/ 0 h 1194029"/>
              <a:gd name="connsiteX2" fmla="*/ 7091460 w 7091460"/>
              <a:gd name="connsiteY2" fmla="*/ 0 h 1194029"/>
              <a:gd name="connsiteX3" fmla="*/ 6792953 w 7091460"/>
              <a:gd name="connsiteY3" fmla="*/ 1194029 h 1194029"/>
              <a:gd name="connsiteX4" fmla="*/ 0 w 7091460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785759 w 7084266"/>
              <a:gd name="connsiteY3" fmla="*/ 1194029 h 1194029"/>
              <a:gd name="connsiteX4" fmla="*/ 898 w 7084266"/>
              <a:gd name="connsiteY4" fmla="*/ 1194029 h 119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4266" h="1194029">
                <a:moveTo>
                  <a:pt x="898" y="1194029"/>
                </a:moveTo>
                <a:cubicBezTo>
                  <a:pt x="599" y="796019"/>
                  <a:pt x="299" y="398010"/>
                  <a:pt x="0" y="0"/>
                </a:cubicBezTo>
                <a:lnTo>
                  <a:pt x="7084266" y="0"/>
                </a:lnTo>
                <a:lnTo>
                  <a:pt x="6785759" y="1194029"/>
                </a:lnTo>
                <a:lnTo>
                  <a:pt x="898" y="1194029"/>
                </a:lnTo>
                <a:close/>
              </a:path>
            </a:pathLst>
          </a:custGeom>
          <a:solidFill>
            <a:srgbClr val="009CDE"/>
          </a:solidFill>
        </p:spPr>
        <p:txBody>
          <a:bodyPr vert="horz" lIns="2816352" rIns="365760" anchor="ctr" anchorCtr="0"/>
          <a:lstStyle>
            <a:lvl1pPr marL="0" indent="0" algn="l" defTabSz="457200" rtl="0" eaLnBrk="1" latinLnBrk="0" hangingPunct="1">
              <a:spcBef>
                <a:spcPts val="0"/>
              </a:spcBef>
              <a:buNone/>
              <a:defRPr lang="en-US" sz="18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r>
              <a:rPr lang="en-US" dirty="0" smtClean="0"/>
              <a:t>Statements PayPal Forward 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18pt</a:t>
            </a:r>
          </a:p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8" name="Shape 145"/>
          <p:cNvSpPr/>
          <p:nvPr userDrawn="1"/>
        </p:nvSpPr>
        <p:spPr>
          <a:xfrm flipV="1">
            <a:off x="2498743" y="1051300"/>
            <a:ext cx="0" cy="1054623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 dirty="0">
              <a:latin typeface="PayPal Forward" panose="020B0503020204020204" pitchFamily="34" charset="0"/>
              <a:ea typeface="+mn-ea"/>
              <a:cs typeface="+mn-cs"/>
              <a:sym typeface="Helvetica"/>
            </a:endParaRP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332758" y="1104316"/>
            <a:ext cx="2165985" cy="954107"/>
          </a:xfrm>
          <a:prstGeom prst="rect">
            <a:avLst/>
          </a:prstGeom>
        </p:spPr>
        <p:txBody>
          <a:bodyPr vert="horz" wrap="square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i="0" kern="1200" dirty="0" smtClean="0">
                <a:solidFill>
                  <a:schemeClr val="tx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FB56</a:t>
            </a:r>
          </a:p>
        </p:txBody>
      </p:sp>
      <p:sp>
        <p:nvSpPr>
          <p:cNvPr id="33" name="Shape 145"/>
          <p:cNvSpPr/>
          <p:nvPr userDrawn="1"/>
        </p:nvSpPr>
        <p:spPr>
          <a:xfrm flipV="1">
            <a:off x="2489888" y="3563355"/>
            <a:ext cx="0" cy="1054623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 dirty="0">
              <a:latin typeface="PayPal Forward" panose="020B0503020204020204" pitchFamily="34" charset="0"/>
              <a:ea typeface="+mn-ea"/>
              <a:cs typeface="+mn-cs"/>
              <a:sym typeface="Helvetica"/>
            </a:endParaRPr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332758" y="3627778"/>
            <a:ext cx="2165985" cy="954107"/>
          </a:xfrm>
          <a:prstGeom prst="rect">
            <a:avLst/>
          </a:prstGeom>
        </p:spPr>
        <p:txBody>
          <a:bodyPr vert="horz" wrap="square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i="0" kern="1200" dirty="0" smtClean="0">
                <a:solidFill>
                  <a:schemeClr val="tx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FB56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-6293" y="2237624"/>
            <a:ext cx="8322905" cy="1194029"/>
          </a:xfrm>
          <a:custGeom>
            <a:avLst/>
            <a:gdLst>
              <a:gd name="connsiteX0" fmla="*/ 0 w 7382773"/>
              <a:gd name="connsiteY0" fmla="*/ 1194029 h 1194029"/>
              <a:gd name="connsiteX1" fmla="*/ 298507 w 7382773"/>
              <a:gd name="connsiteY1" fmla="*/ 0 h 1194029"/>
              <a:gd name="connsiteX2" fmla="*/ 7382773 w 7382773"/>
              <a:gd name="connsiteY2" fmla="*/ 0 h 1194029"/>
              <a:gd name="connsiteX3" fmla="*/ 7084266 w 7382773"/>
              <a:gd name="connsiteY3" fmla="*/ 1194029 h 1194029"/>
              <a:gd name="connsiteX4" fmla="*/ 0 w 7382773"/>
              <a:gd name="connsiteY4" fmla="*/ 1194029 h 1194029"/>
              <a:gd name="connsiteX0" fmla="*/ 0 w 7091460"/>
              <a:gd name="connsiteY0" fmla="*/ 1194029 h 1194029"/>
              <a:gd name="connsiteX1" fmla="*/ 7194 w 7091460"/>
              <a:gd name="connsiteY1" fmla="*/ 0 h 1194029"/>
              <a:gd name="connsiteX2" fmla="*/ 7091460 w 7091460"/>
              <a:gd name="connsiteY2" fmla="*/ 0 h 1194029"/>
              <a:gd name="connsiteX3" fmla="*/ 6792953 w 7091460"/>
              <a:gd name="connsiteY3" fmla="*/ 1194029 h 1194029"/>
              <a:gd name="connsiteX4" fmla="*/ 0 w 7091460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785759 w 7084266"/>
              <a:gd name="connsiteY3" fmla="*/ 1194029 h 1194029"/>
              <a:gd name="connsiteX4" fmla="*/ 898 w 7084266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826070 w 7084266"/>
              <a:gd name="connsiteY3" fmla="*/ 1194029 h 1194029"/>
              <a:gd name="connsiteX4" fmla="*/ 898 w 7084266"/>
              <a:gd name="connsiteY4" fmla="*/ 1194029 h 119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4266" h="1194029">
                <a:moveTo>
                  <a:pt x="898" y="1194029"/>
                </a:moveTo>
                <a:cubicBezTo>
                  <a:pt x="599" y="796019"/>
                  <a:pt x="299" y="398010"/>
                  <a:pt x="0" y="0"/>
                </a:cubicBezTo>
                <a:lnTo>
                  <a:pt x="7084266" y="0"/>
                </a:lnTo>
                <a:lnTo>
                  <a:pt x="6826070" y="1194029"/>
                </a:lnTo>
                <a:lnTo>
                  <a:pt x="898" y="1194029"/>
                </a:lnTo>
                <a:close/>
              </a:path>
            </a:pathLst>
          </a:custGeom>
          <a:solidFill>
            <a:schemeClr val="accent4"/>
          </a:solidFill>
        </p:spPr>
        <p:txBody>
          <a:bodyPr vert="horz" lIns="2816352" rIns="1371600" anchor="ctr" anchorCtr="0"/>
          <a:lstStyle>
            <a:lvl1pPr marL="0" indent="0" algn="l" defTabSz="457200" rtl="0" eaLnBrk="1" latinLnBrk="0" hangingPunct="1">
              <a:spcBef>
                <a:spcPts val="0"/>
              </a:spcBef>
              <a:buNone/>
              <a:defRPr lang="en-US" sz="18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r>
              <a:rPr lang="en-US" dirty="0" smtClean="0"/>
              <a:t>Statements PayPal Forward 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18pt</a:t>
            </a:r>
          </a:p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6" name="Shape 145"/>
          <p:cNvSpPr/>
          <p:nvPr userDrawn="1"/>
        </p:nvSpPr>
        <p:spPr>
          <a:xfrm flipV="1">
            <a:off x="2489888" y="2307327"/>
            <a:ext cx="0" cy="1054623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 dirty="0">
              <a:latin typeface="PayPal Forward" panose="020B0503020204020204" pitchFamily="34" charset="0"/>
              <a:ea typeface="+mn-ea"/>
              <a:cs typeface="+mn-cs"/>
              <a:sym typeface="Helvetica"/>
            </a:endParaRP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332758" y="2356339"/>
            <a:ext cx="2165985" cy="954107"/>
          </a:xfrm>
          <a:prstGeom prst="rect">
            <a:avLst/>
          </a:prstGeom>
        </p:spPr>
        <p:txBody>
          <a:bodyPr vert="horz" wrap="square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i="0" kern="1200" dirty="0" smtClean="0">
                <a:solidFill>
                  <a:schemeClr val="tx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FB56</a:t>
            </a:r>
          </a:p>
        </p:txBody>
      </p:sp>
    </p:spTree>
    <p:extLst>
      <p:ext uri="{BB962C8B-B14F-4D97-AF65-F5344CB8AC3E}">
        <p14:creationId xmlns:p14="http://schemas.microsoft.com/office/powerpoint/2010/main" val="1367402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rrow Blu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263" y="4822106"/>
            <a:ext cx="685800" cy="166365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FFFFFF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i="0" dirty="0" smtClean="0"/>
              <a:t>PayPal Forward 16pt</a:t>
            </a:r>
            <a:endParaRPr lang="en-US" dirty="0" smtClean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472310" y="86595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i="0" kern="120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FB36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472310" y="166859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i="0" kern="1200" dirty="0" smtClean="0">
                <a:solidFill>
                  <a:schemeClr val="accent5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FB36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472310" y="247122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i="0" kern="1200" dirty="0" smtClean="0">
                <a:solidFill>
                  <a:schemeClr val="accent4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FB36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941264" y="85996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i="0" kern="1200" baseline="0" dirty="0" smtClean="0">
                <a:solidFill>
                  <a:schemeClr val="tx1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12pt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941264" y="166859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i="0" kern="1200" dirty="0" smtClean="0">
                <a:solidFill>
                  <a:schemeClr val="tx1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12pt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41264" y="247122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i="0" kern="1200" dirty="0" smtClean="0">
                <a:solidFill>
                  <a:schemeClr val="tx1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12pt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472310" y="327386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i="0" kern="1200" dirty="0" smtClean="0">
                <a:solidFill>
                  <a:schemeClr val="accent3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FB36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472310" y="407649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i="0" kern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FB36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941264" y="327386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i="0" kern="1200" dirty="0" smtClean="0">
                <a:solidFill>
                  <a:schemeClr val="tx1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PayPal Forward 12pt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41264" y="407649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i="0" kern="1200" dirty="0" smtClean="0">
                <a:solidFill>
                  <a:schemeClr val="tx1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12pt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92907" y="3108339"/>
            <a:ext cx="3393291" cy="118114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ts val="2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8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i="0" dirty="0" smtClean="0"/>
              <a:t>PayPal Forward 18pt Lorem ipsum dolor sit amet, consectetuer adipiscing elit. Maecenas </a:t>
            </a:r>
            <a:r>
              <a:rPr lang="en-US" i="0" dirty="0" err="1" smtClean="0"/>
              <a:t>porttitor</a:t>
            </a:r>
            <a:r>
              <a:rPr lang="en-US" i="0" dirty="0" smtClean="0"/>
              <a:t> </a:t>
            </a:r>
            <a:r>
              <a:rPr lang="en-US" i="0" dirty="0" err="1" smtClean="0"/>
              <a:t>congue</a:t>
            </a:r>
            <a:endParaRPr lang="en-US" dirty="0" smtClea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465680" y="1428750"/>
            <a:ext cx="3420519" cy="1569660"/>
          </a:xfrm>
          <a:prstGeom prst="rect">
            <a:avLst/>
          </a:prstGeom>
          <a:noFill/>
        </p:spPr>
        <p:txBody>
          <a:bodyPr vert="horz" wrap="square" lIns="0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9600" b="1" i="0" kern="120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FB96</a:t>
            </a:r>
          </a:p>
        </p:txBody>
      </p:sp>
      <p:sp>
        <p:nvSpPr>
          <p:cNvPr id="24" name="Chevron 23"/>
          <p:cNvSpPr/>
          <p:nvPr userDrawn="1"/>
        </p:nvSpPr>
        <p:spPr>
          <a:xfrm>
            <a:off x="4419600" y="859968"/>
            <a:ext cx="609600" cy="3843795"/>
          </a:xfrm>
          <a:prstGeom prst="chevron">
            <a:avLst>
              <a:gd name="adj" fmla="val 89614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FFFFFF"/>
              </a:solidFill>
              <a:latin typeface="PayPal Forward" panose="020B0503020204020204" pitchFamily="34" charset="0"/>
              <a:cs typeface="PayPal Forward"/>
            </a:endParaRPr>
          </a:p>
        </p:txBody>
      </p:sp>
      <p:sp>
        <p:nvSpPr>
          <p:cNvPr id="26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483495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Emphasis Statments Blu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263" y="4822106"/>
            <a:ext cx="685800" cy="166365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FFFFFF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i="0" dirty="0" smtClean="0"/>
              <a:t>PayPal Forward 16pt</a:t>
            </a:r>
            <a:endParaRPr lang="en-US" dirty="0" smtClean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51346" y="136018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i="0" kern="120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FB36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1346" y="255021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i="0" kern="1200" dirty="0" smtClean="0">
                <a:solidFill>
                  <a:schemeClr val="accent5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FB36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1346" y="371342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i="0" kern="1200" dirty="0" smtClean="0">
                <a:solidFill>
                  <a:schemeClr val="accent4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FB36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636592" y="1549514"/>
            <a:ext cx="228600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1200" b="0" i="0" kern="1200" dirty="0" smtClean="0">
                <a:solidFill>
                  <a:schemeClr val="tx1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12pt</a:t>
            </a:r>
            <a:br>
              <a:rPr lang="en-US" dirty="0" smtClean="0"/>
            </a:br>
            <a:r>
              <a:rPr lang="en-US" dirty="0" smtClean="0"/>
              <a:t>Statement Explanation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636592" y="2739547"/>
            <a:ext cx="228600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1200" b="0" i="0" kern="1200" baseline="0" dirty="0" smtClean="0">
                <a:solidFill>
                  <a:schemeClr val="tx1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12pt</a:t>
            </a:r>
            <a:br>
              <a:rPr lang="en-US" dirty="0" smtClean="0"/>
            </a:br>
            <a:r>
              <a:rPr lang="en-US" dirty="0" smtClean="0"/>
              <a:t>Statement Explanation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636592" y="3902751"/>
            <a:ext cx="228600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1200" b="0" i="0" kern="1200" dirty="0" smtClean="0">
                <a:solidFill>
                  <a:schemeClr val="tx1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12pt</a:t>
            </a:r>
            <a:br>
              <a:rPr lang="en-US" dirty="0" smtClean="0"/>
            </a:br>
            <a:r>
              <a:rPr lang="en-US" dirty="0" smtClean="0"/>
              <a:t>Statement Explanation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648200" y="136018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i="0" kern="1200" dirty="0" smtClean="0">
                <a:solidFill>
                  <a:schemeClr val="accent3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FB36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648200" y="255021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i="0" kern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FB36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48200" y="371342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i="0" kern="1200" dirty="0" smtClean="0">
                <a:solidFill>
                  <a:srgbClr val="FFFFFF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FB36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933446" y="1549514"/>
            <a:ext cx="228600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1200" b="0" i="0" kern="1200" dirty="0" smtClean="0">
                <a:solidFill>
                  <a:schemeClr val="tx1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12pt</a:t>
            </a:r>
            <a:br>
              <a:rPr lang="en-US" dirty="0" smtClean="0"/>
            </a:br>
            <a:r>
              <a:rPr lang="en-US" dirty="0" smtClean="0"/>
              <a:t>Statement Explanation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5933446" y="2739547"/>
            <a:ext cx="228600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1200" b="0" i="0" kern="1200" dirty="0" smtClean="0">
                <a:solidFill>
                  <a:schemeClr val="tx1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12pt</a:t>
            </a:r>
            <a:br>
              <a:rPr lang="en-US" dirty="0" smtClean="0"/>
            </a:br>
            <a:r>
              <a:rPr lang="en-US" dirty="0" smtClean="0"/>
              <a:t>Statement Explanation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5933446" y="3902751"/>
            <a:ext cx="228600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1200" b="0" i="0" kern="1200" dirty="0" smtClean="0">
                <a:solidFill>
                  <a:schemeClr val="tx1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12pt</a:t>
            </a:r>
            <a:br>
              <a:rPr lang="en-US" dirty="0" smtClean="0"/>
            </a:br>
            <a:r>
              <a:rPr lang="en-US" dirty="0" smtClean="0"/>
              <a:t>Statement Explanation</a:t>
            </a:r>
          </a:p>
        </p:txBody>
      </p:sp>
      <p:sp>
        <p:nvSpPr>
          <p:cNvPr id="25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284409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Emphasis Bullets Top 2 Blu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PayPal Forward </a:t>
            </a:r>
            <a:r>
              <a:rPr lang="en-US" i="0" dirty="0" smtClean="0"/>
              <a:t>16pt</a:t>
            </a:r>
            <a:endParaRPr lang="en-US" dirty="0" smtClean="0"/>
          </a:p>
        </p:txBody>
      </p:sp>
      <p:pic>
        <p:nvPicPr>
          <p:cNvPr id="18" name="Picture 1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263" y="4822106"/>
            <a:ext cx="685800" cy="166365"/>
          </a:xfrm>
          <a:prstGeom prst="rect">
            <a:avLst/>
          </a:prstGeom>
        </p:spPr>
      </p:pic>
      <p:sp>
        <p:nvSpPr>
          <p:cNvPr id="19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3" y="2343570"/>
            <a:ext cx="3886198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marL="173038" lvl="0" indent="-173038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2343570"/>
            <a:ext cx="3886200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marL="173038" lvl="0" indent="-173038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4" y="1214886"/>
            <a:ext cx="4114798" cy="981587"/>
          </a:xfrm>
          <a:prstGeom prst="parallelogram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413533" y="1214886"/>
            <a:ext cx="4114798" cy="981587"/>
          </a:xfrm>
          <a:prstGeom prst="parallelogram">
            <a:avLst/>
          </a:prstGeom>
          <a:solidFill>
            <a:schemeClr val="accent3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2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Emphasis Bullets Bottom 2 Blu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PayPal Forward</a:t>
            </a:r>
            <a:r>
              <a:rPr lang="en-US" i="0" dirty="0" smtClean="0"/>
              <a:t> 16pt</a:t>
            </a:r>
            <a:endParaRPr lang="en-US" dirty="0" smtClean="0"/>
          </a:p>
        </p:txBody>
      </p:sp>
      <p:pic>
        <p:nvPicPr>
          <p:cNvPr id="18" name="Picture 1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263" y="4822106"/>
            <a:ext cx="685800" cy="166365"/>
          </a:xfrm>
          <a:prstGeom prst="rect">
            <a:avLst/>
          </a:prstGeom>
        </p:spPr>
      </p:pic>
      <p:sp>
        <p:nvSpPr>
          <p:cNvPr id="19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211263"/>
            <a:ext cx="3886198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marL="173038" lvl="0" indent="-173038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724397" y="1211263"/>
            <a:ext cx="3886200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marL="173038" lvl="0" indent="-173038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4" y="3141350"/>
            <a:ext cx="4114798" cy="981587"/>
          </a:xfrm>
          <a:prstGeom prst="parallelogram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413533" y="3141350"/>
            <a:ext cx="4114798" cy="981587"/>
          </a:xfrm>
          <a:prstGeom prst="parallelogram">
            <a:avLst/>
          </a:prstGeom>
          <a:solidFill>
            <a:schemeClr val="accent3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5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Emphasis Bullets Top 3 Blu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PayPal Forward </a:t>
            </a:r>
            <a:r>
              <a:rPr lang="en-US" i="0" dirty="0" smtClean="0"/>
              <a:t>16pt</a:t>
            </a:r>
            <a:endParaRPr lang="en-US" dirty="0" smtClean="0"/>
          </a:p>
        </p:txBody>
      </p:sp>
      <p:pic>
        <p:nvPicPr>
          <p:cNvPr id="18" name="Picture 1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263" y="4822106"/>
            <a:ext cx="685800" cy="166365"/>
          </a:xfrm>
          <a:prstGeom prst="rect">
            <a:avLst/>
          </a:prstGeom>
        </p:spPr>
      </p:pic>
      <p:sp>
        <p:nvSpPr>
          <p:cNvPr id="19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4799" y="1214888"/>
            <a:ext cx="2629721" cy="981586"/>
          </a:xfrm>
          <a:prstGeom prst="parallelogram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3" y="2343570"/>
            <a:ext cx="2438397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marL="173038" lvl="0" indent="-173038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934521" y="2343570"/>
            <a:ext cx="2399479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marL="173038" lvl="0" indent="-173038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564239" y="2343570"/>
            <a:ext cx="2360561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marL="173038" lvl="0" indent="-173038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lvl="0"/>
            <a:endParaRPr 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5566936" y="1214888"/>
            <a:ext cx="2629721" cy="981586"/>
          </a:xfrm>
          <a:prstGeom prst="parallelogram">
            <a:avLst/>
          </a:prstGeom>
          <a:solidFill>
            <a:schemeClr val="accent6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2934518" y="1214888"/>
            <a:ext cx="2629721" cy="981586"/>
          </a:xfrm>
          <a:prstGeom prst="parallelogram">
            <a:avLst/>
          </a:prstGeom>
          <a:solidFill>
            <a:schemeClr val="accent3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6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Emphasis Bullets Bottom 3 Blu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PayPal Forward</a:t>
            </a:r>
            <a:r>
              <a:rPr lang="en-US" i="0" dirty="0" smtClean="0"/>
              <a:t> 16pt</a:t>
            </a:r>
            <a:endParaRPr lang="en-US" dirty="0" smtClean="0"/>
          </a:p>
        </p:txBody>
      </p:sp>
      <p:pic>
        <p:nvPicPr>
          <p:cNvPr id="18" name="Picture 1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263" y="4822106"/>
            <a:ext cx="685800" cy="166365"/>
          </a:xfrm>
          <a:prstGeom prst="rect">
            <a:avLst/>
          </a:prstGeom>
        </p:spPr>
      </p:pic>
      <p:sp>
        <p:nvSpPr>
          <p:cNvPr id="19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65486" y="1211263"/>
            <a:ext cx="2369032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marL="173038" lvl="0" indent="-173038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195204" y="1211263"/>
            <a:ext cx="2369032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marL="173038" lvl="0" indent="-173038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824922" y="1211263"/>
            <a:ext cx="2369032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marL="173038" lvl="0" indent="-173038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lvl="0"/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4799" y="3141351"/>
            <a:ext cx="2629721" cy="981586"/>
          </a:xfrm>
          <a:prstGeom prst="parallelogram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5566936" y="3141351"/>
            <a:ext cx="2629721" cy="981586"/>
          </a:xfrm>
          <a:prstGeom prst="parallelogram">
            <a:avLst/>
          </a:prstGeom>
          <a:solidFill>
            <a:schemeClr val="accent6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2934518" y="3141351"/>
            <a:ext cx="2629721" cy="981586"/>
          </a:xfrm>
          <a:prstGeom prst="parallelogram">
            <a:avLst/>
          </a:prstGeom>
          <a:solidFill>
            <a:schemeClr val="accent3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27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Emphasis Bullets Top 4 Blu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PayPal Forward </a:t>
            </a:r>
            <a:r>
              <a:rPr lang="en-US" i="0" dirty="0" smtClean="0"/>
              <a:t>16pt</a:t>
            </a:r>
            <a:endParaRPr lang="en-US" dirty="0" smtClean="0"/>
          </a:p>
        </p:txBody>
      </p:sp>
      <p:pic>
        <p:nvPicPr>
          <p:cNvPr id="18" name="Picture 1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263" y="4822106"/>
            <a:ext cx="685800" cy="166365"/>
          </a:xfrm>
          <a:prstGeom prst="rect">
            <a:avLst/>
          </a:prstGeom>
        </p:spPr>
      </p:pic>
      <p:sp>
        <p:nvSpPr>
          <p:cNvPr id="19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5" y="1210054"/>
            <a:ext cx="1971465" cy="986419"/>
          </a:xfrm>
          <a:prstGeom prst="parallelogram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2272986" y="1210054"/>
            <a:ext cx="1971465" cy="986419"/>
          </a:xfrm>
          <a:prstGeom prst="parallelogram">
            <a:avLst/>
          </a:prstGeom>
          <a:solidFill>
            <a:schemeClr val="accent3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241167" y="1210054"/>
            <a:ext cx="1971465" cy="986419"/>
          </a:xfrm>
          <a:prstGeom prst="parallelogram">
            <a:avLst/>
          </a:prstGeom>
          <a:solidFill>
            <a:schemeClr val="accent6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209348" y="1210054"/>
            <a:ext cx="1971465" cy="986419"/>
          </a:xfrm>
          <a:prstGeom prst="parallelogram">
            <a:avLst/>
          </a:prstGeom>
          <a:solidFill>
            <a:schemeClr val="accent4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3" y="2343570"/>
            <a:ext cx="1968183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marL="173038" lvl="0" indent="-173038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marL="173038" lvl="0" indent="-173038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 smtClean="0"/>
          </a:p>
          <a:p>
            <a:pPr marL="173038" lvl="0" indent="-173038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276421" y="2343570"/>
            <a:ext cx="1965960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marL="173038" lvl="0" indent="-173038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marL="173038" lvl="0" indent="-173038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 smtClean="0"/>
          </a:p>
          <a:p>
            <a:pPr marL="173038" lvl="0" indent="-173038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248037" y="2343570"/>
            <a:ext cx="1965960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marL="173038" lvl="0" indent="-173038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marL="173038" lvl="0" indent="-173038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6209348" y="2343570"/>
            <a:ext cx="1965960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marL="173038" lvl="0" indent="-173038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marL="173038" lvl="0" indent="-173038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6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Emphasis Bullets Bottom 4 Blu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dirty="0" smtClean="0"/>
              <a:t>PayPal Forward Bold 24pt Headline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PayPal Forward</a:t>
            </a:r>
            <a:r>
              <a:rPr lang="en-US" i="0" dirty="0" smtClean="0"/>
              <a:t> 16pt</a:t>
            </a:r>
            <a:endParaRPr lang="en-US" dirty="0" smtClean="0"/>
          </a:p>
        </p:txBody>
      </p:sp>
      <p:pic>
        <p:nvPicPr>
          <p:cNvPr id="18" name="Picture 1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263" y="4822106"/>
            <a:ext cx="685800" cy="166365"/>
          </a:xfrm>
          <a:prstGeom prst="rect">
            <a:avLst/>
          </a:prstGeom>
        </p:spPr>
      </p:pic>
      <p:sp>
        <p:nvSpPr>
          <p:cNvPr id="19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5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5" y="3138776"/>
            <a:ext cx="1971465" cy="986419"/>
          </a:xfrm>
          <a:prstGeom prst="parallelogram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2272986" y="3138776"/>
            <a:ext cx="1971465" cy="986419"/>
          </a:xfrm>
          <a:prstGeom prst="parallelogram">
            <a:avLst/>
          </a:prstGeom>
          <a:solidFill>
            <a:schemeClr val="accent3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241167" y="3138776"/>
            <a:ext cx="1971465" cy="986419"/>
          </a:xfrm>
          <a:prstGeom prst="parallelogram">
            <a:avLst/>
          </a:prstGeom>
          <a:solidFill>
            <a:schemeClr val="accent6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6209348" y="3138776"/>
            <a:ext cx="1971465" cy="986419"/>
          </a:xfrm>
          <a:prstGeom prst="parallelogram">
            <a:avLst/>
          </a:prstGeom>
          <a:solidFill>
            <a:schemeClr val="accent4"/>
          </a:solidFill>
        </p:spPr>
        <p:txBody>
          <a:bodyPr vert="horz" anchor="ctr" anchorCtr="0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PPF Bold 18pt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49615" y="1210559"/>
            <a:ext cx="1938528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marL="173038" lvl="0" indent="-173038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marL="173038" lvl="0" indent="-173038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 smtClean="0"/>
          </a:p>
          <a:p>
            <a:pPr marL="173038" lvl="0" indent="-173038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521234" y="1210559"/>
            <a:ext cx="1938528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marL="173038" lvl="0" indent="-173038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marL="173038" lvl="0" indent="-173038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 smtClean="0"/>
          </a:p>
          <a:p>
            <a:pPr marL="173038" lvl="0" indent="-173038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492850" y="1210559"/>
            <a:ext cx="1938528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marL="173038" lvl="0" indent="-173038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marL="173038" lvl="0" indent="-173038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6454161" y="1210559"/>
            <a:ext cx="1938528" cy="1529118"/>
          </a:xfrm>
          <a:prstGeom prst="rect">
            <a:avLst/>
          </a:prstGeom>
        </p:spPr>
        <p:txBody>
          <a:bodyPr vert="horz"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marL="173038" lvl="0" indent="-173038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r>
              <a:rPr lang="en-US" dirty="0" smtClean="0"/>
              <a:t>PayPal Forward 12pt</a:t>
            </a:r>
          </a:p>
          <a:p>
            <a:pPr marL="173038" lvl="0" indent="-173038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39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1" y="0"/>
            <a:ext cx="2031999" cy="51435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 err="1" smtClean="0">
              <a:latin typeface="PayPal Forward"/>
            </a:endParaRPr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153"/>
            <a:ext cx="682208" cy="16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74650" y="1352550"/>
            <a:ext cx="5959459" cy="620712"/>
          </a:xfrm>
          <a:prstGeom prst="rect">
            <a:avLst/>
          </a:prstGeom>
        </p:spPr>
        <p:txBody>
          <a:bodyPr vert="horz" lIns="0"/>
          <a:lstStyle>
            <a:lvl1pPr algn="l">
              <a:defRPr lang="en-US" sz="3600" b="1" i="1" kern="1200" baseline="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 smtClean="0"/>
              <a:t>Section headers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650" y="1973262"/>
            <a:ext cx="5959475" cy="468312"/>
          </a:xfrm>
          <a:prstGeom prst="rect">
            <a:avLst/>
          </a:prstGeom>
        </p:spPr>
        <p:txBody>
          <a:bodyPr vert="horz" lIns="0" rIns="0"/>
          <a:lstStyle>
            <a:lvl1pPr algn="l">
              <a:defRPr sz="2000" b="0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20pt</a:t>
            </a:r>
            <a:endParaRPr lang="en-US" dirty="0"/>
          </a:p>
        </p:txBody>
      </p:sp>
      <p:sp>
        <p:nvSpPr>
          <p:cNvPr id="11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/>
              </a:solidFill>
              <a:latin typeface="PayPal Forward Light"/>
              <a:ea typeface="+mn-ea"/>
              <a:cs typeface="PayPal Forw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153"/>
            <a:ext cx="682208" cy="16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/>
              </a:solidFill>
              <a:latin typeface="PayPal Forward Light"/>
              <a:ea typeface="+mn-ea"/>
              <a:cs typeface="PayPal Forw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29" y="0"/>
            <a:ext cx="2040471" cy="5143500"/>
          </a:xfrm>
          <a:prstGeom prst="rect">
            <a:avLst/>
          </a:prstGeom>
        </p:spPr>
      </p:pic>
      <p:pic>
        <p:nvPicPr>
          <p:cNvPr id="2" name="Picture 1" descr="pp_v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747" y="3636465"/>
            <a:ext cx="1282216" cy="126483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4851352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PayPal Forward Light"/>
                <a:cs typeface="PayPal Forward Light"/>
                <a:sym typeface="Futura Std Book" charset="0"/>
              </a:rPr>
              <a:t>© 2014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PayPal Forward Light"/>
                <a:cs typeface="PayPal Forward Light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PayPal Forward Light"/>
                <a:cs typeface="PayPal Forward Light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PayPal Forward Light"/>
              <a:cs typeface="PayPal Forward Light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304800" y="3181350"/>
            <a:ext cx="3234973" cy="2863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dirty="0" smtClean="0">
                <a:solidFill>
                  <a:srgbClr val="FFFFFF"/>
                </a:solidFill>
                <a:latin typeface="PayPal Forward" panose="020B0503020204020204" pitchFamily="34" charset="0"/>
                <a:cs typeface="PayPal Forward"/>
              </a:rPr>
              <a:t>For more information, please contact: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99167" y="3794556"/>
            <a:ext cx="2065337" cy="381000"/>
          </a:xfrm>
          <a:prstGeom prst="rect">
            <a:avLst/>
          </a:prstGeom>
        </p:spPr>
        <p:txBody>
          <a:bodyPr vert="horz" lIns="0" rIns="0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0" i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  <a:lvl2pPr marL="0" indent="0">
              <a:spcBef>
                <a:spcPct val="20000"/>
              </a:spcBef>
              <a:buFont typeface="Arial"/>
              <a:buNone/>
              <a:defRPr sz="2000" b="0">
                <a:solidFill>
                  <a:schemeClr val="tx2"/>
                </a:solidFill>
              </a:defRPr>
            </a:lvl2pPr>
            <a:lvl3pPr marL="0" indent="0">
              <a:spcBef>
                <a:spcPct val="20000"/>
              </a:spcBef>
              <a:buFont typeface="Arial"/>
              <a:buNone/>
              <a:defRPr sz="1600" b="0">
                <a:solidFill>
                  <a:schemeClr val="tx2"/>
                </a:solidFill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0">
              <a:lnSpc>
                <a:spcPct val="90000"/>
              </a:lnSpc>
            </a:pPr>
            <a:r>
              <a:rPr lang="en-US" dirty="0" smtClean="0">
                <a:latin typeface="PayPal Forward" panose="020B0503020204020204" pitchFamily="34" charset="0"/>
                <a:cs typeface="PayPal Forward"/>
              </a:rPr>
              <a:t>2211 North First Street</a:t>
            </a:r>
          </a:p>
          <a:p>
            <a:pPr lvl="0">
              <a:lnSpc>
                <a:spcPct val="90000"/>
              </a:lnSpc>
            </a:pPr>
            <a:r>
              <a:rPr lang="en-US" dirty="0" smtClean="0">
                <a:latin typeface="PayPal Forward" panose="020B0503020204020204" pitchFamily="34" charset="0"/>
                <a:cs typeface="PayPal Forward"/>
              </a:rPr>
              <a:t>San Jose, CA 9513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3638550"/>
            <a:ext cx="1676400" cy="238125"/>
          </a:xfrm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First Name Last Name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4056493"/>
            <a:ext cx="1676400" cy="238125"/>
          </a:xfrm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PayPal Forward" panose="020B0503020204020204" pitchFamily="34" charset="0"/>
              </a:defRPr>
            </a:lvl1pPr>
          </a:lstStyle>
          <a:p>
            <a:pPr lvl="0"/>
            <a:r>
              <a:rPr lang="en-US" dirty="0" err="1" smtClean="0"/>
              <a:t>firstlast@paypal.com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75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1" y="0"/>
            <a:ext cx="2040471" cy="51435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5" y="1305366"/>
            <a:ext cx="5348313" cy="2106322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4851353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2014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3987115"/>
            <a:ext cx="1159404" cy="8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1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1" y="0"/>
            <a:ext cx="2040471" cy="51435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4851353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2014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5" y="1305366"/>
            <a:ext cx="5348313" cy="2106322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3987115"/>
            <a:ext cx="1159404" cy="8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5753EAD-0CFC-48EF-87DF-CCDC5895B046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62DE-3C6A-4A58-A961-E8E2D9C4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7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Fusch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1" y="0"/>
            <a:ext cx="2031999" cy="51435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 smtClean="0">
              <a:latin typeface="PayPal Forward"/>
              <a:cs typeface="PayPal Forward"/>
            </a:endParaRPr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153"/>
            <a:ext cx="682208" cy="16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74650" y="1352550"/>
            <a:ext cx="5959459" cy="620712"/>
          </a:xfrm>
          <a:prstGeom prst="rect">
            <a:avLst/>
          </a:prstGeom>
        </p:spPr>
        <p:txBody>
          <a:bodyPr vert="horz" lIns="0"/>
          <a:lstStyle>
            <a:lvl1pPr algn="l">
              <a:defRPr lang="en-US" sz="3600" b="1" i="1" kern="1200" baseline="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 smtClean="0"/>
              <a:t>Section headers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650" y="1973262"/>
            <a:ext cx="5959475" cy="468312"/>
          </a:xfrm>
          <a:prstGeom prst="rect">
            <a:avLst/>
          </a:prstGeom>
        </p:spPr>
        <p:txBody>
          <a:bodyPr vert="horz" lIns="0" rIns="0"/>
          <a:lstStyle>
            <a:lvl1pPr algn="l">
              <a:defRPr sz="2000" b="0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20pt</a:t>
            </a:r>
            <a:endParaRPr lang="en-US" dirty="0"/>
          </a:p>
        </p:txBody>
      </p:sp>
      <p:sp>
        <p:nvSpPr>
          <p:cNvPr id="11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/>
              </a:solidFill>
              <a:latin typeface="PayPal Forward Light"/>
              <a:ea typeface="+mn-ea"/>
              <a:cs typeface="PayPal Forw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M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1" y="0"/>
            <a:ext cx="2031999" cy="51435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 smtClean="0">
              <a:latin typeface="PayPal Forward"/>
              <a:cs typeface="PayPal Forward"/>
            </a:endParaRPr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153"/>
            <a:ext cx="682208" cy="16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74650" y="1352550"/>
            <a:ext cx="5959459" cy="620712"/>
          </a:xfrm>
          <a:prstGeom prst="rect">
            <a:avLst/>
          </a:prstGeom>
        </p:spPr>
        <p:txBody>
          <a:bodyPr vert="horz" lIns="0"/>
          <a:lstStyle>
            <a:lvl1pPr algn="l">
              <a:defRPr lang="en-US" sz="3600" b="1" i="1" kern="1200" baseline="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 smtClean="0"/>
              <a:t>Section headers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650" y="1973262"/>
            <a:ext cx="5959475" cy="468312"/>
          </a:xfrm>
          <a:prstGeom prst="rect">
            <a:avLst/>
          </a:prstGeom>
        </p:spPr>
        <p:txBody>
          <a:bodyPr vert="horz" lIns="0" rIns="0"/>
          <a:lstStyle>
            <a:lvl1pPr algn="l">
              <a:defRPr sz="2000" b="0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20pt</a:t>
            </a:r>
            <a:endParaRPr lang="en-US" dirty="0"/>
          </a:p>
        </p:txBody>
      </p:sp>
      <p:sp>
        <p:nvSpPr>
          <p:cNvPr id="11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/>
              </a:solidFill>
              <a:latin typeface="PayPal Forward Light"/>
              <a:ea typeface="+mn-ea"/>
              <a:cs typeface="PayPal Forw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1" y="0"/>
            <a:ext cx="2031999" cy="51435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 smtClean="0">
              <a:latin typeface="PayPal Forward"/>
              <a:cs typeface="PayPal Forward"/>
            </a:endParaRPr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153"/>
            <a:ext cx="682208" cy="16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74650" y="1352550"/>
            <a:ext cx="5959459" cy="620712"/>
          </a:xfrm>
          <a:prstGeom prst="rect">
            <a:avLst/>
          </a:prstGeom>
        </p:spPr>
        <p:txBody>
          <a:bodyPr vert="horz" lIns="0"/>
          <a:lstStyle>
            <a:lvl1pPr algn="l">
              <a:defRPr lang="en-US" sz="3600" b="1" i="1" kern="1200" baseline="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 smtClean="0"/>
              <a:t>Section headers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650" y="1973262"/>
            <a:ext cx="5959475" cy="468312"/>
          </a:xfrm>
          <a:prstGeom prst="rect">
            <a:avLst/>
          </a:prstGeom>
        </p:spPr>
        <p:txBody>
          <a:bodyPr vert="horz" lIns="0" rIns="0"/>
          <a:lstStyle>
            <a:lvl1pPr algn="l">
              <a:defRPr sz="2000" b="0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dirty="0" smtClean="0"/>
              <a:t>PayPal Forward 20pt</a:t>
            </a:r>
            <a:endParaRPr lang="en-US" dirty="0"/>
          </a:p>
        </p:txBody>
      </p:sp>
      <p:sp>
        <p:nvSpPr>
          <p:cNvPr id="11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/>
              </a:solidFill>
              <a:latin typeface="PayPal Forward Light"/>
              <a:ea typeface="+mn-ea"/>
              <a:cs typeface="PayPal Forw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153"/>
            <a:ext cx="682208" cy="16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4779963"/>
            <a:ext cx="338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352550"/>
            <a:ext cx="7809325" cy="1143000"/>
          </a:xfrm>
          <a:prstGeom prst="rect">
            <a:avLst/>
          </a:prstGeom>
        </p:spPr>
        <p:txBody>
          <a:bodyPr vert="horz" lIns="0" rIns="0"/>
          <a:lstStyle>
            <a:lvl1pPr algn="l">
              <a:defRPr sz="3600" b="1" i="0" baseline="0">
                <a:solidFill>
                  <a:schemeClr val="tx2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r>
              <a:rPr lang="en-US" dirty="0" smtClean="0"/>
              <a:t>Statements PP Forward Bold 36pt</a:t>
            </a:r>
            <a:endParaRPr lang="en-US" dirty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4809956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tx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b="0" i="0" kern="1200" dirty="0" smtClean="0">
              <a:solidFill>
                <a:schemeClr val="tx1"/>
              </a:solidFill>
              <a:latin typeface="PayPal Forward Light"/>
              <a:ea typeface="+mn-ea"/>
              <a:cs typeface="PayPal Forw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74650" y="454672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ayPal Forward" panose="020B0503020204020204" pitchFamily="34" charset="0"/>
              </a:defRPr>
            </a:lvl1pPr>
          </a:lstStyle>
          <a:p>
            <a:fld id="{161D0570-DC23-754B-89C6-C31B935043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6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55" r:id="rId9"/>
    <p:sldLayoutId id="2147483690" r:id="rId10"/>
    <p:sldLayoutId id="2147483689" r:id="rId11"/>
    <p:sldLayoutId id="2147483692" r:id="rId12"/>
    <p:sldLayoutId id="2147483693" r:id="rId13"/>
    <p:sldLayoutId id="2147483691" r:id="rId14"/>
    <p:sldLayoutId id="2147483698" r:id="rId15"/>
    <p:sldLayoutId id="2147483695" r:id="rId16"/>
    <p:sldLayoutId id="2147483696" r:id="rId17"/>
    <p:sldLayoutId id="2147483722" r:id="rId18"/>
    <p:sldLayoutId id="2147483699" r:id="rId19"/>
    <p:sldLayoutId id="2147483700" r:id="rId20"/>
    <p:sldLayoutId id="2147483702" r:id="rId21"/>
    <p:sldLayoutId id="2147483701" r:id="rId22"/>
    <p:sldLayoutId id="2147483732" r:id="rId23"/>
    <p:sldLayoutId id="2147483723" r:id="rId24"/>
    <p:sldLayoutId id="2147483724" r:id="rId25"/>
    <p:sldLayoutId id="2147483725" r:id="rId26"/>
    <p:sldLayoutId id="2147483726" r:id="rId27"/>
    <p:sldLayoutId id="2147483686" r:id="rId28"/>
    <p:sldLayoutId id="2147483737" r:id="rId29"/>
    <p:sldLayoutId id="2147483738" r:id="rId30"/>
    <p:sldLayoutId id="2147483733" r:id="rId31"/>
    <p:sldLayoutId id="2147483734" r:id="rId32"/>
    <p:sldLayoutId id="2147483727" r:id="rId33"/>
    <p:sldLayoutId id="2147483728" r:id="rId34"/>
    <p:sldLayoutId id="2147483670" r:id="rId35"/>
    <p:sldLayoutId id="2147483708" r:id="rId36"/>
    <p:sldLayoutId id="214748372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39" r:id="rId44"/>
    <p:sldLayoutId id="2147483740" r:id="rId45"/>
    <p:sldLayoutId id="2147483730" r:id="rId46"/>
    <p:sldLayoutId id="2147483731" r:id="rId47"/>
    <p:sldLayoutId id="2147483735" r:id="rId48"/>
    <p:sldLayoutId id="2147483736" r:id="rId49"/>
    <p:sldLayoutId id="2147483669" r:id="rId50"/>
    <p:sldLayoutId id="2147483718" r:id="rId51"/>
    <p:sldLayoutId id="2147483741" r:id="rId52"/>
    <p:sldLayoutId id="2147483743" r:id="rId53"/>
    <p:sldLayoutId id="2147483744" r:id="rId5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None/>
        <a:defRPr sz="1200" kern="1200">
          <a:solidFill>
            <a:schemeClr val="tx1"/>
          </a:solidFill>
          <a:latin typeface="PayPal Forward" panose="020B0503020204020204" pitchFamily="34" charset="0"/>
          <a:ea typeface="+mn-ea"/>
          <a:cs typeface="PayPal Forward" panose="020B0503020204020204" pitchFamily="34" charset="0"/>
        </a:defRPr>
      </a:lvl1pPr>
      <a:lvl2pPr marL="283464" indent="-28575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Arial"/>
        <a:buChar char="•"/>
        <a:defRPr sz="1200" kern="1200">
          <a:solidFill>
            <a:schemeClr val="tx1"/>
          </a:solidFill>
          <a:latin typeface="PayPal Forward" panose="020B0503020204020204" pitchFamily="34" charset="0"/>
          <a:ea typeface="+mn-ea"/>
          <a:cs typeface="PayPal Forward" panose="020B0503020204020204" pitchFamily="34" charset="0"/>
        </a:defRPr>
      </a:lvl2pPr>
      <a:lvl3pPr marL="566928" indent="-283464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Arial"/>
        <a:buChar char="•"/>
        <a:defRPr sz="1200" kern="1200">
          <a:solidFill>
            <a:schemeClr val="tx1"/>
          </a:solidFill>
          <a:latin typeface="PayPal Forward" panose="020B0503020204020204" pitchFamily="34" charset="0"/>
          <a:ea typeface="+mn-ea"/>
          <a:cs typeface="PayPal Forward" panose="020B0503020204020204" pitchFamily="34" charset="0"/>
        </a:defRPr>
      </a:lvl3pPr>
      <a:lvl4pPr marL="850392" indent="-283464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Arial"/>
        <a:buChar char="•"/>
        <a:defRPr sz="1200" kern="1200">
          <a:solidFill>
            <a:schemeClr val="tx1"/>
          </a:solidFill>
          <a:latin typeface="PayPal Forward" panose="020B0503020204020204" pitchFamily="34" charset="0"/>
          <a:ea typeface="+mn-ea"/>
          <a:cs typeface="PayPal Forward" panose="020B0503020204020204" pitchFamily="34" charset="0"/>
        </a:defRPr>
      </a:lvl4pPr>
      <a:lvl5pPr marL="1133856" indent="-283464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Arial"/>
        <a:buChar char="•"/>
        <a:defRPr sz="1200" kern="1200">
          <a:solidFill>
            <a:schemeClr val="tx1"/>
          </a:solidFill>
          <a:latin typeface="PayPal Forward" panose="020B0503020204020204" pitchFamily="34" charset="0"/>
          <a:ea typeface="+mn-ea"/>
          <a:cs typeface="PayPal Forward" panose="020B0503020204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ynapse.org/Portal/filehandle?ownerId=syn2873386&amp;ownerType=ENTITY&amp;fileName=Concordance%20Index%20and%20Censoring%20Tables.pdf&amp;preview=false&amp;wikiId=234629" TargetMode="Externa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hadanny/p4l-als-challenge/blob/master/train_data.csv" TargetMode="External"/><Relationship Id="rId2" Type="http://schemas.openxmlformats.org/officeDocument/2006/relationships/hyperlink" Target="https://github.com/ihadanny/p4l-als-challenge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hyperlink" Target="https://github.com/ihadanny/p4l-als-challenge/blob/master/test_data.csv" TargetMode="External"/><Relationship Id="rId4" Type="http://schemas.openxmlformats.org/officeDocument/2006/relationships/hyperlink" Target="https://github.com/ihadanny/p4l-als-challenge/blob/master/train_slope.csv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hadanny/p4l-als-challenge/blob/master/test_prediction.csv" TargetMode="Externa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hadanny/p4l-als-challenge/blob/master/ipython-notebooks/Clusterer_beta.ipynb" TargetMode="External"/><Relationship Id="rId2" Type="http://schemas.openxmlformats.org/officeDocument/2006/relationships/hyperlink" Target="https://github.com/ihadanny/p4l-als-challenge/blob/master/ipython-notebooks/vectorizer_beta.ipynb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github.com/ihadanny/p4l-als-challenge/blob/master/ipython-notebooks/predictor_beta.ipynb" TargetMode="External"/><Relationship Id="rId4" Type="http://schemas.openxmlformats.org/officeDocument/2006/relationships/hyperlink" Target="https://github.com/ihadanny/p4l-als-challenge/blob/master/ipython-notebooks/feature_selector_beta.ipyn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sdatabase.org/" TargetMode="External"/><Relationship Id="rId2" Type="http://schemas.openxmlformats.org/officeDocument/2006/relationships/hyperlink" Target="http://dreamchallenges.org/challenges/" TargetMode="External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8600" y="895350"/>
            <a:ext cx="6670114" cy="1980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chemeClr val="bg1"/>
                </a:solidFill>
              </a:rPr>
              <a:t>Help </a:t>
            </a:r>
            <a:r>
              <a:rPr lang="en-US" sz="3600" b="1" dirty="0">
                <a:solidFill>
                  <a:schemeClr val="bg1"/>
                </a:solidFill>
              </a:rPr>
              <a:t>make a breakthrough in ALS disease research!</a:t>
            </a:r>
          </a:p>
          <a:p>
            <a:pPr algn="l">
              <a:lnSpc>
                <a:spcPct val="140000"/>
              </a:lnSpc>
            </a:pPr>
            <a:endParaRPr lang="en-US" sz="2000" dirty="0" smtClea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5713" y="4019550"/>
            <a:ext cx="1642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PayPal offices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August 2015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ALS2_banner fi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910" y="4171950"/>
            <a:ext cx="3657600" cy="7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666750"/>
            <a:ext cx="8229597" cy="381000"/>
          </a:xfrm>
        </p:spPr>
        <p:txBody>
          <a:bodyPr/>
          <a:lstStyle/>
          <a:p>
            <a:pPr marL="116500" defTabSz="91262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ja-JP" sz="1800" dirty="0">
                <a:latin typeface="Calibri" pitchFamily="34" charset="0"/>
              </a:rPr>
              <a:t>Each team should provide the output mentioned below by 15:00. </a:t>
            </a:r>
            <a:endParaRPr lang="en-US" altLang="ja-JP" sz="1800" dirty="0" smtClean="0">
              <a:latin typeface="Calibri" pitchFamily="34" charset="0"/>
            </a:endParaRPr>
          </a:p>
          <a:p>
            <a:pPr marL="399964" lvl="1" indent="0" defTabSz="912621">
              <a:lnSpc>
                <a:spcPct val="90000"/>
              </a:lnSpc>
              <a:buClr>
                <a:schemeClr val="tx2"/>
              </a:buClr>
              <a:buNone/>
              <a:defRPr/>
            </a:pPr>
            <a:endParaRPr lang="en-US" altLang="ja-JP" sz="1800" dirty="0" smtClean="0">
              <a:latin typeface="Calibri" pitchFamily="34" charset="0"/>
            </a:endParaRPr>
          </a:p>
          <a:p>
            <a:pPr marL="116500" defTabSz="91262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ja-JP" sz="1800" dirty="0">
                <a:latin typeface="Calibri" pitchFamily="34" charset="0"/>
              </a:rPr>
              <a:t>The final score for each group will be calculated using: </a:t>
            </a:r>
          </a:p>
          <a:p>
            <a:pPr marL="685714" lvl="1" defTabSz="912621">
              <a:lnSpc>
                <a:spcPct val="90000"/>
              </a:lnSpc>
              <a:buClr>
                <a:schemeClr val="tx2"/>
              </a:buClr>
              <a:buFont typeface="Arial" charset="0"/>
              <a:buChar char="•"/>
              <a:defRPr/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  <a:cs typeface="PayPal Forward" panose="020B0503020204020204" pitchFamily="34" charset="0"/>
              </a:rPr>
              <a:t>Concordance index</a:t>
            </a:r>
          </a:p>
          <a:p>
            <a:pPr marL="685714" lvl="1" defTabSz="912621">
              <a:lnSpc>
                <a:spcPct val="90000"/>
              </a:lnSpc>
              <a:buClr>
                <a:schemeClr val="tx2"/>
              </a:buClr>
              <a:buFont typeface="Arial" charset="0"/>
              <a:buChar char="•"/>
              <a:defRPr/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  <a:cs typeface="PayPal Forward" panose="020B0503020204020204" pitchFamily="34" charset="0"/>
              </a:rPr>
              <a:t>Pearson Correlation </a:t>
            </a:r>
          </a:p>
          <a:p>
            <a:pPr marL="685714" lvl="1" defTabSz="912621">
              <a:lnSpc>
                <a:spcPct val="90000"/>
              </a:lnSpc>
              <a:buClr>
                <a:schemeClr val="tx2"/>
              </a:buClr>
              <a:buFont typeface="Arial" charset="0"/>
              <a:buChar char="•"/>
              <a:defRPr/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  <a:cs typeface="PayPal Forward" panose="020B0503020204020204" pitchFamily="34" charset="0"/>
              </a:rPr>
              <a:t>Root mean Square of Deviation (RMSD)</a:t>
            </a:r>
            <a:endParaRPr lang="en-US" altLang="ja-JP" sz="1800" dirty="0">
              <a:solidFill>
                <a:schemeClr val="accent2"/>
              </a:solidFill>
              <a:latin typeface="Calibri" pitchFamily="34" charset="0"/>
              <a:cs typeface="PayPal Forward" panose="020B0503020204020204" pitchFamily="34" charset="0"/>
            </a:endParaRPr>
          </a:p>
          <a:p>
            <a:pPr marL="399964" lvl="1" indent="0" defTabSz="912621">
              <a:lnSpc>
                <a:spcPct val="90000"/>
              </a:lnSpc>
              <a:buClr>
                <a:schemeClr val="tx2"/>
              </a:buClr>
              <a:buNone/>
              <a:defRPr/>
            </a:pPr>
            <a:endParaRPr lang="en-US" altLang="ja-JP" sz="1800" dirty="0">
              <a:solidFill>
                <a:schemeClr val="accent2"/>
              </a:solidFill>
              <a:latin typeface="Calibri" pitchFamily="34" charset="0"/>
              <a:cs typeface="PayPal Forward" panose="020B0503020204020204" pitchFamily="34" charset="0"/>
            </a:endParaRPr>
          </a:p>
          <a:p>
            <a:pPr indent="-283464">
              <a:lnSpc>
                <a:spcPct val="80000"/>
              </a:lnSpc>
            </a:pPr>
            <a:r>
              <a:rPr lang="en-US" altLang="ja-JP" sz="1800" dirty="0">
                <a:latin typeface="Calibri" pitchFamily="34" charset="0"/>
              </a:rPr>
              <a:t>Full explanation on calculation can be found here: 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altLang="ja-JP" sz="1400" dirty="0">
                <a:solidFill>
                  <a:schemeClr val="accent2"/>
                </a:solidFill>
                <a:latin typeface="Calibri" pitchFamily="34" charset="0"/>
                <a:cs typeface="PayPal Forward" panose="020B0503020204020204" pitchFamily="34" charset="0"/>
                <a:hlinkClick r:id="rId2"/>
              </a:rPr>
              <a:t>https://</a:t>
            </a:r>
            <a:r>
              <a:rPr lang="en-US" altLang="ja-JP" sz="1400" dirty="0" smtClean="0">
                <a:solidFill>
                  <a:schemeClr val="accent2"/>
                </a:solidFill>
                <a:latin typeface="Calibri" pitchFamily="34" charset="0"/>
                <a:cs typeface="PayPal Forward" panose="020B0503020204020204" pitchFamily="34" charset="0"/>
                <a:hlinkClick r:id="rId2"/>
              </a:rPr>
              <a:t>www.synapse.org/Portal/filehandle?ownerId=syn2873386&amp;ownerType=ENTITY&amp;fileName=Concordance%20Index%20and%20Censoring%20Tables.pdf&amp;preview=false&amp;wikiId=234629</a:t>
            </a:r>
            <a:endParaRPr lang="en-US" altLang="ja-JP" sz="1400" dirty="0" smtClean="0">
              <a:solidFill>
                <a:schemeClr val="accent2"/>
              </a:solidFill>
              <a:latin typeface="Calibri" pitchFamily="34" charset="0"/>
              <a:cs typeface="PayPal Forward" panose="020B0503020204020204" pitchFamily="34" charset="0"/>
            </a:endParaRPr>
          </a:p>
          <a:p>
            <a:pPr marL="0" lvl="1" indent="0">
              <a:lnSpc>
                <a:spcPct val="80000"/>
              </a:lnSpc>
              <a:buNone/>
            </a:pPr>
            <a:endParaRPr lang="en-US" altLang="ja-JP" sz="1400" dirty="0">
              <a:solidFill>
                <a:schemeClr val="accent2"/>
              </a:solidFill>
              <a:latin typeface="Calibri" pitchFamily="34" charset="0"/>
              <a:cs typeface="PayPal Forward" panose="020B0503020204020204" pitchFamily="34" charset="0"/>
            </a:endParaRPr>
          </a:p>
          <a:p>
            <a:pPr marL="0" lvl="1" indent="0">
              <a:lnSpc>
                <a:spcPct val="80000"/>
              </a:lnSpc>
              <a:buNone/>
            </a:pPr>
            <a:r>
              <a:rPr lang="en-US" altLang="ja-JP" sz="2200" dirty="0" smtClean="0">
                <a:solidFill>
                  <a:schemeClr val="accent2"/>
                </a:solidFill>
                <a:latin typeface="Calibri" pitchFamily="34" charset="0"/>
                <a:cs typeface="PayPal Forward" panose="020B0503020204020204" pitchFamily="34" charset="0"/>
              </a:rPr>
              <a:t>The winning team would get 100$ money to their PayPal’s accounts.</a:t>
            </a:r>
            <a:endParaRPr lang="en-US" altLang="ja-JP" sz="2200" dirty="0">
              <a:solidFill>
                <a:schemeClr val="accent2"/>
              </a:solidFill>
              <a:latin typeface="Calibri" pitchFamily="34" charset="0"/>
              <a:cs typeface="PayPal Forward" panose="020B0503020204020204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62665" y="1794049"/>
            <a:ext cx="6655504" cy="10436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FFFFFF"/>
                </a:solidFill>
                <a:latin typeface="Arial"/>
                <a:cs typeface="Arial"/>
              </a:rPr>
              <a:t>Questions?</a:t>
            </a:r>
            <a:endParaRPr lang="en-US" sz="2400" i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47140" y="1949452"/>
            <a:ext cx="4321175" cy="935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b="1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23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ALS?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(Amyotrophic Lateral Sclerosis, or Lou Gehrig’s Disease)</a:t>
            </a:r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3698" y="98224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A neurodegenerative disease affecting specifically the cells that drive our muscles. 100% fatal, typically within 3-5 years.</a:t>
            </a:r>
          </a:p>
        </p:txBody>
      </p:sp>
      <p:pic>
        <p:nvPicPr>
          <p:cNvPr id="15" name="Picture 7" descr="https://images.indiegogo.com/file_attachments/1026547/files/20141118111645-Shay_2010_and_2013.png?141633820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023" y="2266950"/>
            <a:ext cx="797895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37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this Datathon?</a:t>
            </a:r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3464" y="605712"/>
            <a:ext cx="8229597" cy="381000"/>
          </a:xfrm>
        </p:spPr>
        <p:txBody>
          <a:bodyPr/>
          <a:lstStyle/>
          <a:p>
            <a:r>
              <a:rPr lang="en-US" dirty="0"/>
              <a:t>The goal of every team is to cluster ALS patients using their clinical data timed by 3 months, and to predict their condition after 9 months.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4800" y="2305304"/>
            <a:ext cx="7848600" cy="2748503"/>
          </a:xfrm>
        </p:spPr>
        <p:txBody>
          <a:bodyPr/>
          <a:lstStyle/>
          <a:p>
            <a:pPr marL="0" lvl="1" indent="0" defTabSz="912621">
              <a:lnSpc>
                <a:spcPct val="90000"/>
              </a:lnSpc>
              <a:buNone/>
              <a:defRPr/>
            </a:pPr>
            <a:r>
              <a:rPr lang="en-US" sz="1600" dirty="0">
                <a:latin typeface="Calibri" pitchFamily="34" charset="0"/>
              </a:rPr>
              <a:t>Currently available information includes:</a:t>
            </a:r>
          </a:p>
          <a:p>
            <a:pPr marL="685654" lvl="1" indent="-285690" defTabSz="912621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800" dirty="0">
                <a:latin typeface="Calibri" pitchFamily="34" charset="0"/>
              </a:rPr>
              <a:t>Demographics </a:t>
            </a:r>
          </a:p>
          <a:p>
            <a:pPr marL="685654" lvl="1" indent="-285690" defTabSz="912621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800" dirty="0">
                <a:latin typeface="Calibri" pitchFamily="34" charset="0"/>
              </a:rPr>
              <a:t>Clinical information</a:t>
            </a:r>
          </a:p>
          <a:p>
            <a:pPr marL="685654" lvl="1" indent="-285690" defTabSz="912621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800" dirty="0">
                <a:latin typeface="Calibri" pitchFamily="34" charset="0"/>
              </a:rPr>
              <a:t>Family history data</a:t>
            </a:r>
          </a:p>
          <a:p>
            <a:pPr marL="685654" lvl="1" indent="-285690" defTabSz="912621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800" dirty="0">
                <a:latin typeface="Calibri" pitchFamily="34" charset="0"/>
              </a:rPr>
              <a:t>Functional measures </a:t>
            </a:r>
          </a:p>
          <a:p>
            <a:pPr marL="685654" lvl="1" indent="-285690" defTabSz="912621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800" dirty="0">
                <a:latin typeface="Calibri" pitchFamily="34" charset="0"/>
              </a:rPr>
              <a:t>Vital signs</a:t>
            </a:r>
          </a:p>
          <a:p>
            <a:pPr marL="685654" lvl="1" indent="-285690" defTabSz="912621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800" dirty="0">
                <a:latin typeface="Calibri" pitchFamily="34" charset="0"/>
              </a:rPr>
              <a:t>Lab data (blood chemistry, hematology, and urinalysis)</a:t>
            </a:r>
          </a:p>
          <a:p>
            <a:pPr>
              <a:buClr>
                <a:schemeClr val="tx2"/>
              </a:buClr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3464" y="1328980"/>
            <a:ext cx="8229600" cy="357381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dirty="0" smtClean="0"/>
              <a:t>What is the data-set?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23464" y="1686361"/>
            <a:ext cx="8229597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 marL="283464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 marL="566928" indent="-283464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 marL="850392" indent="-283464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 marL="1133856" indent="-283464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Arial"/>
              <a:buChar char="•"/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data set includes 1800+ de-identified patient data records from completed clinical trials, over 2 million data points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4799" y="742950"/>
            <a:ext cx="8466839" cy="3337560"/>
          </a:xfrm>
        </p:spPr>
        <p:txBody>
          <a:bodyPr/>
          <a:lstStyle/>
          <a:p>
            <a:r>
              <a:rPr lang="en-US" sz="1600" dirty="0" smtClean="0"/>
              <a:t>The </a:t>
            </a:r>
            <a:r>
              <a:rPr lang="en-US" sz="1600" dirty="0"/>
              <a:t>D</a:t>
            </a:r>
            <a:r>
              <a:rPr lang="en-US" sz="1600" dirty="0" smtClean="0"/>
              <a:t>atathon training data is </a:t>
            </a:r>
            <a:r>
              <a:rPr lang="en-US" sz="1600" dirty="0"/>
              <a:t>located in :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github.com/ihadanny/p4l-als-challenge</a:t>
            </a:r>
            <a:r>
              <a:rPr lang="en-US" sz="1600" dirty="0" smtClean="0"/>
              <a:t> and based on PRO-ACT data sets. </a:t>
            </a:r>
          </a:p>
          <a:p>
            <a:endParaRPr lang="en-US" sz="1600" dirty="0"/>
          </a:p>
          <a:p>
            <a:r>
              <a:rPr lang="en-US" sz="1600" dirty="0" smtClean="0"/>
              <a:t>It includes 3 files: </a:t>
            </a:r>
          </a:p>
          <a:p>
            <a:pPr marL="228600" indent="-228600">
              <a:buAutoNum type="arabicPeriod"/>
            </a:pPr>
            <a:r>
              <a:rPr lang="en-US" sz="1600" dirty="0" smtClean="0">
                <a:hlinkClick r:id="rId3" tooltip="train_data.csv"/>
              </a:rPr>
              <a:t>train_data.csv</a:t>
            </a:r>
            <a:r>
              <a:rPr lang="en-US" sz="1600" dirty="0" smtClean="0"/>
              <a:t> Training data – includes data for 3 month for 1800~ patients </a:t>
            </a:r>
          </a:p>
          <a:p>
            <a:pPr marL="228600" indent="-228600">
              <a:buAutoNum type="arabicPeriod"/>
            </a:pPr>
            <a:r>
              <a:rPr lang="en-US" sz="1600" dirty="0" smtClean="0">
                <a:hlinkClick r:id="rId4" tooltip="train_slope.csv"/>
              </a:rPr>
              <a:t>train_slope.csv</a:t>
            </a:r>
            <a:r>
              <a:rPr lang="en-US" sz="1600" dirty="0" smtClean="0"/>
              <a:t> Slope gold standard – includes the dependent variable to be predicted in the </a:t>
            </a:r>
            <a:r>
              <a:rPr lang="en-US" sz="1600" dirty="0"/>
              <a:t>D</a:t>
            </a:r>
            <a:r>
              <a:rPr lang="en-US" sz="1600" dirty="0" smtClean="0"/>
              <a:t>atathon </a:t>
            </a:r>
          </a:p>
          <a:p>
            <a:pPr marL="228600" indent="-228600">
              <a:buAutoNum type="arabicPeriod"/>
            </a:pPr>
            <a:r>
              <a:rPr lang="en-US" sz="1600" dirty="0" smtClean="0">
                <a:hlinkClick r:id="rId5" tooltip="test_data.csv"/>
              </a:rPr>
              <a:t>test_data.csv</a:t>
            </a:r>
            <a:r>
              <a:rPr lang="en-US" sz="1600" dirty="0" smtClean="0"/>
              <a:t> Test set – as same as the training set, will be accessible from 14:00 </a:t>
            </a:r>
          </a:p>
          <a:p>
            <a:endParaRPr lang="en-US" dirty="0"/>
          </a:p>
        </p:txBody>
      </p:sp>
      <p:pic>
        <p:nvPicPr>
          <p:cNvPr id="6" name="Picture 2" descr="https://www.synapse.org/Portal/filehandle?ownerId=syn2873386&amp;ownerType=ENTITY&amp;fileName=format.png&amp;preview=false&amp;wikiId=23294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4400" y="3105150"/>
            <a:ext cx="6703439" cy="1529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14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Predicted Variable – ALSFLS slope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287691" y="666750"/>
            <a:ext cx="8229600" cy="3337560"/>
          </a:xfrm>
        </p:spPr>
        <p:txBody>
          <a:bodyPr/>
          <a:lstStyle/>
          <a:p>
            <a:pPr marL="399964" lvl="1" indent="0" defTabSz="912621">
              <a:lnSpc>
                <a:spcPct val="90000"/>
              </a:lnSpc>
              <a:buClr>
                <a:schemeClr val="tx2"/>
              </a:buClr>
              <a:buNone/>
              <a:defRPr/>
            </a:pPr>
            <a:r>
              <a:rPr lang="en-US" altLang="ja-JP" sz="1800" dirty="0">
                <a:latin typeface="Calibri" pitchFamily="34" charset="0"/>
              </a:rPr>
              <a:t>A functional scale of functional deterioration</a:t>
            </a:r>
          </a:p>
          <a:p>
            <a:pPr marL="685654" lvl="1" indent="-285690" defTabSz="912621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altLang="ja-JP" sz="1800" dirty="0">
                <a:latin typeface="Calibri" pitchFamily="34" charset="0"/>
              </a:rPr>
              <a:t>“every month, I lose something</a:t>
            </a:r>
            <a:r>
              <a:rPr lang="en-US" altLang="ja-JP" sz="1800" dirty="0" smtClean="0">
                <a:latin typeface="Calibri" pitchFamily="34" charset="0"/>
              </a:rPr>
              <a:t>”</a:t>
            </a:r>
            <a:endParaRPr lang="en-US" altLang="ja-JP" sz="1800" dirty="0">
              <a:latin typeface="Calibri" pitchFamily="34" charset="0"/>
            </a:endParaRPr>
          </a:p>
          <a:p>
            <a:pPr marL="685654" lvl="1" indent="-285690" defTabSz="912621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altLang="ja-JP" sz="1800" dirty="0">
                <a:latin typeface="Calibri" pitchFamily="34" charset="0"/>
              </a:rPr>
              <a:t>10 questions regarding everyday activity- speaking, respiration, climbing stairs, dressing oneself, writing, on a scale of 0-4,</a:t>
            </a:r>
            <a:r>
              <a:rPr lang="en-US" sz="1800" dirty="0">
                <a:latin typeface="Calibri" pitchFamily="34" charset="0"/>
              </a:rPr>
              <a:t> with 4 being normal, 0 being complete inability</a:t>
            </a:r>
            <a:endParaRPr lang="en-US" altLang="ja-JP" sz="1800" dirty="0">
              <a:latin typeface="Calibri" pitchFamily="34" charset="0"/>
            </a:endParaRPr>
          </a:p>
          <a:p>
            <a:pPr marL="685654" lvl="1" indent="-285690" defTabSz="912621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altLang="ja-JP" sz="1800" dirty="0">
                <a:latin typeface="Calibri" pitchFamily="34" charset="0"/>
              </a:rPr>
              <a:t>A slow </a:t>
            </a:r>
            <a:r>
              <a:rPr lang="en-US" altLang="ja-JP" sz="1800" dirty="0" err="1">
                <a:latin typeface="Calibri" pitchFamily="34" charset="0"/>
              </a:rPr>
              <a:t>progressor</a:t>
            </a:r>
            <a:r>
              <a:rPr lang="en-US" altLang="ja-JP" sz="1800" dirty="0">
                <a:latin typeface="Calibri" pitchFamily="34" charset="0"/>
              </a:rPr>
              <a:t> will lose 0-3 points per year.</a:t>
            </a:r>
          </a:p>
          <a:p>
            <a:pPr marL="685654" lvl="1" indent="-285690" defTabSz="912621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altLang="ja-JP" sz="1800" dirty="0">
                <a:latin typeface="Calibri" pitchFamily="34" charset="0"/>
              </a:rPr>
              <a:t>A fast </a:t>
            </a:r>
            <a:r>
              <a:rPr lang="en-US" altLang="ja-JP" sz="1800" dirty="0" err="1">
                <a:latin typeface="Calibri" pitchFamily="34" charset="0"/>
              </a:rPr>
              <a:t>progressor</a:t>
            </a:r>
            <a:r>
              <a:rPr lang="en-US" altLang="ja-JP" sz="1800" dirty="0">
                <a:latin typeface="Calibri" pitchFamily="34" charset="0"/>
              </a:rPr>
              <a:t> can lose 20.</a:t>
            </a:r>
          </a:p>
          <a:p>
            <a:pPr lvl="1" algn="l" rtl="0">
              <a:lnSpc>
                <a:spcPct val="80000"/>
              </a:lnSpc>
            </a:pPr>
            <a:endParaRPr lang="en-US" altLang="ja-JP" sz="2000" dirty="0" smtClean="0">
              <a:latin typeface="+mj-lt"/>
              <a:cs typeface="Arial" pitchFamily="34" charset="0"/>
            </a:endParaRPr>
          </a:p>
          <a:p>
            <a:pPr lvl="1" algn="l" rtl="0">
              <a:lnSpc>
                <a:spcPct val="80000"/>
              </a:lnSpc>
            </a:pPr>
            <a:endParaRPr lang="en-US" altLang="ja-JP" sz="1600" dirty="0" smtClean="0">
              <a:latin typeface="+mj-lt"/>
              <a:cs typeface="Arial" pitchFamily="34" charset="0"/>
            </a:endParaRPr>
          </a:p>
          <a:p>
            <a:pPr algn="l" rtl="0">
              <a:lnSpc>
                <a:spcPct val="80000"/>
              </a:lnSpc>
            </a:pPr>
            <a:endParaRPr lang="en-US" altLang="ja-JP" sz="2400" dirty="0" smtClean="0">
              <a:latin typeface="+mj-lt"/>
              <a:cs typeface="Arial" pitchFamily="34" charset="0"/>
            </a:endParaRPr>
          </a:p>
          <a:p>
            <a:pPr lvl="1" algn="l" rtl="0">
              <a:lnSpc>
                <a:spcPct val="80000"/>
              </a:lnSpc>
              <a:buFont typeface="Arial" pitchFamily="34" charset="0"/>
              <a:buNone/>
            </a:pPr>
            <a:endParaRPr lang="en-US" sz="2400" dirty="0" smtClean="0">
              <a:latin typeface="+mj-lt"/>
              <a:cs typeface="Arial" pitchFamily="34" charset="0"/>
            </a:endParaRPr>
          </a:p>
          <a:p>
            <a:pPr lvl="1" algn="l" rtl="0">
              <a:lnSpc>
                <a:spcPct val="80000"/>
              </a:lnSpc>
            </a:pPr>
            <a:endParaRPr lang="en-US" sz="2400" dirty="0" smtClean="0">
              <a:latin typeface="+mj-lt"/>
              <a:cs typeface="Arial" pitchFamily="34" charset="0"/>
            </a:endParaRPr>
          </a:p>
          <a:p>
            <a:pPr algn="l" rtl="0">
              <a:lnSpc>
                <a:spcPct val="80000"/>
              </a:lnSpc>
            </a:pPr>
            <a:endParaRPr lang="en-US" sz="2400" dirty="0" smtClean="0">
              <a:latin typeface="+mj-lt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903037"/>
              </p:ext>
            </p:extLst>
          </p:nvPr>
        </p:nvGraphicFramePr>
        <p:xfrm>
          <a:off x="304797" y="2800350"/>
          <a:ext cx="8466841" cy="1828799"/>
        </p:xfrm>
        <a:graphic>
          <a:graphicData uri="http://schemas.openxmlformats.org/drawingml/2006/table">
            <a:tbl>
              <a:tblPr/>
              <a:tblGrid>
                <a:gridCol w="903235"/>
                <a:gridCol w="696968"/>
                <a:gridCol w="714459"/>
                <a:gridCol w="634155"/>
                <a:gridCol w="713423"/>
                <a:gridCol w="792693"/>
                <a:gridCol w="792693"/>
                <a:gridCol w="634155"/>
                <a:gridCol w="634155"/>
                <a:gridCol w="713423"/>
                <a:gridCol w="634155"/>
                <a:gridCol w="603327"/>
              </a:tblGrid>
              <a:tr h="3308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473" marR="684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</a:rPr>
                        <a:t>Speech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</a:rPr>
                        <a:t>Respira.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</a:rPr>
                        <a:t>Saliv.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</a:rPr>
                        <a:t>Swall.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</a:rPr>
                        <a:t>Handwr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Calibri"/>
                        </a:rPr>
                        <a:t>Cutting</a:t>
                      </a:r>
                      <a:endParaRPr lang="en-US" sz="1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</a:rPr>
                        <a:t>Dress.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</a:rPr>
                        <a:t>Turn.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</a:rPr>
                        <a:t>Climb.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</a:rPr>
                        <a:t>Walk.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</a:rPr>
                        <a:t>Total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7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</a:rPr>
                        <a:t>Visit 0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36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3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</a:rPr>
                        <a:t>Month 1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36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3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</a:rPr>
                        <a:t>Month 2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3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</a:rPr>
                        <a:t>Month 3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34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73" marR="684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35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https://www.synapse.org/Portal/filehandle?ownerId=syn2873386&amp;ownerType=ENTITY&amp;fileName=overview3.png&amp;preview=false&amp;wikiId=2329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42950"/>
            <a:ext cx="7805816" cy="42158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350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797" y="781050"/>
            <a:ext cx="8229597" cy="381000"/>
          </a:xfrm>
        </p:spPr>
        <p:txBody>
          <a:bodyPr/>
          <a:lstStyle/>
          <a:p>
            <a:r>
              <a:rPr lang="en-US" dirty="0" smtClean="0"/>
              <a:t>For every patient: </a:t>
            </a:r>
          </a:p>
          <a:p>
            <a:pPr marL="342900" indent="-342900">
              <a:buAutoNum type="arabicPeriod"/>
            </a:pPr>
            <a:r>
              <a:rPr lang="en-US" dirty="0" smtClean="0"/>
              <a:t>ALSFLS slope </a:t>
            </a:r>
          </a:p>
          <a:p>
            <a:pPr marL="342900" indent="-342900">
              <a:buAutoNum type="arabicPeriod"/>
            </a:pPr>
            <a:r>
              <a:rPr lang="en-US" dirty="0" smtClean="0"/>
              <a:t>Cluster id </a:t>
            </a:r>
          </a:p>
          <a:p>
            <a:pPr marL="342900" indent="-342900">
              <a:buAutoNum type="arabicPeriod"/>
            </a:pPr>
            <a:r>
              <a:rPr lang="en-US" dirty="0" smtClean="0"/>
              <a:t>Features chosen for this cluster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Final output (see </a:t>
            </a:r>
            <a:r>
              <a:rPr lang="en-US" dirty="0" smtClean="0">
                <a:hlinkClick r:id="rId2" tooltip="test_prediction.csv"/>
              </a:rPr>
              <a:t>test_prediction.csv</a:t>
            </a:r>
            <a:r>
              <a:rPr lang="en-US" dirty="0" smtClean="0"/>
              <a:t>) should be a record for every patient which includes: </a:t>
            </a:r>
          </a:p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Subject_id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| ALSFLS slope | Cluster # | Features 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12808|-0.440821256|33|bp_diastolic;height;respiratory_rate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6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Code provided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working </a:t>
            </a:r>
            <a:r>
              <a:rPr lang="en-US" dirty="0" smtClean="0"/>
              <a:t>python prototype </a:t>
            </a:r>
            <a:r>
              <a:rPr lang="en-US" dirty="0"/>
              <a:t>(reference implementation) pipeline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600" dirty="0" err="1" smtClean="0"/>
              <a:t>Vectorizer</a:t>
            </a:r>
            <a:r>
              <a:rPr lang="en-US" sz="1600" dirty="0" smtClean="0"/>
              <a:t> - </a:t>
            </a:r>
            <a:r>
              <a:rPr lang="en-US" sz="1600" b="1" dirty="0" err="1" smtClean="0">
                <a:hlinkClick r:id="rId2"/>
              </a:rPr>
              <a:t>vectorizer_beta.ipynb</a:t>
            </a:r>
            <a:r>
              <a:rPr lang="en-US" sz="1600" b="1" dirty="0" smtClean="0">
                <a:hlinkClick r:id="rId2"/>
              </a:rPr>
              <a:t> </a:t>
            </a:r>
            <a:endParaRPr lang="en-US" sz="1600" dirty="0"/>
          </a:p>
          <a:p>
            <a:pPr marL="228600" indent="-228600">
              <a:buFont typeface="+mj-lt"/>
              <a:buAutoNum type="arabicPeriod"/>
            </a:pPr>
            <a:r>
              <a:rPr lang="en-US" sz="1600" dirty="0" err="1" smtClean="0"/>
              <a:t>Clusterer</a:t>
            </a:r>
            <a:r>
              <a:rPr lang="en-US" sz="1600" dirty="0" smtClean="0"/>
              <a:t> - </a:t>
            </a:r>
            <a:r>
              <a:rPr lang="en-US" sz="1600" b="1" dirty="0" err="1">
                <a:hlinkClick r:id="rId3"/>
              </a:rPr>
              <a:t>Clusterer_beta.ipynb</a:t>
            </a:r>
            <a:endParaRPr lang="en-US" sz="1600" dirty="0"/>
          </a:p>
          <a:p>
            <a:pPr marL="228600" indent="-228600">
              <a:buFont typeface="+mj-lt"/>
              <a:buAutoNum type="arabicPeriod"/>
            </a:pPr>
            <a:r>
              <a:rPr lang="en-US" sz="1600" dirty="0" err="1" smtClean="0"/>
              <a:t>Feature_selector</a:t>
            </a:r>
            <a:r>
              <a:rPr lang="en-US" sz="1600" dirty="0" smtClean="0"/>
              <a:t> - </a:t>
            </a:r>
            <a:r>
              <a:rPr lang="en-US" sz="1600" b="1" dirty="0" err="1" smtClean="0">
                <a:hlinkClick r:id="rId4"/>
              </a:rPr>
              <a:t>feature_selector_beta.ipynb</a:t>
            </a:r>
            <a:r>
              <a:rPr lang="en-US" sz="1600" b="1" dirty="0" smtClean="0"/>
              <a:t> </a:t>
            </a:r>
            <a:endParaRPr lang="en-US" sz="1600" dirty="0"/>
          </a:p>
          <a:p>
            <a:pPr marL="228600" indent="-228600">
              <a:buFont typeface="+mj-lt"/>
              <a:buAutoNum type="arabicPeriod"/>
            </a:pPr>
            <a:r>
              <a:rPr lang="en-US" sz="1600" dirty="0" smtClean="0"/>
              <a:t>Predictor - </a:t>
            </a:r>
            <a:r>
              <a:rPr lang="en-US" sz="1600" b="1" dirty="0" err="1">
                <a:hlinkClick r:id="rId5"/>
              </a:rPr>
              <a:t>predictor_beta.ipynb</a:t>
            </a:r>
            <a:endParaRPr lang="en-US" sz="1600" dirty="0"/>
          </a:p>
          <a:p>
            <a:endParaRPr lang="en-US" dirty="0" smtClean="0"/>
          </a:p>
          <a:p>
            <a:pPr lvl="0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sz="1600" dirty="0" smtClean="0">
                <a:solidFill>
                  <a:srgbClr val="009CDE"/>
                </a:solidFill>
              </a:rPr>
              <a:t>Requires </a:t>
            </a:r>
            <a:r>
              <a:rPr lang="en-US" sz="1600" dirty="0" err="1" smtClean="0">
                <a:solidFill>
                  <a:srgbClr val="009CDE"/>
                </a:solidFill>
              </a:rPr>
              <a:t>Ipython</a:t>
            </a:r>
            <a:r>
              <a:rPr lang="en-US" sz="1600" dirty="0" smtClean="0">
                <a:solidFill>
                  <a:srgbClr val="009CDE"/>
                </a:solidFill>
              </a:rPr>
              <a:t> 3.0.0 (</a:t>
            </a:r>
            <a:r>
              <a:rPr lang="en-US" sz="1600" dirty="0" err="1" smtClean="0">
                <a:solidFill>
                  <a:srgbClr val="009CDE"/>
                </a:solidFill>
              </a:rPr>
              <a:t>Jupyter</a:t>
            </a:r>
            <a:r>
              <a:rPr lang="en-US" sz="1600" dirty="0" smtClean="0">
                <a:solidFill>
                  <a:srgbClr val="009CDE"/>
                </a:solidFill>
              </a:rPr>
              <a:t> notebook). </a:t>
            </a:r>
          </a:p>
          <a:p>
            <a:pPr marL="285750" lvl="0" indent="-285750">
              <a:lnSpc>
                <a:spcPct val="100000"/>
              </a:lnSpc>
              <a:spcBef>
                <a:spcPct val="20000"/>
              </a:spcBef>
              <a:buSzTx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9CDE"/>
                </a:solidFill>
              </a:rPr>
              <a:t>On windows install Anaconda</a:t>
            </a:r>
          </a:p>
          <a:p>
            <a:pPr marL="285750" lvl="0" indent="-285750">
              <a:lnSpc>
                <a:spcPct val="100000"/>
              </a:lnSpc>
              <a:spcBef>
                <a:spcPct val="20000"/>
              </a:spcBef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9CDE"/>
                </a:solidFill>
              </a:rPr>
              <a:t>O</a:t>
            </a:r>
            <a:r>
              <a:rPr lang="en-US" sz="1600" dirty="0" smtClean="0">
                <a:solidFill>
                  <a:srgbClr val="009CDE"/>
                </a:solidFill>
              </a:rPr>
              <a:t>n </a:t>
            </a:r>
            <a:r>
              <a:rPr lang="en-US" sz="1600" dirty="0" err="1" smtClean="0">
                <a:solidFill>
                  <a:srgbClr val="009CDE"/>
                </a:solidFill>
              </a:rPr>
              <a:t>unix</a:t>
            </a:r>
            <a:r>
              <a:rPr lang="en-US" sz="1600" dirty="0" smtClean="0">
                <a:solidFill>
                  <a:srgbClr val="009CDE"/>
                </a:solidFill>
              </a:rPr>
              <a:t> `</a:t>
            </a:r>
            <a:r>
              <a:rPr lang="en-US" sz="1600" dirty="0" err="1" smtClean="0">
                <a:solidFill>
                  <a:srgbClr val="009CDE"/>
                </a:solidFill>
              </a:rPr>
              <a:t>sudo</a:t>
            </a:r>
            <a:r>
              <a:rPr lang="en-US" sz="1600" dirty="0" smtClean="0">
                <a:solidFill>
                  <a:srgbClr val="009CDE"/>
                </a:solidFill>
              </a:rPr>
              <a:t> pip install –I “</a:t>
            </a:r>
            <a:r>
              <a:rPr lang="en-US" sz="1600" dirty="0" err="1" smtClean="0">
                <a:solidFill>
                  <a:srgbClr val="009CDE"/>
                </a:solidFill>
              </a:rPr>
              <a:t>ipython</a:t>
            </a:r>
            <a:r>
              <a:rPr lang="en-US" sz="1600" dirty="0" smtClean="0">
                <a:solidFill>
                  <a:srgbClr val="009CDE"/>
                </a:solidFill>
              </a:rPr>
              <a:t>[notebook]”==3.0.0`</a:t>
            </a:r>
            <a:endParaRPr lang="en-US" sz="1600" dirty="0">
              <a:solidFill>
                <a:srgbClr val="009CDE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rPr>
              <a:t>Registration </a:t>
            </a:r>
            <a:r>
              <a:rPr lang="en-US" sz="2400" b="1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rPr>
              <a:t>to </a:t>
            </a:r>
            <a:r>
              <a:rPr lang="en-US" sz="2400" b="1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rPr>
              <a:t>the challenge</a:t>
            </a:r>
            <a:endParaRPr lang="en-US" sz="2400" b="1" dirty="0">
              <a:solidFill>
                <a:schemeClr val="tx2"/>
              </a:solidFill>
              <a:latin typeface="PayPal Forward" panose="020B0503020204020204" pitchFamily="34" charset="0"/>
              <a:ea typeface="+mn-ea"/>
              <a:cs typeface="PayPal Forward" panose="020B0503020204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07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Go to the challenge (</a:t>
            </a:r>
            <a:r>
              <a:rPr lang="en-US" sz="2000" dirty="0" smtClean="0">
                <a:hlinkClick r:id="rId2"/>
              </a:rPr>
              <a:t>http://dreamchallenges.org/challenges/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 click the first challenge), t</a:t>
            </a:r>
            <a:r>
              <a:rPr lang="en-US" sz="2000" dirty="0" smtClean="0"/>
              <a:t>o section 3.1 and click register (it might ask you to create a synapse account first and then go back and register), it will send you a verification email, then when you verify ,</a:t>
            </a:r>
            <a:r>
              <a:rPr lang="en-US" sz="2000" b="1" dirty="0" smtClean="0"/>
              <a:t>You will get an email </a:t>
            </a:r>
            <a:r>
              <a:rPr lang="en-US" sz="2000" dirty="0" smtClean="0"/>
              <a:t>(email </a:t>
            </a:r>
            <a:r>
              <a:rPr lang="en-US" sz="2000" dirty="0"/>
              <a:t>subject: PRO-ACT Data Access </a:t>
            </a:r>
            <a:r>
              <a:rPr lang="en-US" sz="2000" dirty="0" smtClean="0"/>
              <a:t>Request)</a:t>
            </a:r>
            <a:r>
              <a:rPr lang="en-US" sz="2000" b="1" dirty="0" smtClean="0"/>
              <a:t>- keep it!</a:t>
            </a:r>
          </a:p>
          <a:p>
            <a:pPr>
              <a:buNone/>
            </a:pPr>
            <a:endParaRPr lang="en-US" sz="2000" b="1" dirty="0" smtClean="0"/>
          </a:p>
          <a:p>
            <a:r>
              <a:rPr lang="en-US" sz="2000" dirty="0" smtClean="0"/>
              <a:t>Go to PRO-ACT </a:t>
            </a:r>
            <a:r>
              <a:rPr lang="en-US" sz="2000" dirty="0" smtClean="0">
                <a:hlinkClick r:id="rId3"/>
              </a:rPr>
              <a:t>https://www.ALSdatabase.org</a:t>
            </a:r>
            <a:r>
              <a:rPr lang="en-US" sz="2000" dirty="0" smtClean="0"/>
              <a:t> , fill the form</a:t>
            </a:r>
          </a:p>
          <a:p>
            <a:r>
              <a:rPr lang="en-US" sz="2000" dirty="0" smtClean="0"/>
              <a:t>PUT THE TOKEN (marked in ==== ) in the proposed research (see </a:t>
            </a:r>
            <a:r>
              <a:rPr lang="en-US" sz="2000" dirty="0" err="1" smtClean="0"/>
              <a:t>pic</a:t>
            </a:r>
            <a:r>
              <a:rPr lang="en-US" sz="2000" dirty="0" smtClean="0"/>
              <a:t>). Submit! Another verification email and </a:t>
            </a:r>
            <a:r>
              <a:rPr lang="en-US" sz="2000" dirty="0" err="1" smtClean="0"/>
              <a:t>youre</a:t>
            </a:r>
            <a:r>
              <a:rPr lang="en-US" sz="2000" dirty="0" smtClean="0"/>
              <a:t> done!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11266" name="Picture 2" descr="https://www.synapse.org/Portal/filehandle?ownerId=syn2873386&amp;ownerType=ENTITY&amp;fileName=Firstpicture.jpg&amp;preview=false&amp;wikiId=23463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8500" y="3986212"/>
            <a:ext cx="5905500" cy="1157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848012"/>
      </p:ext>
    </p:extLst>
  </p:cSld>
  <p:clrMapOvr>
    <a:masterClrMapping/>
  </p:clrMapOvr>
</p:sld>
</file>

<file path=ppt/theme/theme1.xml><?xml version="1.0" encoding="utf-8"?>
<a:theme xmlns:a="http://schemas.openxmlformats.org/drawingml/2006/main" name="PayPal Template 16:9 Aspect">
  <a:themeElements>
    <a:clrScheme name="PayPal 2015">
      <a:dk1>
        <a:srgbClr val="404040"/>
      </a:dk1>
      <a:lt1>
        <a:sysClr val="window" lastClr="FFFFFF"/>
      </a:lt1>
      <a:dk2>
        <a:srgbClr val="003087"/>
      </a:dk2>
      <a:lt2>
        <a:srgbClr val="FFFFFF"/>
      </a:lt2>
      <a:accent1>
        <a:srgbClr val="003087"/>
      </a:accent1>
      <a:accent2>
        <a:srgbClr val="009CDE"/>
      </a:accent2>
      <a:accent3>
        <a:srgbClr val="77E0C1"/>
      </a:accent3>
      <a:accent4>
        <a:srgbClr val="B0008E"/>
      </a:accent4>
      <a:accent5>
        <a:srgbClr val="FF8F1C"/>
      </a:accent5>
      <a:accent6>
        <a:srgbClr val="99999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1200" dirty="0" err="1">
            <a:latin typeface="PayPal Forward" panose="020B0503020204020204" pitchFamily="34" charset="0"/>
            <a:cs typeface="PayPal Forward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noAutofit/>
      </a:bodyPr>
      <a:lstStyle>
        <a:defPPr indent="-283464">
          <a:buClr>
            <a:schemeClr val="accent2"/>
          </a:buClr>
          <a:buSzPct val="125000"/>
          <a:defRPr sz="1200" dirty="0" err="1" smtClean="0">
            <a:latin typeface="PayPal Forward" panose="020B0503020204020204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ayPal_PPT Template_16x9_03_01_CC.potx" id="{10191AED-531C-4C86-ADC4-61B8DE0894A4}" vid="{685D10EE-6460-4957-A8E3-E599AC6FE4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PayPal_PPT Template_16x9_03_D</Template>
  <TotalTime>11840</TotalTime>
  <Words>612</Words>
  <Application>Microsoft Office PowerPoint</Application>
  <PresentationFormat>On-screen Show (16:9)</PresentationFormat>
  <Paragraphs>143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PayPal Template 16:9 Aspect</vt:lpstr>
      <vt:lpstr>PowerPoint Presentation</vt:lpstr>
      <vt:lpstr>What is ALS? </vt:lpstr>
      <vt:lpstr>What is the goal of this Datathon?  </vt:lpstr>
      <vt:lpstr>Data-sets</vt:lpstr>
      <vt:lpstr>Predicted Variable – ALSFLS slope </vt:lpstr>
      <vt:lpstr>Process</vt:lpstr>
      <vt:lpstr>Output</vt:lpstr>
      <vt:lpstr>Baseline Code provided </vt:lpstr>
      <vt:lpstr>Registration to the challenge</vt:lpstr>
      <vt:lpstr>Winners</vt:lpstr>
      <vt:lpstr>PowerPoint Presentation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PayPal Forward Bold 36pt</dc:title>
  <dc:creator>Ebel, Lior</dc:creator>
  <cp:lastModifiedBy>Cohen, Yaeli</cp:lastModifiedBy>
  <cp:revision>150</cp:revision>
  <cp:lastPrinted>2014-04-15T20:58:29Z</cp:lastPrinted>
  <dcterms:created xsi:type="dcterms:W3CDTF">2015-02-16T13:36:47Z</dcterms:created>
  <dcterms:modified xsi:type="dcterms:W3CDTF">2015-08-06T14:47:00Z</dcterms:modified>
</cp:coreProperties>
</file>