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9F2825-419E-4895-AF16-77DAFC63BBD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5C35418A-305F-4782-9BD4-9C89664B66F4}">
      <dgm:prSet custT="1"/>
      <dgm:spPr>
        <a:solidFill>
          <a:schemeClr val="bg1">
            <a:lumMod val="50000"/>
            <a:lumOff val="50000"/>
            <a:alpha val="5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Develop a classification machine learning model to find promising location to open a new VHO franchise.</a:t>
          </a:r>
        </a:p>
      </dgm:t>
    </dgm:pt>
    <dgm:pt modelId="{3CD83D99-D189-40A4-B79D-85DF05202BBB}" type="parTrans" cxnId="{35FE98A7-26C0-46D6-AAC3-8734993E06CE}">
      <dgm:prSet/>
      <dgm:spPr/>
      <dgm:t>
        <a:bodyPr/>
        <a:lstStyle/>
        <a:p>
          <a:endParaRPr lang="en-US"/>
        </a:p>
      </dgm:t>
    </dgm:pt>
    <dgm:pt modelId="{CB9E81F3-8F96-4A7B-8AB1-7C66430CDF2B}" type="sibTrans" cxnId="{35FE98A7-26C0-46D6-AAC3-8734993E06CE}">
      <dgm:prSet/>
      <dgm:spPr/>
      <dgm:t>
        <a:bodyPr/>
        <a:lstStyle/>
        <a:p>
          <a:endParaRPr lang="en-US"/>
        </a:p>
      </dgm:t>
    </dgm:pt>
    <dgm:pt modelId="{2123247E-19F9-491B-AE49-AF13E404003C}">
      <dgm:prSet custT="1"/>
      <dgm:spPr>
        <a:solidFill>
          <a:schemeClr val="bg1">
            <a:lumMod val="50000"/>
            <a:lumOff val="50000"/>
            <a:alpha val="5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Create clusters of potential locations within South Jakarta area</a:t>
          </a:r>
        </a:p>
      </dgm:t>
    </dgm:pt>
    <dgm:pt modelId="{9858C422-2807-47F6-889C-EAD8CF231EF1}" type="parTrans" cxnId="{F6255031-AB81-4462-9EA5-A2608532FF3C}">
      <dgm:prSet/>
      <dgm:spPr/>
      <dgm:t>
        <a:bodyPr/>
        <a:lstStyle/>
        <a:p>
          <a:endParaRPr lang="en-US"/>
        </a:p>
      </dgm:t>
    </dgm:pt>
    <dgm:pt modelId="{D3B3041E-E005-4D5F-B3D6-48B4CC1730B0}" type="sibTrans" cxnId="{F6255031-AB81-4462-9EA5-A2608532FF3C}">
      <dgm:prSet/>
      <dgm:spPr/>
      <dgm:t>
        <a:bodyPr/>
        <a:lstStyle/>
        <a:p>
          <a:endParaRPr lang="en-US"/>
        </a:p>
      </dgm:t>
    </dgm:pt>
    <dgm:pt modelId="{A46A9E85-AB03-454E-8D0E-476148D59867}" type="pres">
      <dgm:prSet presAssocID="{3B9F2825-419E-4895-AF16-77DAFC63BBDC}" presName="root" presStyleCnt="0">
        <dgm:presLayoutVars>
          <dgm:dir/>
          <dgm:resizeHandles val="exact"/>
        </dgm:presLayoutVars>
      </dgm:prSet>
      <dgm:spPr/>
    </dgm:pt>
    <dgm:pt modelId="{DDA3E2E1-9BD8-40B1-8469-33184DC74FF7}" type="pres">
      <dgm:prSet presAssocID="{5C35418A-305F-4782-9BD4-9C89664B66F4}" presName="compNode" presStyleCnt="0"/>
      <dgm:spPr/>
    </dgm:pt>
    <dgm:pt modelId="{77F2C018-ACDF-4AA6-B797-C0DE70A51ABD}" type="pres">
      <dgm:prSet presAssocID="{5C35418A-305F-4782-9BD4-9C89664B66F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70288D0-CC3A-4B08-8459-AABD25B90636}" type="pres">
      <dgm:prSet presAssocID="{5C35418A-305F-4782-9BD4-9C89664B66F4}" presName="spaceRect" presStyleCnt="0"/>
      <dgm:spPr/>
    </dgm:pt>
    <dgm:pt modelId="{EFBE2029-5D35-49BE-9882-50AD97019398}" type="pres">
      <dgm:prSet presAssocID="{5C35418A-305F-4782-9BD4-9C89664B66F4}" presName="textRect" presStyleLbl="revTx" presStyleIdx="0" presStyleCnt="2">
        <dgm:presLayoutVars>
          <dgm:chMax val="1"/>
          <dgm:chPref val="1"/>
        </dgm:presLayoutVars>
      </dgm:prSet>
      <dgm:spPr/>
    </dgm:pt>
    <dgm:pt modelId="{7C799CB3-2384-4E98-917D-C7DDAC771592}" type="pres">
      <dgm:prSet presAssocID="{CB9E81F3-8F96-4A7B-8AB1-7C66430CDF2B}" presName="sibTrans" presStyleCnt="0"/>
      <dgm:spPr/>
    </dgm:pt>
    <dgm:pt modelId="{138292C9-C244-46B1-A094-D427B7A4E2A6}" type="pres">
      <dgm:prSet presAssocID="{2123247E-19F9-491B-AE49-AF13E404003C}" presName="compNode" presStyleCnt="0"/>
      <dgm:spPr/>
    </dgm:pt>
    <dgm:pt modelId="{365904E8-53A3-42DF-8AB9-D13715B115F3}" type="pres">
      <dgm:prSet presAssocID="{2123247E-19F9-491B-AE49-AF13E404003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0F35D3A6-C67E-4067-8FAC-CCBF43AD5F91}" type="pres">
      <dgm:prSet presAssocID="{2123247E-19F9-491B-AE49-AF13E404003C}" presName="spaceRect" presStyleCnt="0"/>
      <dgm:spPr/>
    </dgm:pt>
    <dgm:pt modelId="{9196C375-B104-46B5-B7CC-EB2AF6361E24}" type="pres">
      <dgm:prSet presAssocID="{2123247E-19F9-491B-AE49-AF13E404003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E8E6608-7DAA-4156-8D98-C4010D657672}" type="presOf" srcId="{3B9F2825-419E-4895-AF16-77DAFC63BBDC}" destId="{A46A9E85-AB03-454E-8D0E-476148D59867}" srcOrd="0" destOrd="0" presId="urn:microsoft.com/office/officeart/2018/2/layout/IconLabelList"/>
    <dgm:cxn modelId="{F6255031-AB81-4462-9EA5-A2608532FF3C}" srcId="{3B9F2825-419E-4895-AF16-77DAFC63BBDC}" destId="{2123247E-19F9-491B-AE49-AF13E404003C}" srcOrd="1" destOrd="0" parTransId="{9858C422-2807-47F6-889C-EAD8CF231EF1}" sibTransId="{D3B3041E-E005-4D5F-B3D6-48B4CC1730B0}"/>
    <dgm:cxn modelId="{22D48A53-2173-409E-BA1A-6A4100E9D4D6}" type="presOf" srcId="{2123247E-19F9-491B-AE49-AF13E404003C}" destId="{9196C375-B104-46B5-B7CC-EB2AF6361E24}" srcOrd="0" destOrd="0" presId="urn:microsoft.com/office/officeart/2018/2/layout/IconLabelList"/>
    <dgm:cxn modelId="{8D7E8F95-2DB0-4BC0-A73C-1F3018F8E3E6}" type="presOf" srcId="{5C35418A-305F-4782-9BD4-9C89664B66F4}" destId="{EFBE2029-5D35-49BE-9882-50AD97019398}" srcOrd="0" destOrd="0" presId="urn:microsoft.com/office/officeart/2018/2/layout/IconLabelList"/>
    <dgm:cxn modelId="{35FE98A7-26C0-46D6-AAC3-8734993E06CE}" srcId="{3B9F2825-419E-4895-AF16-77DAFC63BBDC}" destId="{5C35418A-305F-4782-9BD4-9C89664B66F4}" srcOrd="0" destOrd="0" parTransId="{3CD83D99-D189-40A4-B79D-85DF05202BBB}" sibTransId="{CB9E81F3-8F96-4A7B-8AB1-7C66430CDF2B}"/>
    <dgm:cxn modelId="{5A7FD7A0-815C-4924-948F-818AC1009FB3}" type="presParOf" srcId="{A46A9E85-AB03-454E-8D0E-476148D59867}" destId="{DDA3E2E1-9BD8-40B1-8469-33184DC74FF7}" srcOrd="0" destOrd="0" presId="urn:microsoft.com/office/officeart/2018/2/layout/IconLabelList"/>
    <dgm:cxn modelId="{00E24893-0E7A-48AC-929B-E86B842AE42F}" type="presParOf" srcId="{DDA3E2E1-9BD8-40B1-8469-33184DC74FF7}" destId="{77F2C018-ACDF-4AA6-B797-C0DE70A51ABD}" srcOrd="0" destOrd="0" presId="urn:microsoft.com/office/officeart/2018/2/layout/IconLabelList"/>
    <dgm:cxn modelId="{130029D3-6AC9-4C95-A339-B186744013CF}" type="presParOf" srcId="{DDA3E2E1-9BD8-40B1-8469-33184DC74FF7}" destId="{C70288D0-CC3A-4B08-8459-AABD25B90636}" srcOrd="1" destOrd="0" presId="urn:microsoft.com/office/officeart/2018/2/layout/IconLabelList"/>
    <dgm:cxn modelId="{B19AFE5F-9040-4B05-A7B0-B461F8DD92B6}" type="presParOf" srcId="{DDA3E2E1-9BD8-40B1-8469-33184DC74FF7}" destId="{EFBE2029-5D35-49BE-9882-50AD97019398}" srcOrd="2" destOrd="0" presId="urn:microsoft.com/office/officeart/2018/2/layout/IconLabelList"/>
    <dgm:cxn modelId="{22FB7363-2DA5-41C4-86DA-3D30958A76D4}" type="presParOf" srcId="{A46A9E85-AB03-454E-8D0E-476148D59867}" destId="{7C799CB3-2384-4E98-917D-C7DDAC771592}" srcOrd="1" destOrd="0" presId="urn:microsoft.com/office/officeart/2018/2/layout/IconLabelList"/>
    <dgm:cxn modelId="{7C3A034A-E93F-462C-B119-9F105F41A532}" type="presParOf" srcId="{A46A9E85-AB03-454E-8D0E-476148D59867}" destId="{138292C9-C244-46B1-A094-D427B7A4E2A6}" srcOrd="2" destOrd="0" presId="urn:microsoft.com/office/officeart/2018/2/layout/IconLabelList"/>
    <dgm:cxn modelId="{C7EA5A0A-EA31-4060-A58B-FD881F9A37FA}" type="presParOf" srcId="{138292C9-C244-46B1-A094-D427B7A4E2A6}" destId="{365904E8-53A3-42DF-8AB9-D13715B115F3}" srcOrd="0" destOrd="0" presId="urn:microsoft.com/office/officeart/2018/2/layout/IconLabelList"/>
    <dgm:cxn modelId="{CA8DFC4F-1BB8-45DF-B3CC-6A761CC0BD78}" type="presParOf" srcId="{138292C9-C244-46B1-A094-D427B7A4E2A6}" destId="{0F35D3A6-C67E-4067-8FAC-CCBF43AD5F91}" srcOrd="1" destOrd="0" presId="urn:microsoft.com/office/officeart/2018/2/layout/IconLabelList"/>
    <dgm:cxn modelId="{6B3FB433-7225-41CF-9570-D60FDA923707}" type="presParOf" srcId="{138292C9-C244-46B1-A094-D427B7A4E2A6}" destId="{9196C375-B104-46B5-B7CC-EB2AF6361E2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1CEE4D-84A0-4BCB-9EFF-55C6A4A6D943}" type="doc">
      <dgm:prSet loTypeId="urn:microsoft.com/office/officeart/2005/8/layout/vProcess5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F99082A-961B-4EC0-8F5B-5A7C786C8F82}">
      <dgm:prSet/>
      <dgm:spPr/>
      <dgm:t>
        <a:bodyPr/>
        <a:lstStyle/>
        <a:p>
          <a:pPr>
            <a:defRPr cap="all"/>
          </a:pPr>
          <a:r>
            <a:rPr lang="en-US" b="1" u="sng" dirty="0"/>
            <a:t>Explanatory variable: </a:t>
          </a:r>
        </a:p>
        <a:p>
          <a:pPr>
            <a:defRPr cap="all"/>
          </a:pPr>
          <a:r>
            <a:rPr lang="en-US" dirty="0"/>
            <a:t>Numbers of POIs located nearby the hotel</a:t>
          </a:r>
        </a:p>
      </dgm:t>
    </dgm:pt>
    <dgm:pt modelId="{0BC9BF5D-98C7-4DE4-B9F8-241CB66CAA74}" type="parTrans" cxnId="{E438F9A4-6F41-4CA7-9C20-3B1BE48FAECA}">
      <dgm:prSet/>
      <dgm:spPr/>
      <dgm:t>
        <a:bodyPr/>
        <a:lstStyle/>
        <a:p>
          <a:endParaRPr lang="en-US"/>
        </a:p>
      </dgm:t>
    </dgm:pt>
    <dgm:pt modelId="{72C0AA34-5A33-43AC-A374-9836CE44B15C}" type="sibTrans" cxnId="{E438F9A4-6F41-4CA7-9C20-3B1BE48FAECA}">
      <dgm:prSet/>
      <dgm:spPr/>
      <dgm:t>
        <a:bodyPr/>
        <a:lstStyle/>
        <a:p>
          <a:endParaRPr lang="en-US"/>
        </a:p>
      </dgm:t>
    </dgm:pt>
    <dgm:pt modelId="{CE3E87A5-A4EB-4111-AE78-4BE0EB173CF6}">
      <dgm:prSet/>
      <dgm:spPr/>
      <dgm:t>
        <a:bodyPr/>
        <a:lstStyle/>
        <a:p>
          <a:pPr>
            <a:defRPr cap="all"/>
          </a:pPr>
          <a:r>
            <a:rPr lang="en-US" b="1" u="sng" dirty="0">
              <a:solidFill>
                <a:schemeClr val="bg1"/>
              </a:solidFill>
            </a:rPr>
            <a:t>Response variable: </a:t>
          </a:r>
        </a:p>
        <a:p>
          <a:pPr>
            <a:defRPr cap="all"/>
          </a:pPr>
          <a:r>
            <a:rPr lang="en-US" dirty="0">
              <a:solidFill>
                <a:schemeClr val="bg1"/>
              </a:solidFill>
            </a:rPr>
            <a:t>Customer’s satisfaction level in a form of google rating</a:t>
          </a:r>
        </a:p>
      </dgm:t>
    </dgm:pt>
    <dgm:pt modelId="{D6D0A938-2FEB-49F3-931A-E6C5B223B281}" type="parTrans" cxnId="{7F77D657-4ECB-444A-96B3-68EF9FA85598}">
      <dgm:prSet/>
      <dgm:spPr/>
      <dgm:t>
        <a:bodyPr/>
        <a:lstStyle/>
        <a:p>
          <a:endParaRPr lang="en-US"/>
        </a:p>
      </dgm:t>
    </dgm:pt>
    <dgm:pt modelId="{79E6C8FB-84F3-41CB-AD3D-815DEAA549E6}" type="sibTrans" cxnId="{7F77D657-4ECB-444A-96B3-68EF9FA85598}">
      <dgm:prSet/>
      <dgm:spPr/>
      <dgm:t>
        <a:bodyPr/>
        <a:lstStyle/>
        <a:p>
          <a:endParaRPr lang="en-US"/>
        </a:p>
      </dgm:t>
    </dgm:pt>
    <dgm:pt modelId="{CD319BDF-F4B7-4868-88EF-FA3C8A40C44C}" type="pres">
      <dgm:prSet presAssocID="{601CEE4D-84A0-4BCB-9EFF-55C6A4A6D943}" presName="outerComposite" presStyleCnt="0">
        <dgm:presLayoutVars>
          <dgm:chMax val="5"/>
          <dgm:dir/>
          <dgm:resizeHandles val="exact"/>
        </dgm:presLayoutVars>
      </dgm:prSet>
      <dgm:spPr/>
    </dgm:pt>
    <dgm:pt modelId="{5F08360E-E274-4D42-A1BE-15A77E4CC57C}" type="pres">
      <dgm:prSet presAssocID="{601CEE4D-84A0-4BCB-9EFF-55C6A4A6D943}" presName="dummyMaxCanvas" presStyleCnt="0">
        <dgm:presLayoutVars/>
      </dgm:prSet>
      <dgm:spPr/>
    </dgm:pt>
    <dgm:pt modelId="{10C3CFC5-C88A-419A-901C-AD13626A90E5}" type="pres">
      <dgm:prSet presAssocID="{601CEE4D-84A0-4BCB-9EFF-55C6A4A6D943}" presName="TwoNodes_1" presStyleLbl="node1" presStyleIdx="0" presStyleCnt="2">
        <dgm:presLayoutVars>
          <dgm:bulletEnabled val="1"/>
        </dgm:presLayoutVars>
      </dgm:prSet>
      <dgm:spPr/>
    </dgm:pt>
    <dgm:pt modelId="{DEB57671-0777-40F0-9783-4C08E81A31C3}" type="pres">
      <dgm:prSet presAssocID="{601CEE4D-84A0-4BCB-9EFF-55C6A4A6D943}" presName="TwoNodes_2" presStyleLbl="node1" presStyleIdx="1" presStyleCnt="2" custLinFactNeighborX="823" custLinFactNeighborY="753">
        <dgm:presLayoutVars>
          <dgm:bulletEnabled val="1"/>
        </dgm:presLayoutVars>
      </dgm:prSet>
      <dgm:spPr/>
    </dgm:pt>
    <dgm:pt modelId="{9452FB95-C53C-4809-8D64-ADE31F4E0C40}" type="pres">
      <dgm:prSet presAssocID="{601CEE4D-84A0-4BCB-9EFF-55C6A4A6D943}" presName="TwoConn_1-2" presStyleLbl="fgAccFollowNode1" presStyleIdx="0" presStyleCnt="1">
        <dgm:presLayoutVars>
          <dgm:bulletEnabled val="1"/>
        </dgm:presLayoutVars>
      </dgm:prSet>
      <dgm:spPr/>
    </dgm:pt>
    <dgm:pt modelId="{E10E80DD-B376-43D7-8DFD-6C277558F58B}" type="pres">
      <dgm:prSet presAssocID="{601CEE4D-84A0-4BCB-9EFF-55C6A4A6D943}" presName="TwoNodes_1_text" presStyleLbl="node1" presStyleIdx="1" presStyleCnt="2">
        <dgm:presLayoutVars>
          <dgm:bulletEnabled val="1"/>
        </dgm:presLayoutVars>
      </dgm:prSet>
      <dgm:spPr/>
    </dgm:pt>
    <dgm:pt modelId="{5B14E0B3-C696-473A-B955-8470BD96E458}" type="pres">
      <dgm:prSet presAssocID="{601CEE4D-84A0-4BCB-9EFF-55C6A4A6D94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A4D5CE01-4661-4C12-BD6C-F04D1832F865}" type="presOf" srcId="{601CEE4D-84A0-4BCB-9EFF-55C6A4A6D943}" destId="{CD319BDF-F4B7-4868-88EF-FA3C8A40C44C}" srcOrd="0" destOrd="0" presId="urn:microsoft.com/office/officeart/2005/8/layout/vProcess5"/>
    <dgm:cxn modelId="{7F77D657-4ECB-444A-96B3-68EF9FA85598}" srcId="{601CEE4D-84A0-4BCB-9EFF-55C6A4A6D943}" destId="{CE3E87A5-A4EB-4111-AE78-4BE0EB173CF6}" srcOrd="1" destOrd="0" parTransId="{D6D0A938-2FEB-49F3-931A-E6C5B223B281}" sibTransId="{79E6C8FB-84F3-41CB-AD3D-815DEAA549E6}"/>
    <dgm:cxn modelId="{BB704497-9067-40E4-875A-7C9405C6F33E}" type="presOf" srcId="{7F99082A-961B-4EC0-8F5B-5A7C786C8F82}" destId="{E10E80DD-B376-43D7-8DFD-6C277558F58B}" srcOrd="1" destOrd="0" presId="urn:microsoft.com/office/officeart/2005/8/layout/vProcess5"/>
    <dgm:cxn modelId="{E438F9A4-6F41-4CA7-9C20-3B1BE48FAECA}" srcId="{601CEE4D-84A0-4BCB-9EFF-55C6A4A6D943}" destId="{7F99082A-961B-4EC0-8F5B-5A7C786C8F82}" srcOrd="0" destOrd="0" parTransId="{0BC9BF5D-98C7-4DE4-B9F8-241CB66CAA74}" sibTransId="{72C0AA34-5A33-43AC-A374-9836CE44B15C}"/>
    <dgm:cxn modelId="{BA3190DC-33BA-4F22-9681-DB3121382248}" type="presOf" srcId="{CE3E87A5-A4EB-4111-AE78-4BE0EB173CF6}" destId="{5B14E0B3-C696-473A-B955-8470BD96E458}" srcOrd="1" destOrd="0" presId="urn:microsoft.com/office/officeart/2005/8/layout/vProcess5"/>
    <dgm:cxn modelId="{821229E2-D994-4E05-8BEA-B29246F202E6}" type="presOf" srcId="{CE3E87A5-A4EB-4111-AE78-4BE0EB173CF6}" destId="{DEB57671-0777-40F0-9783-4C08E81A31C3}" srcOrd="0" destOrd="0" presId="urn:microsoft.com/office/officeart/2005/8/layout/vProcess5"/>
    <dgm:cxn modelId="{3EDA83FC-6D21-48DF-AD66-912A368CCF09}" type="presOf" srcId="{72C0AA34-5A33-43AC-A374-9836CE44B15C}" destId="{9452FB95-C53C-4809-8D64-ADE31F4E0C40}" srcOrd="0" destOrd="0" presId="urn:microsoft.com/office/officeart/2005/8/layout/vProcess5"/>
    <dgm:cxn modelId="{AB5433FF-D7F7-4364-A581-8324B46C8B5A}" type="presOf" srcId="{7F99082A-961B-4EC0-8F5B-5A7C786C8F82}" destId="{10C3CFC5-C88A-419A-901C-AD13626A90E5}" srcOrd="0" destOrd="0" presId="urn:microsoft.com/office/officeart/2005/8/layout/vProcess5"/>
    <dgm:cxn modelId="{935745A4-E840-4842-84F4-42CD064E4853}" type="presParOf" srcId="{CD319BDF-F4B7-4868-88EF-FA3C8A40C44C}" destId="{5F08360E-E274-4D42-A1BE-15A77E4CC57C}" srcOrd="0" destOrd="0" presId="urn:microsoft.com/office/officeart/2005/8/layout/vProcess5"/>
    <dgm:cxn modelId="{02A4B2AC-53B7-4B83-9B96-2BFE68D1204D}" type="presParOf" srcId="{CD319BDF-F4B7-4868-88EF-FA3C8A40C44C}" destId="{10C3CFC5-C88A-419A-901C-AD13626A90E5}" srcOrd="1" destOrd="0" presId="urn:microsoft.com/office/officeart/2005/8/layout/vProcess5"/>
    <dgm:cxn modelId="{99AF1379-09CC-4CDB-B6F3-BB2FEE3B3295}" type="presParOf" srcId="{CD319BDF-F4B7-4868-88EF-FA3C8A40C44C}" destId="{DEB57671-0777-40F0-9783-4C08E81A31C3}" srcOrd="2" destOrd="0" presId="urn:microsoft.com/office/officeart/2005/8/layout/vProcess5"/>
    <dgm:cxn modelId="{05596F1B-9987-478D-A670-841B4651EFB4}" type="presParOf" srcId="{CD319BDF-F4B7-4868-88EF-FA3C8A40C44C}" destId="{9452FB95-C53C-4809-8D64-ADE31F4E0C40}" srcOrd="3" destOrd="0" presId="urn:microsoft.com/office/officeart/2005/8/layout/vProcess5"/>
    <dgm:cxn modelId="{3D9385F7-8A98-4251-9751-B103769C654E}" type="presParOf" srcId="{CD319BDF-F4B7-4868-88EF-FA3C8A40C44C}" destId="{E10E80DD-B376-43D7-8DFD-6C277558F58B}" srcOrd="4" destOrd="0" presId="urn:microsoft.com/office/officeart/2005/8/layout/vProcess5"/>
    <dgm:cxn modelId="{BA5788B2-0436-4BE6-A4D8-DD0DB122B7DE}" type="presParOf" srcId="{CD319BDF-F4B7-4868-88EF-FA3C8A40C44C}" destId="{5B14E0B3-C696-473A-B955-8470BD96E45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9CC0AA-C275-4812-8F51-7C2E2C585708}" type="doc">
      <dgm:prSet loTypeId="urn:microsoft.com/office/officeart/2005/8/layout/defaul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1984B04-5B45-4B30-9070-92A9F87EB6C5}">
      <dgm:prSet/>
      <dgm:spPr/>
      <dgm:t>
        <a:bodyPr/>
        <a:lstStyle/>
        <a:p>
          <a:r>
            <a:rPr lang="en-US" dirty="0"/>
            <a:t>The result of this project is expected to bring insights for virtual hotel operators that interested in opening a new franchise in South Jakarta Area.</a:t>
          </a:r>
        </a:p>
      </dgm:t>
    </dgm:pt>
    <dgm:pt modelId="{03E4EBE9-957F-4A09-ADE2-02A10CDFFC3F}" type="parTrans" cxnId="{2F343F90-149A-4B39-BBA8-2EC623D7EDBD}">
      <dgm:prSet/>
      <dgm:spPr/>
      <dgm:t>
        <a:bodyPr/>
        <a:lstStyle/>
        <a:p>
          <a:endParaRPr lang="en-US"/>
        </a:p>
      </dgm:t>
    </dgm:pt>
    <dgm:pt modelId="{2DD8AF64-0873-4BF5-A515-E247DC38204F}" type="sibTrans" cxnId="{2F343F90-149A-4B39-BBA8-2EC623D7EDBD}">
      <dgm:prSet/>
      <dgm:spPr/>
      <dgm:t>
        <a:bodyPr/>
        <a:lstStyle/>
        <a:p>
          <a:endParaRPr lang="en-US"/>
        </a:p>
      </dgm:t>
    </dgm:pt>
    <dgm:pt modelId="{9220B3CB-B3B7-40A4-A8FF-A46544C4E81C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Several locations recommended in the result section can be used as starting points for further analyses prior to make a business decision.</a:t>
          </a:r>
        </a:p>
      </dgm:t>
    </dgm:pt>
    <dgm:pt modelId="{0862676C-CBE8-4A86-8356-7E567A947772}" type="parTrans" cxnId="{8AF2B7D2-E8EC-48A9-B683-81F8CF2F697F}">
      <dgm:prSet/>
      <dgm:spPr/>
      <dgm:t>
        <a:bodyPr/>
        <a:lstStyle/>
        <a:p>
          <a:endParaRPr lang="en-US"/>
        </a:p>
      </dgm:t>
    </dgm:pt>
    <dgm:pt modelId="{AF6012C4-B524-409E-A233-585BF40C74DF}" type="sibTrans" cxnId="{8AF2B7D2-E8EC-48A9-B683-81F8CF2F697F}">
      <dgm:prSet/>
      <dgm:spPr/>
      <dgm:t>
        <a:bodyPr/>
        <a:lstStyle/>
        <a:p>
          <a:endParaRPr lang="en-US"/>
        </a:p>
      </dgm:t>
    </dgm:pt>
    <dgm:pt modelId="{FC4AE073-64FC-4809-BD4E-50F7352FECF4}" type="pres">
      <dgm:prSet presAssocID="{939CC0AA-C275-4812-8F51-7C2E2C585708}" presName="diagram" presStyleCnt="0">
        <dgm:presLayoutVars>
          <dgm:dir/>
          <dgm:resizeHandles val="exact"/>
        </dgm:presLayoutVars>
      </dgm:prSet>
      <dgm:spPr/>
    </dgm:pt>
    <dgm:pt modelId="{C7B526AD-A492-48DD-B29D-3CF9FD1E690A}" type="pres">
      <dgm:prSet presAssocID="{31984B04-5B45-4B30-9070-92A9F87EB6C5}" presName="node" presStyleLbl="node1" presStyleIdx="0" presStyleCnt="2" custScaleX="139605">
        <dgm:presLayoutVars>
          <dgm:bulletEnabled val="1"/>
        </dgm:presLayoutVars>
      </dgm:prSet>
      <dgm:spPr/>
    </dgm:pt>
    <dgm:pt modelId="{83B44CDE-68E4-405C-B735-C6EBD03AC656}" type="pres">
      <dgm:prSet presAssocID="{2DD8AF64-0873-4BF5-A515-E247DC38204F}" presName="sibTrans" presStyleCnt="0"/>
      <dgm:spPr/>
    </dgm:pt>
    <dgm:pt modelId="{735D95E0-11A2-4A7E-81C7-05E01CE86D2D}" type="pres">
      <dgm:prSet presAssocID="{9220B3CB-B3B7-40A4-A8FF-A46544C4E81C}" presName="node" presStyleLbl="node1" presStyleIdx="1" presStyleCnt="2" custScaleX="139647">
        <dgm:presLayoutVars>
          <dgm:bulletEnabled val="1"/>
        </dgm:presLayoutVars>
      </dgm:prSet>
      <dgm:spPr/>
    </dgm:pt>
  </dgm:ptLst>
  <dgm:cxnLst>
    <dgm:cxn modelId="{D9D89B10-F77E-4B37-A01C-20797E86F39E}" type="presOf" srcId="{939CC0AA-C275-4812-8F51-7C2E2C585708}" destId="{FC4AE073-64FC-4809-BD4E-50F7352FECF4}" srcOrd="0" destOrd="0" presId="urn:microsoft.com/office/officeart/2005/8/layout/default"/>
    <dgm:cxn modelId="{221C5C72-8D1D-4C3B-9048-B31B7D32827A}" type="presOf" srcId="{9220B3CB-B3B7-40A4-A8FF-A46544C4E81C}" destId="{735D95E0-11A2-4A7E-81C7-05E01CE86D2D}" srcOrd="0" destOrd="0" presId="urn:microsoft.com/office/officeart/2005/8/layout/default"/>
    <dgm:cxn modelId="{2F343F90-149A-4B39-BBA8-2EC623D7EDBD}" srcId="{939CC0AA-C275-4812-8F51-7C2E2C585708}" destId="{31984B04-5B45-4B30-9070-92A9F87EB6C5}" srcOrd="0" destOrd="0" parTransId="{03E4EBE9-957F-4A09-ADE2-02A10CDFFC3F}" sibTransId="{2DD8AF64-0873-4BF5-A515-E247DC38204F}"/>
    <dgm:cxn modelId="{8AF2B7D2-E8EC-48A9-B683-81F8CF2F697F}" srcId="{939CC0AA-C275-4812-8F51-7C2E2C585708}" destId="{9220B3CB-B3B7-40A4-A8FF-A46544C4E81C}" srcOrd="1" destOrd="0" parTransId="{0862676C-CBE8-4A86-8356-7E567A947772}" sibTransId="{AF6012C4-B524-409E-A233-585BF40C74DF}"/>
    <dgm:cxn modelId="{B1E084DB-6268-462C-848C-7EA0231A7590}" type="presOf" srcId="{31984B04-5B45-4B30-9070-92A9F87EB6C5}" destId="{C7B526AD-A492-48DD-B29D-3CF9FD1E690A}" srcOrd="0" destOrd="0" presId="urn:microsoft.com/office/officeart/2005/8/layout/default"/>
    <dgm:cxn modelId="{33E218C9-D966-4E66-8EC9-4B069517D48A}" type="presParOf" srcId="{FC4AE073-64FC-4809-BD4E-50F7352FECF4}" destId="{C7B526AD-A492-48DD-B29D-3CF9FD1E690A}" srcOrd="0" destOrd="0" presId="urn:microsoft.com/office/officeart/2005/8/layout/default"/>
    <dgm:cxn modelId="{E1E0BE35-D297-4AE9-97D6-A453CEDE4CFA}" type="presParOf" srcId="{FC4AE073-64FC-4809-BD4E-50F7352FECF4}" destId="{83B44CDE-68E4-405C-B735-C6EBD03AC656}" srcOrd="1" destOrd="0" presId="urn:microsoft.com/office/officeart/2005/8/layout/default"/>
    <dgm:cxn modelId="{4789524E-37B2-44B2-A38C-FB19855D17F9}" type="presParOf" srcId="{FC4AE073-64FC-4809-BD4E-50F7352FECF4}" destId="{735D95E0-11A2-4A7E-81C7-05E01CE86D2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2C018-ACDF-4AA6-B797-C0DE70A51ABD}">
      <dsp:nvSpPr>
        <dsp:cNvPr id="0" name=""/>
        <dsp:cNvSpPr/>
      </dsp:nvSpPr>
      <dsp:spPr>
        <a:xfrm>
          <a:off x="1747800" y="13195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E2029-5D35-49BE-9882-50AD97019398}">
      <dsp:nvSpPr>
        <dsp:cNvPr id="0" name=""/>
        <dsp:cNvSpPr/>
      </dsp:nvSpPr>
      <dsp:spPr>
        <a:xfrm>
          <a:off x="559800" y="2689387"/>
          <a:ext cx="4320000" cy="1530000"/>
        </a:xfrm>
        <a:prstGeom prst="rect">
          <a:avLst/>
        </a:prstGeom>
        <a:solidFill>
          <a:schemeClr val="bg1">
            <a:lumMod val="50000"/>
            <a:lumOff val="5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Develop a classification machine learning model to find promising location to open a new VHO franchise.</a:t>
          </a:r>
        </a:p>
      </dsp:txBody>
      <dsp:txXfrm>
        <a:off x="559800" y="2689387"/>
        <a:ext cx="4320000" cy="1530000"/>
      </dsp:txXfrm>
    </dsp:sp>
    <dsp:sp modelId="{365904E8-53A3-42DF-8AB9-D13715B115F3}">
      <dsp:nvSpPr>
        <dsp:cNvPr id="0" name=""/>
        <dsp:cNvSpPr/>
      </dsp:nvSpPr>
      <dsp:spPr>
        <a:xfrm>
          <a:off x="6823800" y="13195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6C375-B104-46B5-B7CC-EB2AF6361E24}">
      <dsp:nvSpPr>
        <dsp:cNvPr id="0" name=""/>
        <dsp:cNvSpPr/>
      </dsp:nvSpPr>
      <dsp:spPr>
        <a:xfrm>
          <a:off x="5635800" y="2689387"/>
          <a:ext cx="4320000" cy="1530000"/>
        </a:xfrm>
        <a:prstGeom prst="rect">
          <a:avLst/>
        </a:prstGeom>
        <a:solidFill>
          <a:schemeClr val="bg1">
            <a:lumMod val="50000"/>
            <a:lumOff val="5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Create clusters of potential locations within South Jakarta area</a:t>
          </a:r>
        </a:p>
      </dsp:txBody>
      <dsp:txXfrm>
        <a:off x="5635800" y="2689387"/>
        <a:ext cx="4320000" cy="153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3CFC5-C88A-419A-901C-AD13626A90E5}">
      <dsp:nvSpPr>
        <dsp:cNvPr id="0" name=""/>
        <dsp:cNvSpPr/>
      </dsp:nvSpPr>
      <dsp:spPr>
        <a:xfrm>
          <a:off x="0" y="0"/>
          <a:ext cx="5127927" cy="18694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u="sng" kern="1200" dirty="0"/>
            <a:t>Explanatory variable: 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Numbers of POIs located nearby the hotel</a:t>
          </a:r>
        </a:p>
      </dsp:txBody>
      <dsp:txXfrm>
        <a:off x="54755" y="54755"/>
        <a:ext cx="3195691" cy="1759952"/>
      </dsp:txXfrm>
    </dsp:sp>
    <dsp:sp modelId="{DEB57671-0777-40F0-9783-4C08E81A31C3}">
      <dsp:nvSpPr>
        <dsp:cNvPr id="0" name=""/>
        <dsp:cNvSpPr/>
      </dsp:nvSpPr>
      <dsp:spPr>
        <a:xfrm>
          <a:off x="904928" y="2284898"/>
          <a:ext cx="5127927" cy="18694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u="sng" kern="1200" dirty="0">
              <a:solidFill>
                <a:schemeClr val="bg1"/>
              </a:solidFill>
            </a:rPr>
            <a:t>Response variable: 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>
              <a:solidFill>
                <a:schemeClr val="bg1"/>
              </a:solidFill>
            </a:rPr>
            <a:t>Customer’s satisfaction level in a form of google rating</a:t>
          </a:r>
        </a:p>
      </dsp:txBody>
      <dsp:txXfrm>
        <a:off x="959683" y="2339653"/>
        <a:ext cx="2898338" cy="1759952"/>
      </dsp:txXfrm>
    </dsp:sp>
    <dsp:sp modelId="{9452FB95-C53C-4809-8D64-ADE31F4E0C40}">
      <dsp:nvSpPr>
        <dsp:cNvPr id="0" name=""/>
        <dsp:cNvSpPr/>
      </dsp:nvSpPr>
      <dsp:spPr>
        <a:xfrm>
          <a:off x="3912777" y="1469605"/>
          <a:ext cx="1215150" cy="1215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186186" y="1469605"/>
        <a:ext cx="668332" cy="914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526AD-A492-48DD-B29D-3CF9FD1E690A}">
      <dsp:nvSpPr>
        <dsp:cNvPr id="0" name=""/>
        <dsp:cNvSpPr/>
      </dsp:nvSpPr>
      <dsp:spPr>
        <a:xfrm>
          <a:off x="336089" y="1343"/>
          <a:ext cx="3914334" cy="16823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result of this project is expected to bring insights for virtual hotel operators that interested in opening a new franchise in South Jakarta Area.</a:t>
          </a:r>
        </a:p>
      </dsp:txBody>
      <dsp:txXfrm>
        <a:off x="336089" y="1343"/>
        <a:ext cx="3914334" cy="1682318"/>
      </dsp:txXfrm>
    </dsp:sp>
    <dsp:sp modelId="{735D95E0-11A2-4A7E-81C7-05E01CE86D2D}">
      <dsp:nvSpPr>
        <dsp:cNvPr id="0" name=""/>
        <dsp:cNvSpPr/>
      </dsp:nvSpPr>
      <dsp:spPr>
        <a:xfrm>
          <a:off x="335500" y="1964048"/>
          <a:ext cx="3915512" cy="1682318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Several locations recommended in the result section can be used as starting points for further analyses prior to make a business decision.</a:t>
          </a:r>
        </a:p>
      </dsp:txBody>
      <dsp:txXfrm>
        <a:off x="335500" y="1964048"/>
        <a:ext cx="3915512" cy="1682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8F89-3445-47F7-AC9F-F13F045C5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98D82-D601-455B-AEB5-EEB655745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1CD10-BC03-4F0C-B69E-FC7459A3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5231-EC4A-4CD7-8C11-F4FF3248EBE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8EAA7-00B9-4729-8F45-3B4098847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2E72E-E37C-4913-A65F-C3DE333A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4EE0-C733-42FE-B2AB-DEE8A906E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5214-7182-4424-B934-9B8BEE3D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5450C-2B57-4BB6-A162-8F2D3AFE8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ABC8F-C696-46D4-90D7-C46B21A6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5231-EC4A-4CD7-8C11-F4FF3248EBE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9FC4-94DB-4846-AE4D-56BC51F49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A092F-C6C6-42D0-A3A4-3FFF000B5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4EE0-C733-42FE-B2AB-DEE8A906E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7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CD8B4E-0B4E-4208-8BB2-A810929FB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6FB5A-8166-4FE8-9A44-34F6CBD42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8A131-0AC1-4AB0-9582-C9ACFA0C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5231-EC4A-4CD7-8C11-F4FF3248EBE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1A729-26C0-4649-AFEC-04BE140E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02C31-C069-458D-90E2-EED4134F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4EE0-C733-42FE-B2AB-DEE8A906E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8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29D5-0FFF-43F1-9D06-1B389298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0FC60-4A0D-47A5-A5F4-67EF3B35A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14B35-0302-4248-93AB-801DE7F9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5231-EC4A-4CD7-8C11-F4FF3248EBE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E643E-FA28-4A08-B590-32A027C3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39ABA-8B09-434F-9566-8C017C59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4EE0-C733-42FE-B2AB-DEE8A906E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3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4DA9-A8B3-406B-8E1C-4073C1283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87D43-3DD4-40A6-B4EB-DA964483F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62BC9-29CC-4862-B500-431BD6DC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5231-EC4A-4CD7-8C11-F4FF3248EBE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8A331-F8B5-4796-AB70-39C88B36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46F9A-A794-49D9-9F33-9E98C15E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4EE0-C733-42FE-B2AB-DEE8A906E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8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C3C9-5D01-4878-B864-A4047C17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AED03-C3E6-4DCF-BAD9-AA400C829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17025-87F6-4F12-8EB2-224FDFAB8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264F5-DBC3-4F88-897A-4B90BE74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5231-EC4A-4CD7-8C11-F4FF3248EBE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6FC0F-F762-40E5-8D7F-8127E542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F47C1-212C-4207-9BD8-4CED2F9F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4EE0-C733-42FE-B2AB-DEE8A906E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7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77C2-10CD-490C-995D-C1CBD3DDC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01C35-8B98-4FD1-94FB-C5AEAE68E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76A5A-BECC-4047-931C-BE88778EC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324A8B-43ED-4AB6-9260-5D6BF5077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45EEF9-0FD4-4F06-87BE-7E5827D82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7A909-6FF8-4D4D-9A14-6DD8ADC4F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5231-EC4A-4CD7-8C11-F4FF3248EBE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88A84-0FC4-4F4D-86DE-5FA514B2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71029C-60D6-422F-8B76-38576F78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4EE0-C733-42FE-B2AB-DEE8A906E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907D3-EFA1-4742-BE27-AADB8F8B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D6FEF-3AC3-4247-A7EE-F63C697A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5231-EC4A-4CD7-8C11-F4FF3248EBE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6607D-FC50-4DB1-ACF5-E97DF647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C1C8C-1969-4FD5-9A98-580CD54F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4EE0-C733-42FE-B2AB-DEE8A906E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2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0BEA5-F44B-43E1-B3CA-B3E1A00C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5231-EC4A-4CD7-8C11-F4FF3248EBE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33DC4-125A-4CCF-99EE-2B09B732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E41D6-FEFB-462B-AE6A-F39B1611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4EE0-C733-42FE-B2AB-DEE8A906E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4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ECE1D-EFE2-46E0-B414-5D85CF09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EBA30-7996-44E1-B33B-6BAF2CD15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8E9CC-9FA5-4F35-89E1-E3ABB00E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D128B-E50E-4675-AA71-80A0A212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5231-EC4A-4CD7-8C11-F4FF3248EBE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F0928-92A6-4027-8C4D-808762F9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A4DD-4408-4466-B19C-88478540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4EE0-C733-42FE-B2AB-DEE8A906E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71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A4B7-75DC-45E6-9407-97CB1B023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F1213-3B84-48AF-B1BC-99E1AAEA9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C8FB9-528A-4012-BED9-93CA731D1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10B48-848A-4466-A983-DAF743D9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5231-EC4A-4CD7-8C11-F4FF3248EBE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CF9C9-4425-4719-B025-301D643B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5CD33-5A40-4396-973E-D0E55002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4EE0-C733-42FE-B2AB-DEE8A906E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9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636A8D-F3D5-4E51-B47E-8223A010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035DE-6734-40DB-B019-0D1B62F9F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70C4F-67C7-4395-8088-D237172BE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35231-EC4A-4CD7-8C11-F4FF3248EBE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0A169-C234-4ECE-8442-BFC7B96BA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DB9A4-4F87-4A15-9E60-F33A4D1FE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04EE0-C733-42FE-B2AB-DEE8A906E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9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Aerial Photography of City Buildings">
            <a:extLst>
              <a:ext uri="{FF2B5EF4-FFF2-40B4-BE49-F238E27FC236}">
                <a16:creationId xmlns:a16="http://schemas.microsoft.com/office/drawing/2014/main" id="{0A1457DA-4EE0-49A4-A4C1-A6EFC3AEC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1863" b="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B0EE5C-05C8-4D55-B244-933CC9A45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3700" b="1" dirty="0"/>
              <a:t>Clustering Analysis of Potential Locations for Virtual Hotel Business Expansion in South Jakarta, Indonesia</a:t>
            </a:r>
            <a:endParaRPr lang="en-US" sz="3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25C75-F8C2-4038-8E1A-22C015538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Capstone Project for IBM Data Science Professional Certificate</a:t>
            </a:r>
          </a:p>
          <a:p>
            <a:pPr algn="l"/>
            <a:r>
              <a:rPr lang="en-US" sz="2000" dirty="0"/>
              <a:t>By Imam Hadrazi </a:t>
            </a:r>
            <a:r>
              <a:rPr lang="en-US" sz="2000"/>
              <a:t>Baihaki</a:t>
            </a:r>
            <a:endParaRPr lang="en-US" sz="2000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922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1C5806-6555-4702-AE12-4494DD21AF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C88F67-B883-4230-9649-2ACC4A48A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Introduction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8298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E52CC-E63D-4009-A5B2-8EEC33270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 b="1" dirty="0">
                <a:solidFill>
                  <a:schemeClr val="bg1"/>
                </a:solidFill>
              </a:rPr>
              <a:t>Preface</a:t>
            </a:r>
            <a:endParaRPr lang="en-US" sz="3800" dirty="0">
              <a:solidFill>
                <a:schemeClr val="bg1"/>
              </a:solidFill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DECD7-1DB9-418E-A82F-3ACB002D2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Low budget traveling and staycation has become a common needs for young people in Indonesia, especially in its capital city, Jakarta</a:t>
            </a:r>
          </a:p>
          <a:p>
            <a:r>
              <a:rPr lang="en-US" sz="2000" dirty="0">
                <a:solidFill>
                  <a:schemeClr val="bg1"/>
                </a:solidFill>
              </a:rPr>
              <a:t>To accommodate this needs, several virtual hotel operators (e.g., OYO, </a:t>
            </a:r>
            <a:r>
              <a:rPr lang="en-US" sz="2000" dirty="0" err="1">
                <a:solidFill>
                  <a:schemeClr val="bg1"/>
                </a:solidFill>
              </a:rPr>
              <a:t>RedDoorz</a:t>
            </a:r>
            <a:r>
              <a:rPr lang="en-US" sz="2000" dirty="0">
                <a:solidFill>
                  <a:schemeClr val="bg1"/>
                </a:solidFill>
              </a:rPr>
              <a:t>, and Airy) have rapidly developed their business in this city.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This type of accommodation has become a favorite choice amongst travelers because its simplicity, easiness to book, and lower price compared to other hotel operators.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Photo Of Buildings During Dawn ">
            <a:extLst>
              <a:ext uri="{FF2B5EF4-FFF2-40B4-BE49-F238E27FC236}">
                <a16:creationId xmlns:a16="http://schemas.microsoft.com/office/drawing/2014/main" id="{4B6D94F9-2CF5-431C-B57A-D9FF8612ED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" r="3" b="3"/>
          <a:stretch/>
        </p:blipFill>
        <p:spPr bwMode="auto">
          <a:xfrm>
            <a:off x="6525453" y="10"/>
            <a:ext cx="566654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Night View of Jalan Prof. Dr. Satrio, South Jakarta, DKI Jakarta ...">
            <a:extLst>
              <a:ext uri="{FF2B5EF4-FFF2-40B4-BE49-F238E27FC236}">
                <a16:creationId xmlns:a16="http://schemas.microsoft.com/office/drawing/2014/main" id="{B389802E-6406-488D-888A-BD4D8A8ECE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7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22BA-4A9E-4A68-9C8C-553D21D2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>
            <a:normAutofit/>
          </a:bodyPr>
          <a:lstStyle/>
          <a:p>
            <a:r>
              <a:rPr lang="en-US"/>
              <a:t>Business Problem</a:t>
            </a:r>
          </a:p>
        </p:txBody>
      </p:sp>
      <p:pic>
        <p:nvPicPr>
          <p:cNvPr id="3078" name="Picture 6" descr="Light Bulb">
            <a:extLst>
              <a:ext uri="{FF2B5EF4-FFF2-40B4-BE49-F238E27FC236}">
                <a16:creationId xmlns:a16="http://schemas.microsoft.com/office/drawing/2014/main" id="{0B00083A-5EC6-4272-8203-6D9B11D8D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2" r="16174"/>
          <a:stretch/>
        </p:blipFill>
        <p:spPr bwMode="auto">
          <a:xfrm>
            <a:off x="20" y="10"/>
            <a:ext cx="463971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E5D8D-C631-4FED-A7F8-24C643603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940" y="2322576"/>
            <a:ext cx="6172200" cy="3858768"/>
          </a:xfrm>
        </p:spPr>
        <p:txBody>
          <a:bodyPr>
            <a:normAutofit/>
          </a:bodyPr>
          <a:lstStyle/>
          <a:p>
            <a:r>
              <a:rPr lang="en-US" sz="2200" dirty="0"/>
              <a:t>South Jakarta is a very promising area to develop this kind of business.</a:t>
            </a:r>
          </a:p>
          <a:p>
            <a:r>
              <a:rPr lang="en-US" sz="2200" dirty="0"/>
              <a:t>There are plenty of popular restaurants, cafes, shopping malls, nightlife entertainments, and other interesting places in this area that would attract guests to stay in this area.</a:t>
            </a:r>
          </a:p>
          <a:p>
            <a:r>
              <a:rPr lang="en-US" sz="2200" dirty="0"/>
              <a:t>Opening a new business unit in this area does not guarantee that it will be a pleasant place to stay for the guests.</a:t>
            </a:r>
          </a:p>
          <a:p>
            <a:r>
              <a:rPr lang="en-US" sz="2200" dirty="0"/>
              <a:t>It must be opened in the right, strategic location so guests can have great experience while staying.</a:t>
            </a:r>
          </a:p>
        </p:txBody>
      </p:sp>
    </p:spTree>
    <p:extLst>
      <p:ext uri="{BB962C8B-B14F-4D97-AF65-F5344CB8AC3E}">
        <p14:creationId xmlns:p14="http://schemas.microsoft.com/office/powerpoint/2010/main" val="1007919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750EF-5C4A-44D0-9554-42D8CD71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Guests Satisfactory Measures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8F0F-A309-4900-8788-9F9F4CA18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Google Map, a popular navigation app can accommodate its users to give to rate any places, including hotels.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The rating value ranges from 0 to 5, where 0 means very unpleasant and 5 means excellent satisfactory. 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These ratings is considerable to be used as satisfactory measurement by hotel guests.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12" descr="Yellow Smiley Emoji on Gray Surface">
            <a:extLst>
              <a:ext uri="{FF2B5EF4-FFF2-40B4-BE49-F238E27FC236}">
                <a16:creationId xmlns:a16="http://schemas.microsoft.com/office/drawing/2014/main" id="{7DAC4EE5-8471-430E-B050-A07CF79FD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5" r="34788"/>
          <a:stretch/>
        </p:blipFill>
        <p:spPr bwMode="auto">
          <a:xfrm>
            <a:off x="6525453" y="10"/>
            <a:ext cx="566654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28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Person Writing On Notebook">
            <a:extLst>
              <a:ext uri="{FF2B5EF4-FFF2-40B4-BE49-F238E27FC236}">
                <a16:creationId xmlns:a16="http://schemas.microsoft.com/office/drawing/2014/main" id="{5E98EC87-DA69-4AC8-A091-05ACFE4CB7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545" b="554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949D09-D93A-480E-92C9-C4792F43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Project Goals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8841BFB4-785A-4B57-8ECE-3ACE21CA56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0770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99953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lack Steel Lamp Post">
            <a:extLst>
              <a:ext uri="{FF2B5EF4-FFF2-40B4-BE49-F238E27FC236}">
                <a16:creationId xmlns:a16="http://schemas.microsoft.com/office/drawing/2014/main" id="{174E7E56-AC98-44F4-89EA-70E7582C80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3" r="25865"/>
          <a:stretch/>
        </p:blipFill>
        <p:spPr bwMode="auto">
          <a:xfrm>
            <a:off x="5385391" y="10"/>
            <a:ext cx="680660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3CBE267-1877-479F-82F0-E4BAA5BC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37577" cy="6858478"/>
          </a:xfrm>
          <a:custGeom>
            <a:avLst/>
            <a:gdLst>
              <a:gd name="connsiteX0" fmla="*/ 0 w 9737577"/>
              <a:gd name="connsiteY0" fmla="*/ 0 h 6858478"/>
              <a:gd name="connsiteX1" fmla="*/ 268876 w 9737577"/>
              <a:gd name="connsiteY1" fmla="*/ 0 h 6858478"/>
              <a:gd name="connsiteX2" fmla="*/ 1554480 w 9737577"/>
              <a:gd name="connsiteY2" fmla="*/ 0 h 6858478"/>
              <a:gd name="connsiteX3" fmla="*/ 5489397 w 9737577"/>
              <a:gd name="connsiteY3" fmla="*/ 0 h 6858478"/>
              <a:gd name="connsiteX4" fmla="*/ 6555625 w 9737577"/>
              <a:gd name="connsiteY4" fmla="*/ 0 h 6858478"/>
              <a:gd name="connsiteX5" fmla="*/ 6561202 w 9737577"/>
              <a:gd name="connsiteY5" fmla="*/ 0 h 6858478"/>
              <a:gd name="connsiteX6" fmla="*/ 9737577 w 9737577"/>
              <a:gd name="connsiteY6" fmla="*/ 6858478 h 6858478"/>
              <a:gd name="connsiteX7" fmla="*/ 2313022 w 9737577"/>
              <a:gd name="connsiteY7" fmla="*/ 6858478 h 6858478"/>
              <a:gd name="connsiteX8" fmla="*/ 2313282 w 9737577"/>
              <a:gd name="connsiteY8" fmla="*/ 6857916 h 6858478"/>
              <a:gd name="connsiteX9" fmla="*/ 1554480 w 9737577"/>
              <a:gd name="connsiteY9" fmla="*/ 6857916 h 6858478"/>
              <a:gd name="connsiteX10" fmla="*/ 1554480 w 9737577"/>
              <a:gd name="connsiteY10" fmla="*/ 6858000 h 6858478"/>
              <a:gd name="connsiteX11" fmla="*/ 0 w 9737577"/>
              <a:gd name="connsiteY11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737577" h="6858478">
                <a:moveTo>
                  <a:pt x="0" y="0"/>
                </a:moveTo>
                <a:lnTo>
                  <a:pt x="268876" y="0"/>
                </a:lnTo>
                <a:lnTo>
                  <a:pt x="1554480" y="0"/>
                </a:lnTo>
                <a:lnTo>
                  <a:pt x="5489397" y="0"/>
                </a:lnTo>
                <a:lnTo>
                  <a:pt x="6555625" y="0"/>
                </a:lnTo>
                <a:lnTo>
                  <a:pt x="6561202" y="0"/>
                </a:lnTo>
                <a:lnTo>
                  <a:pt x="9737577" y="6858478"/>
                </a:lnTo>
                <a:lnTo>
                  <a:pt x="2313022" y="6858478"/>
                </a:lnTo>
                <a:lnTo>
                  <a:pt x="2313282" y="6857916"/>
                </a:lnTo>
                <a:lnTo>
                  <a:pt x="1554480" y="6857916"/>
                </a:lnTo>
                <a:lnTo>
                  <a:pt x="15544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2EA12E3-1C9E-43D7-ABCC-C16A6ED4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08951" cy="6858478"/>
          </a:xfrm>
          <a:custGeom>
            <a:avLst/>
            <a:gdLst>
              <a:gd name="connsiteX0" fmla="*/ 0 w 9308951"/>
              <a:gd name="connsiteY0" fmla="*/ 0 h 6858478"/>
              <a:gd name="connsiteX1" fmla="*/ 838200 w 9308951"/>
              <a:gd name="connsiteY1" fmla="*/ 0 h 6858478"/>
              <a:gd name="connsiteX2" fmla="*/ 838200 w 9308951"/>
              <a:gd name="connsiteY2" fmla="*/ 479 h 6858478"/>
              <a:gd name="connsiteX3" fmla="*/ 1230899 w 9308951"/>
              <a:gd name="connsiteY3" fmla="*/ 479 h 6858478"/>
              <a:gd name="connsiteX4" fmla="*/ 1230899 w 9308951"/>
              <a:gd name="connsiteY4" fmla="*/ 0 h 6858478"/>
              <a:gd name="connsiteX5" fmla="*/ 5060771 w 9308951"/>
              <a:gd name="connsiteY5" fmla="*/ 0 h 6858478"/>
              <a:gd name="connsiteX6" fmla="*/ 6126999 w 9308951"/>
              <a:gd name="connsiteY6" fmla="*/ 0 h 6858478"/>
              <a:gd name="connsiteX7" fmla="*/ 6132576 w 9308951"/>
              <a:gd name="connsiteY7" fmla="*/ 0 h 6858478"/>
              <a:gd name="connsiteX8" fmla="*/ 9308951 w 9308951"/>
              <a:gd name="connsiteY8" fmla="*/ 6858478 h 6858478"/>
              <a:gd name="connsiteX9" fmla="*/ 1884396 w 9308951"/>
              <a:gd name="connsiteY9" fmla="*/ 6858478 h 6858478"/>
              <a:gd name="connsiteX10" fmla="*/ 1884656 w 9308951"/>
              <a:gd name="connsiteY10" fmla="*/ 6857916 h 6858478"/>
              <a:gd name="connsiteX11" fmla="*/ 1230899 w 9308951"/>
              <a:gd name="connsiteY11" fmla="*/ 6857916 h 6858478"/>
              <a:gd name="connsiteX12" fmla="*/ 1230899 w 9308951"/>
              <a:gd name="connsiteY12" fmla="*/ 6858478 h 6858478"/>
              <a:gd name="connsiteX13" fmla="*/ 651890 w 9308951"/>
              <a:gd name="connsiteY13" fmla="*/ 6858478 h 6858478"/>
              <a:gd name="connsiteX14" fmla="*/ 651890 w 9308951"/>
              <a:gd name="connsiteY14" fmla="*/ 6858000 h 6858478"/>
              <a:gd name="connsiteX15" fmla="*/ 0 w 9308951"/>
              <a:gd name="connsiteY15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08951" h="6858478">
                <a:moveTo>
                  <a:pt x="0" y="0"/>
                </a:moveTo>
                <a:lnTo>
                  <a:pt x="838200" y="0"/>
                </a:lnTo>
                <a:lnTo>
                  <a:pt x="838200" y="479"/>
                </a:lnTo>
                <a:lnTo>
                  <a:pt x="1230899" y="479"/>
                </a:lnTo>
                <a:lnTo>
                  <a:pt x="1230899" y="0"/>
                </a:lnTo>
                <a:lnTo>
                  <a:pt x="5060771" y="0"/>
                </a:lnTo>
                <a:lnTo>
                  <a:pt x="6126999" y="0"/>
                </a:lnTo>
                <a:lnTo>
                  <a:pt x="6132576" y="0"/>
                </a:lnTo>
                <a:lnTo>
                  <a:pt x="9308951" y="6858478"/>
                </a:lnTo>
                <a:lnTo>
                  <a:pt x="1884396" y="6858478"/>
                </a:lnTo>
                <a:lnTo>
                  <a:pt x="1884656" y="6857916"/>
                </a:lnTo>
                <a:lnTo>
                  <a:pt x="1230899" y="6857916"/>
                </a:lnTo>
                <a:lnTo>
                  <a:pt x="1230899" y="6858478"/>
                </a:lnTo>
                <a:lnTo>
                  <a:pt x="651890" y="6858478"/>
                </a:lnTo>
                <a:lnTo>
                  <a:pt x="6518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1DD8E-91A1-4C38-807B-FD113936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398235" cy="1325563"/>
          </a:xfrm>
        </p:spPr>
        <p:txBody>
          <a:bodyPr>
            <a:normAutofit/>
          </a:bodyPr>
          <a:lstStyle/>
          <a:p>
            <a:r>
              <a:rPr lang="en-US"/>
              <a:t>Variables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F3D512-12D1-43AF-A5FF-3CFEA57B4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453798"/>
              </p:ext>
            </p:extLst>
          </p:nvPr>
        </p:nvGraphicFramePr>
        <p:xfrm>
          <a:off x="804672" y="2022601"/>
          <a:ext cx="6032856" cy="4154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0076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AC0A5-46D0-4CC9-B14F-ADBFD8F16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 b="1">
                <a:solidFill>
                  <a:schemeClr val="bg1"/>
                </a:solidFill>
              </a:rPr>
              <a:t>Purpose</a:t>
            </a:r>
            <a:endParaRPr lang="en-US" sz="3800">
              <a:solidFill>
                <a:schemeClr val="bg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Person Holding White Light Bulb">
            <a:extLst>
              <a:ext uri="{FF2B5EF4-FFF2-40B4-BE49-F238E27FC236}">
                <a16:creationId xmlns:a16="http://schemas.microsoft.com/office/drawing/2014/main" id="{4C813C3A-2989-49B3-A434-0E84777E80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9"/>
          <a:stretch/>
        </p:blipFill>
        <p:spPr bwMode="auto">
          <a:xfrm>
            <a:off x="6525453" y="10"/>
            <a:ext cx="566654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2E135C-A5C4-41A7-BFE9-8D5B71B9EA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220328"/>
              </p:ext>
            </p:extLst>
          </p:nvPr>
        </p:nvGraphicFramePr>
        <p:xfrm>
          <a:off x="897769" y="1909192"/>
          <a:ext cx="4586513" cy="3647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6902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360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Clustering Analysis of Potential Locations for Virtual Hotel Business Expansion in South Jakarta, Indonesia</vt:lpstr>
      <vt:lpstr>Introduction</vt:lpstr>
      <vt:lpstr>Preface</vt:lpstr>
      <vt:lpstr>Business Problem</vt:lpstr>
      <vt:lpstr>Guests Satisfactory Measures</vt:lpstr>
      <vt:lpstr>Project Goals</vt:lpstr>
      <vt:lpstr>Variables</vt:lpstr>
      <vt:lpstr>Purpose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Analysis of Potential Locations for Virtual Hotel Business Expansion in South Jakarta, Indonesia</dc:title>
  <dc:creator>HADRAZI Imam</dc:creator>
  <cp:lastModifiedBy>HADRAZI Imam</cp:lastModifiedBy>
  <cp:revision>2</cp:revision>
  <dcterms:created xsi:type="dcterms:W3CDTF">2020-08-18T23:59:48Z</dcterms:created>
  <dcterms:modified xsi:type="dcterms:W3CDTF">2020-08-19T00:05:59Z</dcterms:modified>
</cp:coreProperties>
</file>