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4" r:id="rId5"/>
    <p:sldId id="263" r:id="rId6"/>
    <p:sldId id="276" r:id="rId7"/>
    <p:sldId id="275" r:id="rId8"/>
    <p:sldId id="268" r:id="rId9"/>
    <p:sldId id="272" r:id="rId10"/>
    <p:sldId id="259" r:id="rId11"/>
    <p:sldId id="270" r:id="rId12"/>
    <p:sldId id="261" r:id="rId13"/>
    <p:sldId id="273" r:id="rId14"/>
    <p:sldId id="267" r:id="rId15"/>
    <p:sldId id="271" r:id="rId16"/>
    <p:sldId id="266" r:id="rId17"/>
    <p:sldId id="274" r:id="rId18"/>
    <p:sldId id="269" r:id="rId19"/>
    <p:sldId id="260" r:id="rId20"/>
  </p:sldIdLst>
  <p:sldSz cx="12192000" cy="6858000"/>
  <p:notesSz cx="6858000" cy="9144000"/>
  <p:defaultTextStyle>
    <a:defPPr>
      <a:defRPr lang="de-CH"/>
    </a:defPPr>
    <a:lvl1pPr algn="l" rtl="0" eaLnBrk="0" fontAlgn="base" hangingPunct="0">
      <a:spcBef>
        <a:spcPct val="0"/>
      </a:spcBef>
      <a:spcAft>
        <a:spcPct val="0"/>
      </a:spcAft>
      <a:defRPr sz="2400" kern="1200">
        <a:solidFill>
          <a:schemeClr val="tx1"/>
        </a:solidFill>
        <a:latin typeface="Arial" pitchFamily="39"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9"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9"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9"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9" charset="0"/>
        <a:ea typeface="+mn-ea"/>
        <a:cs typeface="+mn-cs"/>
      </a:defRPr>
    </a:lvl5pPr>
    <a:lvl6pPr marL="2286000" algn="l" defTabSz="457200" rtl="0" eaLnBrk="1" latinLnBrk="0" hangingPunct="1">
      <a:defRPr sz="2400" kern="1200">
        <a:solidFill>
          <a:schemeClr val="tx1"/>
        </a:solidFill>
        <a:latin typeface="Arial" pitchFamily="39" charset="0"/>
        <a:ea typeface="+mn-ea"/>
        <a:cs typeface="+mn-cs"/>
      </a:defRPr>
    </a:lvl6pPr>
    <a:lvl7pPr marL="2743200" algn="l" defTabSz="457200" rtl="0" eaLnBrk="1" latinLnBrk="0" hangingPunct="1">
      <a:defRPr sz="2400" kern="1200">
        <a:solidFill>
          <a:schemeClr val="tx1"/>
        </a:solidFill>
        <a:latin typeface="Arial" pitchFamily="39" charset="0"/>
        <a:ea typeface="+mn-ea"/>
        <a:cs typeface="+mn-cs"/>
      </a:defRPr>
    </a:lvl7pPr>
    <a:lvl8pPr marL="3200400" algn="l" defTabSz="457200" rtl="0" eaLnBrk="1" latinLnBrk="0" hangingPunct="1">
      <a:defRPr sz="2400" kern="1200">
        <a:solidFill>
          <a:schemeClr val="tx1"/>
        </a:solidFill>
        <a:latin typeface="Arial" pitchFamily="39" charset="0"/>
        <a:ea typeface="+mn-ea"/>
        <a:cs typeface="+mn-cs"/>
      </a:defRPr>
    </a:lvl8pPr>
    <a:lvl9pPr marL="3657600" algn="l" defTabSz="457200" rtl="0" eaLnBrk="1" latinLnBrk="0" hangingPunct="1">
      <a:defRPr sz="2400" kern="1200">
        <a:solidFill>
          <a:schemeClr val="tx1"/>
        </a:solidFill>
        <a:latin typeface="Arial" pitchFamily="39"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C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07" autoAdjust="0"/>
    <p:restoredTop sz="78804" autoAdjust="0"/>
  </p:normalViewPr>
  <p:slideViewPr>
    <p:cSldViewPr snapToGrid="0">
      <p:cViewPr varScale="1">
        <p:scale>
          <a:sx n="129" d="100"/>
          <a:sy n="129" d="100"/>
        </p:scale>
        <p:origin x="9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BD55B-047A-475F-BFE2-D3479166AE74}" type="datetimeFigureOut">
              <a:rPr lang="de-CH" smtClean="0"/>
              <a:t>04.04.2019</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253C8-A4A6-4817-8723-3D4F435304F8}" type="slidenum">
              <a:rPr lang="de-CH" smtClean="0"/>
              <a:t>‹#›</a:t>
            </a:fld>
            <a:endParaRPr lang="de-CH"/>
          </a:p>
        </p:txBody>
      </p:sp>
    </p:spTree>
    <p:extLst>
      <p:ext uri="{BB962C8B-B14F-4D97-AF65-F5344CB8AC3E}">
        <p14:creationId xmlns:p14="http://schemas.microsoft.com/office/powerpoint/2010/main" val="413319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Please ask questions right away!</a:t>
            </a:r>
          </a:p>
          <a:p>
            <a:r>
              <a:rPr lang="de-CH" dirty="0" smtClean="0"/>
              <a:t>I</a:t>
            </a:r>
            <a:r>
              <a:rPr lang="de-CH" baseline="0" dirty="0" smtClean="0"/>
              <a:t> tried to build the presentation in a way that I thought it makes sense but that may not make sense to all of </a:t>
            </a:r>
            <a:r>
              <a:rPr lang="de-CH" baseline="0" dirty="0" err="1" smtClean="0"/>
              <a:t>us</a:t>
            </a:r>
            <a:r>
              <a:rPr lang="de-CH" baseline="0" dirty="0" smtClean="0"/>
              <a:t>.</a:t>
            </a:r>
          </a:p>
          <a:p>
            <a:r>
              <a:rPr lang="de-CH" baseline="0" dirty="0" err="1" smtClean="0"/>
              <a:t>Don‘t</a:t>
            </a:r>
            <a:r>
              <a:rPr lang="de-CH" baseline="0" dirty="0" smtClean="0"/>
              <a:t> </a:t>
            </a:r>
            <a:r>
              <a:rPr lang="de-CH" baseline="0" dirty="0" err="1" smtClean="0"/>
              <a:t>worry</a:t>
            </a:r>
            <a:r>
              <a:rPr lang="de-CH" baseline="0" dirty="0" smtClean="0"/>
              <a:t> </a:t>
            </a:r>
            <a:r>
              <a:rPr lang="de-CH" baseline="0" dirty="0" err="1" smtClean="0"/>
              <a:t>to</a:t>
            </a:r>
            <a:r>
              <a:rPr lang="de-CH" baseline="0" dirty="0" smtClean="0"/>
              <a:t> </a:t>
            </a:r>
            <a:r>
              <a:rPr lang="de-CH" baseline="0" dirty="0" err="1" smtClean="0"/>
              <a:t>take</a:t>
            </a:r>
            <a:r>
              <a:rPr lang="de-CH" baseline="0" dirty="0" smtClean="0"/>
              <a:t> </a:t>
            </a:r>
            <a:r>
              <a:rPr lang="de-CH" baseline="0" dirty="0" err="1" smtClean="0"/>
              <a:t>notes</a:t>
            </a:r>
            <a:r>
              <a:rPr lang="de-CH" baseline="0" dirty="0" smtClean="0"/>
              <a:t>, I will </a:t>
            </a:r>
            <a:r>
              <a:rPr lang="de-CH" baseline="0" dirty="0" err="1" smtClean="0"/>
              <a:t>put</a:t>
            </a:r>
            <a:r>
              <a:rPr lang="de-CH" baseline="0" dirty="0" smtClean="0"/>
              <a:t> </a:t>
            </a:r>
            <a:r>
              <a:rPr lang="de-CH" baseline="0" dirty="0" err="1" smtClean="0"/>
              <a:t>the</a:t>
            </a:r>
            <a:r>
              <a:rPr lang="de-CH" baseline="0" dirty="0" smtClean="0"/>
              <a:t> </a:t>
            </a:r>
            <a:r>
              <a:rPr lang="de-CH" baseline="0" dirty="0" err="1" smtClean="0"/>
              <a:t>presentation</a:t>
            </a:r>
            <a:r>
              <a:rPr lang="de-CH" baseline="0" dirty="0" smtClean="0"/>
              <a:t> on </a:t>
            </a:r>
            <a:r>
              <a:rPr lang="de-CH" baseline="0" dirty="0" err="1" smtClean="0"/>
              <a:t>the</a:t>
            </a:r>
            <a:r>
              <a:rPr lang="de-CH" baseline="0" dirty="0" smtClean="0"/>
              <a:t> G </a:t>
            </a:r>
            <a:r>
              <a:rPr lang="de-CH" baseline="0" dirty="0" err="1" smtClean="0"/>
              <a:t>work</a:t>
            </a:r>
            <a:r>
              <a:rPr lang="de-CH" baseline="0" dirty="0" smtClean="0"/>
              <a:t> </a:t>
            </a:r>
            <a:r>
              <a:rPr lang="de-CH" baseline="0" dirty="0" err="1" smtClean="0"/>
              <a:t>space</a:t>
            </a:r>
            <a:r>
              <a:rPr lang="de-CH" baseline="0" dirty="0" smtClean="0"/>
              <a:t>.</a:t>
            </a:r>
          </a:p>
        </p:txBody>
      </p:sp>
      <p:sp>
        <p:nvSpPr>
          <p:cNvPr id="4" name="Slide Number Placeholder 3"/>
          <p:cNvSpPr>
            <a:spLocks noGrp="1"/>
          </p:cNvSpPr>
          <p:nvPr>
            <p:ph type="sldNum" sz="quarter" idx="10"/>
          </p:nvPr>
        </p:nvSpPr>
        <p:spPr/>
        <p:txBody>
          <a:bodyPr/>
          <a:lstStyle/>
          <a:p>
            <a:fld id="{2FD253C8-A4A6-4817-8723-3D4F435304F8}" type="slidenum">
              <a:rPr lang="de-CH" smtClean="0"/>
              <a:t>1</a:t>
            </a:fld>
            <a:endParaRPr lang="de-CH"/>
          </a:p>
        </p:txBody>
      </p:sp>
    </p:spTree>
    <p:extLst>
      <p:ext uri="{BB962C8B-B14F-4D97-AF65-F5344CB8AC3E}">
        <p14:creationId xmlns:p14="http://schemas.microsoft.com/office/powerpoint/2010/main" val="121030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Step 1 and Step 2 are rather fast (AND speed up step 3!!)</a:t>
            </a:r>
          </a:p>
          <a:p>
            <a:endParaRPr lang="de-CH" dirty="0" smtClean="0"/>
          </a:p>
          <a:p>
            <a:r>
              <a:rPr lang="de-CH" dirty="0" smtClean="0"/>
              <a:t>However step 3 slows</a:t>
            </a:r>
            <a:r>
              <a:rPr lang="de-CH" baseline="0" dirty="0" smtClean="0"/>
              <a:t> the program down incredibly</a:t>
            </a:r>
            <a:endParaRPr lang="de-CH" dirty="0"/>
          </a:p>
        </p:txBody>
      </p:sp>
      <p:sp>
        <p:nvSpPr>
          <p:cNvPr id="4" name="Slide Number Placeholder 3"/>
          <p:cNvSpPr>
            <a:spLocks noGrp="1"/>
          </p:cNvSpPr>
          <p:nvPr>
            <p:ph type="sldNum" sz="quarter" idx="10"/>
          </p:nvPr>
        </p:nvSpPr>
        <p:spPr/>
        <p:txBody>
          <a:bodyPr/>
          <a:lstStyle/>
          <a:p>
            <a:fld id="{2FD253C8-A4A6-4817-8723-3D4F435304F8}" type="slidenum">
              <a:rPr lang="de-CH" smtClean="0"/>
              <a:t>3</a:t>
            </a:fld>
            <a:endParaRPr lang="de-CH"/>
          </a:p>
        </p:txBody>
      </p:sp>
    </p:spTree>
    <p:extLst>
      <p:ext uri="{BB962C8B-B14F-4D97-AF65-F5344CB8AC3E}">
        <p14:creationId xmlns:p14="http://schemas.microsoft.com/office/powerpoint/2010/main" val="150411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Show and edit</a:t>
            </a:r>
            <a:r>
              <a:rPr lang="de-CH" baseline="0" dirty="0" smtClean="0"/>
              <a:t> parameter file</a:t>
            </a:r>
          </a:p>
          <a:p>
            <a:endParaRPr lang="de-CH" dirty="0"/>
          </a:p>
        </p:txBody>
      </p:sp>
      <p:sp>
        <p:nvSpPr>
          <p:cNvPr id="4" name="Slide Number Placeholder 3"/>
          <p:cNvSpPr>
            <a:spLocks noGrp="1"/>
          </p:cNvSpPr>
          <p:nvPr>
            <p:ph type="sldNum" sz="quarter" idx="10"/>
          </p:nvPr>
        </p:nvSpPr>
        <p:spPr/>
        <p:txBody>
          <a:bodyPr/>
          <a:lstStyle/>
          <a:p>
            <a:fld id="{2FD253C8-A4A6-4817-8723-3D4F435304F8}" type="slidenum">
              <a:rPr lang="de-CH" smtClean="0"/>
              <a:t>5</a:t>
            </a:fld>
            <a:endParaRPr lang="de-CH"/>
          </a:p>
        </p:txBody>
      </p:sp>
    </p:spTree>
    <p:extLst>
      <p:ext uri="{BB962C8B-B14F-4D97-AF65-F5344CB8AC3E}">
        <p14:creationId xmlns:p14="http://schemas.microsoft.com/office/powerpoint/2010/main" val="60010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Show and edit</a:t>
            </a:r>
            <a:r>
              <a:rPr lang="de-CH" baseline="0" dirty="0" smtClean="0"/>
              <a:t> parameter file</a:t>
            </a:r>
          </a:p>
          <a:p>
            <a:endParaRPr lang="de-CH" dirty="0"/>
          </a:p>
        </p:txBody>
      </p:sp>
      <p:sp>
        <p:nvSpPr>
          <p:cNvPr id="4" name="Slide Number Placeholder 3"/>
          <p:cNvSpPr>
            <a:spLocks noGrp="1"/>
          </p:cNvSpPr>
          <p:nvPr>
            <p:ph type="sldNum" sz="quarter" idx="10"/>
          </p:nvPr>
        </p:nvSpPr>
        <p:spPr/>
        <p:txBody>
          <a:bodyPr/>
          <a:lstStyle/>
          <a:p>
            <a:fld id="{2FD253C8-A4A6-4817-8723-3D4F435304F8}" type="slidenum">
              <a:rPr lang="de-CH" smtClean="0"/>
              <a:t>6</a:t>
            </a:fld>
            <a:endParaRPr lang="de-CH"/>
          </a:p>
        </p:txBody>
      </p:sp>
    </p:spTree>
    <p:extLst>
      <p:ext uri="{BB962C8B-B14F-4D97-AF65-F5344CB8AC3E}">
        <p14:creationId xmlns:p14="http://schemas.microsoft.com/office/powerpoint/2010/main" val="244791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Show and edit</a:t>
            </a:r>
            <a:r>
              <a:rPr lang="de-CH" baseline="0" dirty="0" smtClean="0"/>
              <a:t> parameter file</a:t>
            </a:r>
          </a:p>
          <a:p>
            <a:endParaRPr lang="de-CH" dirty="0"/>
          </a:p>
        </p:txBody>
      </p:sp>
      <p:sp>
        <p:nvSpPr>
          <p:cNvPr id="4" name="Slide Number Placeholder 3"/>
          <p:cNvSpPr>
            <a:spLocks noGrp="1"/>
          </p:cNvSpPr>
          <p:nvPr>
            <p:ph type="sldNum" sz="quarter" idx="10"/>
          </p:nvPr>
        </p:nvSpPr>
        <p:spPr/>
        <p:txBody>
          <a:bodyPr/>
          <a:lstStyle/>
          <a:p>
            <a:fld id="{2FD253C8-A4A6-4817-8723-3D4F435304F8}" type="slidenum">
              <a:rPr lang="de-CH" smtClean="0"/>
              <a:t>7</a:t>
            </a:fld>
            <a:endParaRPr lang="de-CH"/>
          </a:p>
        </p:txBody>
      </p:sp>
    </p:spTree>
    <p:extLst>
      <p:ext uri="{BB962C8B-B14F-4D97-AF65-F5344CB8AC3E}">
        <p14:creationId xmlns:p14="http://schemas.microsoft.com/office/powerpoint/2010/main" val="318611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Logfile needed? Does</a:t>
            </a:r>
            <a:r>
              <a:rPr lang="de-CH" baseline="0" dirty="0" smtClean="0"/>
              <a:t> it write it in a logfile anyways??</a:t>
            </a:r>
            <a:endParaRPr lang="de-CH" dirty="0"/>
          </a:p>
        </p:txBody>
      </p:sp>
      <p:sp>
        <p:nvSpPr>
          <p:cNvPr id="4" name="Slide Number Placeholder 3"/>
          <p:cNvSpPr>
            <a:spLocks noGrp="1"/>
          </p:cNvSpPr>
          <p:nvPr>
            <p:ph type="sldNum" sz="quarter" idx="10"/>
          </p:nvPr>
        </p:nvSpPr>
        <p:spPr/>
        <p:txBody>
          <a:bodyPr/>
          <a:lstStyle/>
          <a:p>
            <a:fld id="{2FD253C8-A4A6-4817-8723-3D4F435304F8}" type="slidenum">
              <a:rPr lang="de-CH" smtClean="0"/>
              <a:t>10</a:t>
            </a:fld>
            <a:endParaRPr lang="de-CH"/>
          </a:p>
        </p:txBody>
      </p:sp>
    </p:spTree>
    <p:extLst>
      <p:ext uri="{BB962C8B-B14F-4D97-AF65-F5344CB8AC3E}">
        <p14:creationId xmlns:p14="http://schemas.microsoft.com/office/powerpoint/2010/main" val="307217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in best</a:t>
            </a:r>
            <a:r>
              <a:rPr lang="en-US" dirty="0" smtClean="0"/>
              <a:t> case</a:t>
            </a:r>
            <a:endParaRPr lang="en-US" dirty="0"/>
          </a:p>
        </p:txBody>
      </p:sp>
      <p:sp>
        <p:nvSpPr>
          <p:cNvPr id="4" name="Slide Number Placeholder 3"/>
          <p:cNvSpPr>
            <a:spLocks noGrp="1"/>
          </p:cNvSpPr>
          <p:nvPr>
            <p:ph type="sldNum" sz="quarter" idx="10"/>
          </p:nvPr>
        </p:nvSpPr>
        <p:spPr/>
        <p:txBody>
          <a:bodyPr/>
          <a:lstStyle/>
          <a:p>
            <a:fld id="{2FD253C8-A4A6-4817-8723-3D4F435304F8}" type="slidenum">
              <a:rPr lang="de-CH" smtClean="0"/>
              <a:t>11</a:t>
            </a:fld>
            <a:endParaRPr lang="de-CH"/>
          </a:p>
        </p:txBody>
      </p:sp>
    </p:spTree>
    <p:extLst>
      <p:ext uri="{BB962C8B-B14F-4D97-AF65-F5344CB8AC3E}">
        <p14:creationId xmlns:p14="http://schemas.microsoft.com/office/powerpoint/2010/main" val="211266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253C8-A4A6-4817-8723-3D4F435304F8}" type="slidenum">
              <a:rPr lang="de-CH" smtClean="0"/>
              <a:t>12</a:t>
            </a:fld>
            <a:endParaRPr lang="de-CH"/>
          </a:p>
        </p:txBody>
      </p:sp>
    </p:spTree>
    <p:extLst>
      <p:ext uri="{BB962C8B-B14F-4D97-AF65-F5344CB8AC3E}">
        <p14:creationId xmlns:p14="http://schemas.microsoft.com/office/powerpoint/2010/main" val="14074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122" name="Rectangle 2"/>
          <p:cNvSpPr>
            <a:spLocks noChangeArrowheads="1"/>
          </p:cNvSpPr>
          <p:nvPr/>
        </p:nvSpPr>
        <p:spPr bwMode="auto">
          <a:xfrm>
            <a:off x="9740900" y="1438275"/>
            <a:ext cx="2446867" cy="5073650"/>
          </a:xfrm>
          <a:prstGeom prst="rect">
            <a:avLst/>
          </a:prstGeom>
          <a:solidFill>
            <a:srgbClr val="B3CCE6"/>
          </a:solidFill>
          <a:ln w="9525">
            <a:noFill/>
            <a:miter lim="800000"/>
            <a:headEnd/>
            <a:tailEnd/>
          </a:ln>
          <a:effectLst/>
        </p:spPr>
        <p:txBody>
          <a:bodyPr wrap="none" anchor="ctr">
            <a:prstTxWarp prst="textNoShape">
              <a:avLst/>
            </a:prstTxWarp>
          </a:bodyPr>
          <a:lstStyle/>
          <a:p>
            <a:pPr algn="ctr"/>
            <a:endParaRPr lang="de-DE" sz="1800">
              <a:solidFill>
                <a:srgbClr val="BED3EA"/>
              </a:solidFill>
            </a:endParaRPr>
          </a:p>
        </p:txBody>
      </p:sp>
      <p:sp>
        <p:nvSpPr>
          <p:cNvPr id="5123" name="Rectangle 3"/>
          <p:cNvSpPr>
            <a:spLocks noChangeArrowheads="1"/>
          </p:cNvSpPr>
          <p:nvPr/>
        </p:nvSpPr>
        <p:spPr bwMode="auto">
          <a:xfrm>
            <a:off x="1" y="107951"/>
            <a:ext cx="9740900" cy="6640513"/>
          </a:xfrm>
          <a:prstGeom prst="rect">
            <a:avLst/>
          </a:prstGeom>
          <a:solidFill>
            <a:srgbClr val="E1EBF5"/>
          </a:solidFill>
          <a:ln w="9525">
            <a:noFill/>
            <a:miter lim="800000"/>
            <a:headEnd/>
            <a:tailEnd/>
          </a:ln>
          <a:effectLst/>
        </p:spPr>
        <p:txBody>
          <a:bodyPr wrap="none" anchor="ctr">
            <a:prstTxWarp prst="textNoShape">
              <a:avLst/>
            </a:prstTxWarp>
          </a:bodyPr>
          <a:lstStyle/>
          <a:p>
            <a:endParaRPr lang="de-DE" sz="1800"/>
          </a:p>
        </p:txBody>
      </p:sp>
      <p:sp>
        <p:nvSpPr>
          <p:cNvPr id="5124" name="Rectangle 4"/>
          <p:cNvSpPr>
            <a:spLocks noChangeArrowheads="1"/>
          </p:cNvSpPr>
          <p:nvPr/>
        </p:nvSpPr>
        <p:spPr bwMode="auto">
          <a:xfrm>
            <a:off x="1" y="1438275"/>
            <a:ext cx="9740900" cy="5073650"/>
          </a:xfrm>
          <a:prstGeom prst="rect">
            <a:avLst/>
          </a:prstGeom>
          <a:solidFill>
            <a:srgbClr val="9CBDDE"/>
          </a:solidFill>
          <a:ln w="9525">
            <a:noFill/>
            <a:miter lim="800000"/>
            <a:headEnd/>
            <a:tailEnd/>
          </a:ln>
          <a:effectLst/>
        </p:spPr>
        <p:txBody>
          <a:bodyPr wrap="none" anchor="ctr">
            <a:prstTxWarp prst="textNoShape">
              <a:avLst/>
            </a:prstTxWarp>
          </a:bodyPr>
          <a:lstStyle/>
          <a:p>
            <a:pPr algn="ctr"/>
            <a:endParaRPr lang="de-DE" sz="1800"/>
          </a:p>
        </p:txBody>
      </p:sp>
      <p:sp>
        <p:nvSpPr>
          <p:cNvPr id="5125" name="Rectangle 5"/>
          <p:cNvSpPr>
            <a:spLocks noGrp="1" noChangeArrowheads="1"/>
          </p:cNvSpPr>
          <p:nvPr>
            <p:ph type="ctrTitle"/>
          </p:nvPr>
        </p:nvSpPr>
        <p:spPr>
          <a:xfrm>
            <a:off x="719668" y="1654175"/>
            <a:ext cx="8828617" cy="1143000"/>
          </a:xfrm>
        </p:spPr>
        <p:txBody>
          <a:bodyPr/>
          <a:lstStyle>
            <a:lvl1pPr>
              <a:defRPr/>
            </a:lvl1pPr>
          </a:lstStyle>
          <a:p>
            <a:r>
              <a:rPr lang="en-US" smtClean="0"/>
              <a:t>Click to edit Master title style</a:t>
            </a:r>
            <a:endParaRPr lang="de-CH"/>
          </a:p>
        </p:txBody>
      </p:sp>
      <p:sp>
        <p:nvSpPr>
          <p:cNvPr id="5126" name="Rectangle 6"/>
          <p:cNvSpPr>
            <a:spLocks noGrp="1" noChangeArrowheads="1"/>
          </p:cNvSpPr>
          <p:nvPr>
            <p:ph type="subTitle" idx="1"/>
          </p:nvPr>
        </p:nvSpPr>
        <p:spPr>
          <a:xfrm>
            <a:off x="719668" y="3022600"/>
            <a:ext cx="8828617" cy="1752600"/>
          </a:xfrm>
        </p:spPr>
        <p:txBody>
          <a:bodyPr/>
          <a:lstStyle>
            <a:lvl1pPr marL="0" indent="0">
              <a:buFontTx/>
              <a:buNone/>
              <a:defRPr/>
            </a:lvl1pPr>
          </a:lstStyle>
          <a:p>
            <a:r>
              <a:rPr lang="en-US" smtClean="0"/>
              <a:t>Click to edit Master subtitle style</a:t>
            </a:r>
            <a:endParaRPr lang="de-CH"/>
          </a:p>
        </p:txBody>
      </p:sp>
      <p:sp>
        <p:nvSpPr>
          <p:cNvPr id="5127" name="Rectangle 7"/>
          <p:cNvSpPr>
            <a:spLocks noGrp="1" noChangeArrowheads="1"/>
          </p:cNvSpPr>
          <p:nvPr>
            <p:ph type="dt" sz="half" idx="2"/>
          </p:nvPr>
        </p:nvSpPr>
        <p:spPr>
          <a:xfrm>
            <a:off x="719667" y="6548438"/>
            <a:ext cx="3852333" cy="252412"/>
          </a:xfrm>
        </p:spPr>
        <p:txBody>
          <a:bodyPr wrap="none"/>
          <a:lstStyle>
            <a:lvl1pPr>
              <a:defRPr/>
            </a:lvl1pPr>
          </a:lstStyle>
          <a:p>
            <a:fld id="{E5BFCAE7-E15E-45AF-8EBB-CC1CE2D690A5}" type="datetimeFigureOut">
              <a:rPr lang="de-CH" smtClean="0"/>
              <a:t>04.04.2019</a:t>
            </a:fld>
            <a:endParaRPr lang="de-CH"/>
          </a:p>
        </p:txBody>
      </p:sp>
      <p:sp>
        <p:nvSpPr>
          <p:cNvPr id="5128" name="Rectangle 8"/>
          <p:cNvSpPr>
            <a:spLocks noGrp="1" noChangeArrowheads="1"/>
          </p:cNvSpPr>
          <p:nvPr>
            <p:ph type="ftr" sz="quarter" idx="3"/>
          </p:nvPr>
        </p:nvSpPr>
        <p:spPr>
          <a:xfrm>
            <a:off x="143933" y="179388"/>
            <a:ext cx="5952067" cy="252412"/>
          </a:xfrm>
        </p:spPr>
        <p:txBody>
          <a:bodyPr wrap="square"/>
          <a:lstStyle>
            <a:lvl1pPr>
              <a:defRPr/>
            </a:lvl1pPr>
          </a:lstStyle>
          <a:p>
            <a:endParaRPr lang="de-CH"/>
          </a:p>
        </p:txBody>
      </p:sp>
      <p:sp>
        <p:nvSpPr>
          <p:cNvPr id="5129" name="Rectangle 9"/>
          <p:cNvSpPr>
            <a:spLocks noGrp="1" noChangeArrowheads="1"/>
          </p:cNvSpPr>
          <p:nvPr>
            <p:ph type="sldNum" sz="quarter" idx="4"/>
          </p:nvPr>
        </p:nvSpPr>
        <p:spPr>
          <a:xfrm>
            <a:off x="11658601" y="6548438"/>
            <a:ext cx="480484" cy="215900"/>
          </a:xfrm>
        </p:spPr>
        <p:txBody>
          <a:bodyPr/>
          <a:lstStyle>
            <a:lvl1pPr>
              <a:defRPr>
                <a:solidFill>
                  <a:schemeClr val="tx1"/>
                </a:solidFill>
              </a:defRPr>
            </a:lvl1pPr>
          </a:lstStyle>
          <a:p>
            <a:fld id="{527E0BCB-653E-4CF4-8120-D55EEAE0EF33}" type="slidenum">
              <a:rPr lang="de-CH" smtClean="0"/>
              <a:t>‹#›</a:t>
            </a:fld>
            <a:endParaRPr lang="de-CH"/>
          </a:p>
        </p:txBody>
      </p:sp>
      <p:pic>
        <p:nvPicPr>
          <p:cNvPr id="12" name="Picture 10" descr="ub_8pt_rgb.jpg                                                 000546B7mg                             B9C1C449:"/>
          <p:cNvPicPr>
            <a:picLocks noChangeAspect="1" noChangeArrowheads="1"/>
          </p:cNvPicPr>
          <p:nvPr/>
        </p:nvPicPr>
        <p:blipFill>
          <a:blip r:embed="rId2"/>
          <a:srcRect/>
          <a:stretch>
            <a:fillRect/>
          </a:stretch>
        </p:blipFill>
        <p:spPr bwMode="auto">
          <a:xfrm>
            <a:off x="10316634" y="107951"/>
            <a:ext cx="1742017" cy="1006475"/>
          </a:xfrm>
          <a:prstGeom prst="rect">
            <a:avLst/>
          </a:prstGeom>
          <a:noFill/>
          <a:ln w="9525">
            <a:noFill/>
            <a:miter lim="800000"/>
            <a:headEnd/>
            <a:tailEnd/>
          </a:ln>
        </p:spPr>
      </p:pic>
    </p:spTree>
    <p:extLst>
      <p:ext uri="{BB962C8B-B14F-4D97-AF65-F5344CB8AC3E}">
        <p14:creationId xmlns:p14="http://schemas.microsoft.com/office/powerpoint/2010/main" val="277777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333492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73585" y="647701"/>
            <a:ext cx="2686049" cy="55276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711200" y="647701"/>
            <a:ext cx="7859184" cy="5527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43613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12473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umsplatzhalter 3"/>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346842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711201" y="1676401"/>
            <a:ext cx="5272617"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6187017" y="1676401"/>
            <a:ext cx="5272616"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umsplatzhalter 4"/>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6" name="Fußzeilenplatzhalter 5"/>
          <p:cNvSpPr>
            <a:spLocks noGrp="1"/>
          </p:cNvSpPr>
          <p:nvPr>
            <p:ph type="ftr" sz="quarter" idx="11"/>
          </p:nvPr>
        </p:nvSpPr>
        <p:spPr/>
        <p:txBody>
          <a:bodyPr/>
          <a:lstStyle>
            <a:lvl1pPr>
              <a:defRPr/>
            </a:lvl1pPr>
          </a:lstStyle>
          <a:p>
            <a:endParaRPr lang="de-CH"/>
          </a:p>
        </p:txBody>
      </p:sp>
      <p:sp>
        <p:nvSpPr>
          <p:cNvPr id="7" name="Foliennummernplatzhalter 6"/>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77801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umsplatzhalter 6"/>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8" name="Fußzeilenplatzhalter 7"/>
          <p:cNvSpPr>
            <a:spLocks noGrp="1"/>
          </p:cNvSpPr>
          <p:nvPr>
            <p:ph type="ftr" sz="quarter" idx="11"/>
          </p:nvPr>
        </p:nvSpPr>
        <p:spPr/>
        <p:txBody>
          <a:bodyPr/>
          <a:lstStyle>
            <a:lvl1pPr>
              <a:defRPr/>
            </a:lvl1pPr>
          </a:lstStyle>
          <a:p>
            <a:endParaRPr lang="de-CH"/>
          </a:p>
        </p:txBody>
      </p:sp>
      <p:sp>
        <p:nvSpPr>
          <p:cNvPr id="9" name="Foliennummernplatzhalter 8"/>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389922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4" name="Fußzeilenplatzhalter 3"/>
          <p:cNvSpPr>
            <a:spLocks noGrp="1"/>
          </p:cNvSpPr>
          <p:nvPr>
            <p:ph type="ftr" sz="quarter" idx="11"/>
          </p:nvPr>
        </p:nvSpPr>
        <p:spPr/>
        <p:txBody>
          <a:bodyPr/>
          <a:lstStyle>
            <a:lvl1pPr>
              <a:defRPr/>
            </a:lvl1pPr>
          </a:lstStyle>
          <a:p>
            <a:endParaRPr lang="de-CH"/>
          </a:p>
        </p:txBody>
      </p:sp>
      <p:sp>
        <p:nvSpPr>
          <p:cNvPr id="5" name="Foliennummernplatzhalter 4"/>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27669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3" name="Fußzeilenplatzhalter 2"/>
          <p:cNvSpPr>
            <a:spLocks noGrp="1"/>
          </p:cNvSpPr>
          <p:nvPr>
            <p:ph type="ftr" sz="quarter" idx="11"/>
          </p:nvPr>
        </p:nvSpPr>
        <p:spPr/>
        <p:txBody>
          <a:bodyPr/>
          <a:lstStyle>
            <a:lvl1pPr>
              <a:defRPr/>
            </a:lvl1pPr>
          </a:lstStyle>
          <a:p>
            <a:endParaRPr lang="de-CH"/>
          </a:p>
        </p:txBody>
      </p:sp>
      <p:sp>
        <p:nvSpPr>
          <p:cNvPr id="4" name="Foliennummernplatzhalter 3"/>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351280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6" name="Fußzeilenplatzhalter 5"/>
          <p:cNvSpPr>
            <a:spLocks noGrp="1"/>
          </p:cNvSpPr>
          <p:nvPr>
            <p:ph type="ftr" sz="quarter" idx="11"/>
          </p:nvPr>
        </p:nvSpPr>
        <p:spPr/>
        <p:txBody>
          <a:bodyPr/>
          <a:lstStyle>
            <a:lvl1pPr>
              <a:defRPr/>
            </a:lvl1pPr>
          </a:lstStyle>
          <a:p>
            <a:endParaRPr lang="de-CH"/>
          </a:p>
        </p:txBody>
      </p:sp>
      <p:sp>
        <p:nvSpPr>
          <p:cNvPr id="7" name="Foliennummernplatzhalter 6"/>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369435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umsplatzhalter 4"/>
          <p:cNvSpPr>
            <a:spLocks noGrp="1"/>
          </p:cNvSpPr>
          <p:nvPr>
            <p:ph type="dt" sz="half" idx="10"/>
          </p:nvPr>
        </p:nvSpPr>
        <p:spPr/>
        <p:txBody>
          <a:bodyPr/>
          <a:lstStyle>
            <a:lvl1pPr>
              <a:defRPr smtClean="0"/>
            </a:lvl1pPr>
          </a:lstStyle>
          <a:p>
            <a:fld id="{E5BFCAE7-E15E-45AF-8EBB-CC1CE2D690A5}" type="datetimeFigureOut">
              <a:rPr lang="de-CH" smtClean="0"/>
              <a:t>04.04.2019</a:t>
            </a:fld>
            <a:endParaRPr lang="de-CH"/>
          </a:p>
        </p:txBody>
      </p:sp>
      <p:sp>
        <p:nvSpPr>
          <p:cNvPr id="6" name="Fußzeilenplatzhalter 5"/>
          <p:cNvSpPr>
            <a:spLocks noGrp="1"/>
          </p:cNvSpPr>
          <p:nvPr>
            <p:ph type="ftr" sz="quarter" idx="11"/>
          </p:nvPr>
        </p:nvSpPr>
        <p:spPr/>
        <p:txBody>
          <a:bodyPr/>
          <a:lstStyle>
            <a:lvl1pPr>
              <a:defRPr/>
            </a:lvl1pPr>
          </a:lstStyle>
          <a:p>
            <a:endParaRPr lang="de-CH"/>
          </a:p>
        </p:txBody>
      </p:sp>
      <p:sp>
        <p:nvSpPr>
          <p:cNvPr id="7" name="Foliennummernplatzhalter 6"/>
          <p:cNvSpPr>
            <a:spLocks noGrp="1"/>
          </p:cNvSpPr>
          <p:nvPr>
            <p:ph type="sldNum" sz="quarter" idx="12"/>
          </p:nvPr>
        </p:nvSpPr>
        <p:spPr/>
        <p:txBody>
          <a:bodyPr/>
          <a:lstStyle>
            <a:lvl1pPr>
              <a:defRPr smtClean="0"/>
            </a:lvl1pPr>
          </a:lstStyle>
          <a:p>
            <a:fld id="{527E0BCB-653E-4CF4-8120-D55EEAE0EF33}" type="slidenum">
              <a:rPr lang="de-CH" smtClean="0"/>
              <a:t>‹#›</a:t>
            </a:fld>
            <a:endParaRPr lang="de-CH"/>
          </a:p>
        </p:txBody>
      </p:sp>
    </p:spTree>
    <p:extLst>
      <p:ext uri="{BB962C8B-B14F-4D97-AF65-F5344CB8AC3E}">
        <p14:creationId xmlns:p14="http://schemas.microsoft.com/office/powerpoint/2010/main" val="162483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bwMode="auto">
          <a:xfrm>
            <a:off x="719668" y="647701"/>
            <a:ext cx="8828617" cy="817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CH"/>
              <a:t>Mastertitelformat bearbeiten</a:t>
            </a:r>
          </a:p>
        </p:txBody>
      </p:sp>
      <p:sp>
        <p:nvSpPr>
          <p:cNvPr id="3078" name="Rectangle 6"/>
          <p:cNvSpPr>
            <a:spLocks noGrp="1" noChangeArrowheads="1"/>
          </p:cNvSpPr>
          <p:nvPr>
            <p:ph type="body" idx="1"/>
          </p:nvPr>
        </p:nvSpPr>
        <p:spPr bwMode="auto">
          <a:xfrm>
            <a:off x="711201" y="1676401"/>
            <a:ext cx="10748433" cy="44989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3079" name="Rectangle 7"/>
          <p:cNvSpPr>
            <a:spLocks noGrp="1" noChangeArrowheads="1"/>
          </p:cNvSpPr>
          <p:nvPr>
            <p:ph type="dt" sz="half" idx="2"/>
          </p:nvPr>
        </p:nvSpPr>
        <p:spPr bwMode="auto">
          <a:xfrm>
            <a:off x="719667" y="6548439"/>
            <a:ext cx="5082117" cy="1793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333333"/>
                </a:solidFill>
              </a:defRPr>
            </a:lvl1pPr>
          </a:lstStyle>
          <a:p>
            <a:fld id="{E5BFCAE7-E15E-45AF-8EBB-CC1CE2D690A5}" type="datetimeFigureOut">
              <a:rPr lang="de-CH" smtClean="0"/>
              <a:t>04.04.2019</a:t>
            </a:fld>
            <a:endParaRPr lang="de-CH"/>
          </a:p>
        </p:txBody>
      </p:sp>
      <p:sp>
        <p:nvSpPr>
          <p:cNvPr id="3080" name="Rectangle 8"/>
          <p:cNvSpPr>
            <a:spLocks noGrp="1" noChangeArrowheads="1"/>
          </p:cNvSpPr>
          <p:nvPr>
            <p:ph type="ftr" sz="quarter" idx="3"/>
          </p:nvPr>
        </p:nvSpPr>
        <p:spPr bwMode="auto">
          <a:xfrm>
            <a:off x="143933" y="179388"/>
            <a:ext cx="7198784" cy="25241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a:solidFill>
                  <a:srgbClr val="333333"/>
                </a:solidFill>
              </a:defRPr>
            </a:lvl1pPr>
          </a:lstStyle>
          <a:p>
            <a:endParaRPr lang="de-CH"/>
          </a:p>
        </p:txBody>
      </p:sp>
      <p:sp>
        <p:nvSpPr>
          <p:cNvPr id="3081" name="Rectangle 9"/>
          <p:cNvSpPr>
            <a:spLocks noGrp="1" noChangeArrowheads="1"/>
          </p:cNvSpPr>
          <p:nvPr>
            <p:ph type="sldNum" sz="quarter" idx="4"/>
          </p:nvPr>
        </p:nvSpPr>
        <p:spPr bwMode="auto">
          <a:xfrm>
            <a:off x="11582401" y="6548439"/>
            <a:ext cx="480484" cy="1793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solidFill>
                  <a:srgbClr val="333333"/>
                </a:solidFill>
              </a:defRPr>
            </a:lvl1pPr>
          </a:lstStyle>
          <a:p>
            <a:fld id="{527E0BCB-653E-4CF4-8120-D55EEAE0EF33}" type="slidenum">
              <a:rPr lang="de-CH" smtClean="0"/>
              <a:t>‹#›</a:t>
            </a:fld>
            <a:endParaRPr lang="de-CH"/>
          </a:p>
        </p:txBody>
      </p:sp>
      <p:sp>
        <p:nvSpPr>
          <p:cNvPr id="3086" name="Line 14"/>
          <p:cNvSpPr>
            <a:spLocks noChangeShapeType="1"/>
          </p:cNvSpPr>
          <p:nvPr/>
        </p:nvSpPr>
        <p:spPr bwMode="auto">
          <a:xfrm>
            <a:off x="143934" y="1447800"/>
            <a:ext cx="11925300" cy="0"/>
          </a:xfrm>
          <a:prstGeom prst="line">
            <a:avLst/>
          </a:prstGeom>
          <a:noFill/>
          <a:ln w="38100">
            <a:solidFill>
              <a:schemeClr val="accent2"/>
            </a:solidFill>
            <a:round/>
            <a:headEnd/>
            <a:tailEnd/>
          </a:ln>
          <a:effectLst/>
        </p:spPr>
        <p:txBody>
          <a:bodyPr wrap="none" anchor="ctr">
            <a:prstTxWarp prst="textNoShape">
              <a:avLst/>
            </a:prstTxWarp>
          </a:bodyPr>
          <a:lstStyle/>
          <a:p>
            <a:endParaRPr lang="de-DE" sz="1800"/>
          </a:p>
        </p:txBody>
      </p:sp>
      <p:sp>
        <p:nvSpPr>
          <p:cNvPr id="3087" name="Line 15"/>
          <p:cNvSpPr>
            <a:spLocks noChangeShapeType="1"/>
          </p:cNvSpPr>
          <p:nvPr/>
        </p:nvSpPr>
        <p:spPr bwMode="auto">
          <a:xfrm>
            <a:off x="143934" y="6515100"/>
            <a:ext cx="11925300" cy="0"/>
          </a:xfrm>
          <a:prstGeom prst="line">
            <a:avLst/>
          </a:prstGeom>
          <a:noFill/>
          <a:ln w="38100">
            <a:solidFill>
              <a:schemeClr val="accent2"/>
            </a:solidFill>
            <a:round/>
            <a:headEnd/>
            <a:tailEnd/>
          </a:ln>
          <a:effectLst/>
        </p:spPr>
        <p:txBody>
          <a:bodyPr wrap="none" anchor="ctr">
            <a:prstTxWarp prst="textNoShape">
              <a:avLst/>
            </a:prstTxWarp>
          </a:bodyPr>
          <a:lstStyle/>
          <a:p>
            <a:endParaRPr lang="de-DE" sz="1800"/>
          </a:p>
        </p:txBody>
      </p:sp>
      <p:pic>
        <p:nvPicPr>
          <p:cNvPr id="10" name="Picture 10" descr="ub_8pt_rgb.jpg                                                 000546B7mg                             B9C1C449:"/>
          <p:cNvPicPr>
            <a:picLocks noChangeAspect="1" noChangeArrowheads="1"/>
          </p:cNvPicPr>
          <p:nvPr/>
        </p:nvPicPr>
        <p:blipFill>
          <a:blip r:embed="rId13"/>
          <a:srcRect/>
          <a:stretch>
            <a:fillRect/>
          </a:stretch>
        </p:blipFill>
        <p:spPr bwMode="auto">
          <a:xfrm>
            <a:off x="10316634" y="107951"/>
            <a:ext cx="1742017" cy="1006475"/>
          </a:xfrm>
          <a:prstGeom prst="rect">
            <a:avLst/>
          </a:prstGeom>
          <a:noFill/>
          <a:ln w="9525">
            <a:noFill/>
            <a:miter lim="800000"/>
            <a:headEnd/>
            <a:tailEnd/>
          </a:ln>
        </p:spPr>
      </p:pic>
    </p:spTree>
    <p:extLst>
      <p:ext uri="{BB962C8B-B14F-4D97-AF65-F5344CB8AC3E}">
        <p14:creationId xmlns:p14="http://schemas.microsoft.com/office/powerpoint/2010/main" val="2056828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2600" b="1">
          <a:solidFill>
            <a:srgbClr val="333333"/>
          </a:solidFill>
          <a:latin typeface="+mj-lt"/>
          <a:ea typeface="+mj-ea"/>
          <a:cs typeface="+mj-cs"/>
        </a:defRPr>
      </a:lvl1pPr>
      <a:lvl2pPr algn="l" rtl="0" eaLnBrk="1" fontAlgn="base" hangingPunct="1">
        <a:lnSpc>
          <a:spcPct val="90000"/>
        </a:lnSpc>
        <a:spcBef>
          <a:spcPct val="0"/>
        </a:spcBef>
        <a:spcAft>
          <a:spcPct val="0"/>
        </a:spcAft>
        <a:defRPr sz="2600" b="1">
          <a:solidFill>
            <a:srgbClr val="333333"/>
          </a:solidFill>
          <a:latin typeface="Arial" pitchFamily="39" charset="0"/>
        </a:defRPr>
      </a:lvl2pPr>
      <a:lvl3pPr algn="l" rtl="0" eaLnBrk="1" fontAlgn="base" hangingPunct="1">
        <a:lnSpc>
          <a:spcPct val="90000"/>
        </a:lnSpc>
        <a:spcBef>
          <a:spcPct val="0"/>
        </a:spcBef>
        <a:spcAft>
          <a:spcPct val="0"/>
        </a:spcAft>
        <a:defRPr sz="2600" b="1">
          <a:solidFill>
            <a:srgbClr val="333333"/>
          </a:solidFill>
          <a:latin typeface="Arial" pitchFamily="39" charset="0"/>
        </a:defRPr>
      </a:lvl3pPr>
      <a:lvl4pPr algn="l" rtl="0" eaLnBrk="1" fontAlgn="base" hangingPunct="1">
        <a:lnSpc>
          <a:spcPct val="90000"/>
        </a:lnSpc>
        <a:spcBef>
          <a:spcPct val="0"/>
        </a:spcBef>
        <a:spcAft>
          <a:spcPct val="0"/>
        </a:spcAft>
        <a:defRPr sz="2600" b="1">
          <a:solidFill>
            <a:srgbClr val="333333"/>
          </a:solidFill>
          <a:latin typeface="Arial" pitchFamily="39" charset="0"/>
        </a:defRPr>
      </a:lvl4pPr>
      <a:lvl5pPr algn="l" rtl="0" eaLnBrk="1" fontAlgn="base" hangingPunct="1">
        <a:lnSpc>
          <a:spcPct val="90000"/>
        </a:lnSpc>
        <a:spcBef>
          <a:spcPct val="0"/>
        </a:spcBef>
        <a:spcAft>
          <a:spcPct val="0"/>
        </a:spcAft>
        <a:defRPr sz="2600" b="1">
          <a:solidFill>
            <a:srgbClr val="333333"/>
          </a:solidFill>
          <a:latin typeface="Arial" pitchFamily="39" charset="0"/>
        </a:defRPr>
      </a:lvl5pPr>
      <a:lvl6pPr marL="457200" algn="l" rtl="0" eaLnBrk="1" fontAlgn="base" hangingPunct="1">
        <a:lnSpc>
          <a:spcPct val="90000"/>
        </a:lnSpc>
        <a:spcBef>
          <a:spcPct val="0"/>
        </a:spcBef>
        <a:spcAft>
          <a:spcPct val="0"/>
        </a:spcAft>
        <a:defRPr sz="2600" b="1">
          <a:solidFill>
            <a:srgbClr val="333333"/>
          </a:solidFill>
          <a:latin typeface="Arial" pitchFamily="39" charset="0"/>
        </a:defRPr>
      </a:lvl6pPr>
      <a:lvl7pPr marL="914400" algn="l" rtl="0" eaLnBrk="1" fontAlgn="base" hangingPunct="1">
        <a:lnSpc>
          <a:spcPct val="90000"/>
        </a:lnSpc>
        <a:spcBef>
          <a:spcPct val="0"/>
        </a:spcBef>
        <a:spcAft>
          <a:spcPct val="0"/>
        </a:spcAft>
        <a:defRPr sz="2600" b="1">
          <a:solidFill>
            <a:srgbClr val="333333"/>
          </a:solidFill>
          <a:latin typeface="Arial" pitchFamily="39" charset="0"/>
        </a:defRPr>
      </a:lvl7pPr>
      <a:lvl8pPr marL="1371600" algn="l" rtl="0" eaLnBrk="1" fontAlgn="base" hangingPunct="1">
        <a:lnSpc>
          <a:spcPct val="90000"/>
        </a:lnSpc>
        <a:spcBef>
          <a:spcPct val="0"/>
        </a:spcBef>
        <a:spcAft>
          <a:spcPct val="0"/>
        </a:spcAft>
        <a:defRPr sz="2600" b="1">
          <a:solidFill>
            <a:srgbClr val="333333"/>
          </a:solidFill>
          <a:latin typeface="Arial" pitchFamily="39" charset="0"/>
        </a:defRPr>
      </a:lvl8pPr>
      <a:lvl9pPr marL="1828800" algn="l" rtl="0" eaLnBrk="1" fontAlgn="base" hangingPunct="1">
        <a:lnSpc>
          <a:spcPct val="90000"/>
        </a:lnSpc>
        <a:spcBef>
          <a:spcPct val="0"/>
        </a:spcBef>
        <a:spcAft>
          <a:spcPct val="0"/>
        </a:spcAft>
        <a:defRPr sz="2600" b="1">
          <a:solidFill>
            <a:srgbClr val="333333"/>
          </a:solidFill>
          <a:latin typeface="Arial" pitchFamily="39" charset="0"/>
        </a:defRPr>
      </a:lvl9pPr>
    </p:titleStyle>
    <p:bodyStyle>
      <a:lvl1pPr marL="419100" indent="-419100" algn="l" rtl="0" eaLnBrk="1" fontAlgn="base" hangingPunct="1">
        <a:lnSpc>
          <a:spcPct val="95000"/>
        </a:lnSpc>
        <a:spcBef>
          <a:spcPct val="20000"/>
        </a:spcBef>
        <a:spcAft>
          <a:spcPct val="0"/>
        </a:spcAft>
        <a:buClr>
          <a:schemeClr val="hlink"/>
        </a:buClr>
        <a:buSzPct val="85000"/>
        <a:buFont typeface="Arial" pitchFamily="39" charset="0"/>
        <a:buChar char="&gt;"/>
        <a:defRPr sz="2200">
          <a:solidFill>
            <a:srgbClr val="333333"/>
          </a:solidFill>
          <a:latin typeface="+mn-lt"/>
          <a:ea typeface="+mn-ea"/>
          <a:cs typeface="+mn-cs"/>
        </a:defRPr>
      </a:lvl1pPr>
      <a:lvl2pPr marL="838200" indent="-381000" algn="l" rtl="0" eaLnBrk="1" fontAlgn="base" hangingPunct="1">
        <a:lnSpc>
          <a:spcPct val="95000"/>
        </a:lnSpc>
        <a:spcBef>
          <a:spcPct val="20000"/>
        </a:spcBef>
        <a:spcAft>
          <a:spcPct val="0"/>
        </a:spcAft>
        <a:buFont typeface="Arial" pitchFamily="39" charset="0"/>
        <a:buChar char="—"/>
        <a:defRPr sz="2000">
          <a:solidFill>
            <a:srgbClr val="333333"/>
          </a:solidFill>
          <a:latin typeface="+mn-lt"/>
          <a:ea typeface="ＭＳ Ｐゴシック" pitchFamily="39" charset="-128"/>
        </a:defRPr>
      </a:lvl2pPr>
      <a:lvl3pPr marL="1295400" indent="-381000" algn="l" rtl="0" eaLnBrk="1" fontAlgn="base" hangingPunct="1">
        <a:lnSpc>
          <a:spcPct val="95000"/>
        </a:lnSpc>
        <a:spcBef>
          <a:spcPct val="20000"/>
        </a:spcBef>
        <a:spcAft>
          <a:spcPct val="0"/>
        </a:spcAft>
        <a:buSzPct val="85000"/>
        <a:buFont typeface="Arial" pitchFamily="39" charset="0"/>
        <a:buChar char="–"/>
        <a:defRPr>
          <a:solidFill>
            <a:srgbClr val="333333"/>
          </a:solidFill>
          <a:latin typeface="+mn-lt"/>
          <a:ea typeface="ＭＳ Ｐゴシック" pitchFamily="39" charset="-128"/>
        </a:defRPr>
      </a:lvl3pPr>
      <a:lvl4pPr marL="1714500" indent="-381000" algn="l" rtl="0" eaLnBrk="1" fontAlgn="base" hangingPunct="1">
        <a:lnSpc>
          <a:spcPct val="95000"/>
        </a:lnSpc>
        <a:spcBef>
          <a:spcPct val="20000"/>
        </a:spcBef>
        <a:spcAft>
          <a:spcPct val="0"/>
        </a:spcAft>
        <a:buSzPct val="85000"/>
        <a:buFont typeface="Arial" pitchFamily="39" charset="0"/>
        <a:buChar char="–"/>
        <a:defRPr>
          <a:solidFill>
            <a:srgbClr val="333333"/>
          </a:solidFill>
          <a:latin typeface="+mn-lt"/>
          <a:ea typeface="ＭＳ Ｐゴシック" pitchFamily="39" charset="-128"/>
        </a:defRPr>
      </a:lvl4pPr>
      <a:lvl5pPr marL="2133600" indent="-381000" algn="l" rtl="0" eaLnBrk="1" fontAlgn="base" hangingPunct="1">
        <a:lnSpc>
          <a:spcPct val="95000"/>
        </a:lnSpc>
        <a:spcBef>
          <a:spcPct val="20000"/>
        </a:spcBef>
        <a:spcAft>
          <a:spcPct val="0"/>
        </a:spcAft>
        <a:buClr>
          <a:schemeClr val="tx1"/>
        </a:buClr>
        <a:buSzPct val="85000"/>
        <a:buFont typeface="Arial" pitchFamily="39" charset="0"/>
        <a:buChar char="–"/>
        <a:defRPr>
          <a:solidFill>
            <a:srgbClr val="333333"/>
          </a:solidFill>
          <a:latin typeface="+mn-lt"/>
          <a:ea typeface="ＭＳ Ｐゴシック" pitchFamily="39" charset="-128"/>
        </a:defRPr>
      </a:lvl5pPr>
      <a:lvl6pPr marL="2590800" indent="-381000" algn="l" rtl="0" eaLnBrk="1" fontAlgn="base" hangingPunct="1">
        <a:lnSpc>
          <a:spcPct val="95000"/>
        </a:lnSpc>
        <a:spcBef>
          <a:spcPct val="20000"/>
        </a:spcBef>
        <a:spcAft>
          <a:spcPct val="0"/>
        </a:spcAft>
        <a:buClr>
          <a:schemeClr val="tx1"/>
        </a:buClr>
        <a:buSzPct val="85000"/>
        <a:buFont typeface="Arial" pitchFamily="39" charset="0"/>
        <a:buChar char="–"/>
        <a:defRPr>
          <a:solidFill>
            <a:srgbClr val="333333"/>
          </a:solidFill>
          <a:latin typeface="+mn-lt"/>
          <a:ea typeface="ＭＳ Ｐゴシック" pitchFamily="39" charset="-128"/>
        </a:defRPr>
      </a:lvl6pPr>
      <a:lvl7pPr marL="3048000" indent="-381000" algn="l" rtl="0" eaLnBrk="1" fontAlgn="base" hangingPunct="1">
        <a:lnSpc>
          <a:spcPct val="95000"/>
        </a:lnSpc>
        <a:spcBef>
          <a:spcPct val="20000"/>
        </a:spcBef>
        <a:spcAft>
          <a:spcPct val="0"/>
        </a:spcAft>
        <a:buClr>
          <a:schemeClr val="tx1"/>
        </a:buClr>
        <a:buSzPct val="85000"/>
        <a:buFont typeface="Arial" pitchFamily="39" charset="0"/>
        <a:buChar char="–"/>
        <a:defRPr>
          <a:solidFill>
            <a:srgbClr val="333333"/>
          </a:solidFill>
          <a:latin typeface="+mn-lt"/>
          <a:ea typeface="ＭＳ Ｐゴシック" pitchFamily="39" charset="-128"/>
        </a:defRPr>
      </a:lvl7pPr>
      <a:lvl8pPr marL="3505200" indent="-381000" algn="l" rtl="0" eaLnBrk="1" fontAlgn="base" hangingPunct="1">
        <a:lnSpc>
          <a:spcPct val="95000"/>
        </a:lnSpc>
        <a:spcBef>
          <a:spcPct val="20000"/>
        </a:spcBef>
        <a:spcAft>
          <a:spcPct val="0"/>
        </a:spcAft>
        <a:buClr>
          <a:schemeClr val="tx1"/>
        </a:buClr>
        <a:buSzPct val="85000"/>
        <a:buFont typeface="Arial" pitchFamily="39" charset="0"/>
        <a:buChar char="–"/>
        <a:defRPr>
          <a:solidFill>
            <a:srgbClr val="333333"/>
          </a:solidFill>
          <a:latin typeface="+mn-lt"/>
          <a:ea typeface="ＭＳ Ｐゴシック" pitchFamily="39" charset="-128"/>
        </a:defRPr>
      </a:lvl8pPr>
      <a:lvl9pPr marL="3962400" indent="-381000" algn="l" rtl="0" eaLnBrk="1" fontAlgn="base" hangingPunct="1">
        <a:lnSpc>
          <a:spcPct val="95000"/>
        </a:lnSpc>
        <a:spcBef>
          <a:spcPct val="20000"/>
        </a:spcBef>
        <a:spcAft>
          <a:spcPct val="0"/>
        </a:spcAft>
        <a:buClr>
          <a:schemeClr val="tx1"/>
        </a:buClr>
        <a:buSzPct val="85000"/>
        <a:buFont typeface="Arial" pitchFamily="39" charset="0"/>
        <a:buChar char="–"/>
        <a:defRPr>
          <a:solidFill>
            <a:srgbClr val="333333"/>
          </a:solidFill>
          <a:latin typeface="+mn-lt"/>
          <a:ea typeface="ＭＳ Ｐゴシック" pitchFamily="39"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ampus.unibe.ch\vet-groups\IGEH\Labor\computational%20protocols\current%20computational%20protocols\variant_filtering\filterVariantsProgram\parameterfile_empty.ctr.s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Effect>
                      <a14:saturation sat="9000"/>
                    </a14:imgEffect>
                    <a14:imgEffect>
                      <a14:brightnessContrast bright="20000" contrast="-68000"/>
                    </a14:imgEffect>
                  </a14:imgLayer>
                </a14:imgProps>
              </a:ext>
            </a:extLst>
          </a:blip>
          <a:stretch>
            <a:fillRect/>
          </a:stretch>
        </p:blipFill>
        <p:spPr>
          <a:xfrm>
            <a:off x="-145654" y="-1194448"/>
            <a:ext cx="12749134" cy="8132338"/>
          </a:xfrm>
          <a:prstGeom prst="rect">
            <a:avLst/>
          </a:prstGeom>
        </p:spPr>
      </p:pic>
      <p:sp>
        <p:nvSpPr>
          <p:cNvPr id="2" name="Title 1"/>
          <p:cNvSpPr>
            <a:spLocks noGrp="1"/>
          </p:cNvSpPr>
          <p:nvPr>
            <p:ph type="ctrTitle"/>
          </p:nvPr>
        </p:nvSpPr>
        <p:spPr>
          <a:xfrm>
            <a:off x="591651" y="1661033"/>
            <a:ext cx="8828617" cy="1361567"/>
          </a:xfrm>
        </p:spPr>
        <p:txBody>
          <a:bodyPr/>
          <a:lstStyle/>
          <a:p>
            <a:r>
              <a:rPr lang="de-CH" sz="3600" dirty="0" smtClean="0">
                <a:solidFill>
                  <a:srgbClr val="3FCDFF"/>
                </a:solidFill>
              </a:rPr>
              <a:t>Program to filter VCFs </a:t>
            </a:r>
            <a:endParaRPr lang="de-CH" sz="3600" dirty="0">
              <a:solidFill>
                <a:srgbClr val="3FCDFF"/>
              </a:solidFill>
            </a:endParaRPr>
          </a:p>
        </p:txBody>
      </p:sp>
      <p:sp>
        <p:nvSpPr>
          <p:cNvPr id="3" name="Subtitle 2"/>
          <p:cNvSpPr>
            <a:spLocks noGrp="1"/>
          </p:cNvSpPr>
          <p:nvPr>
            <p:ph type="subTitle" idx="1"/>
          </p:nvPr>
        </p:nvSpPr>
        <p:spPr/>
        <p:txBody>
          <a:bodyPr/>
          <a:lstStyle/>
          <a:p>
            <a:r>
              <a:rPr lang="de-CH" sz="2400" dirty="0" smtClean="0">
                <a:solidFill>
                  <a:srgbClr val="3FCDFF"/>
                </a:solidFill>
              </a:rPr>
              <a:t>Institute of Genetics, University of Bern</a:t>
            </a:r>
          </a:p>
          <a:p>
            <a:endParaRPr lang="de-CH" sz="2400" dirty="0">
              <a:solidFill>
                <a:srgbClr val="3FCDFF"/>
              </a:solidFill>
            </a:endParaRPr>
          </a:p>
          <a:p>
            <a:r>
              <a:rPr lang="de-CH" sz="2400" dirty="0" smtClean="0">
                <a:solidFill>
                  <a:srgbClr val="3FCDFF"/>
                </a:solidFill>
              </a:rPr>
              <a:t>Lab meeting 2.7.2018</a:t>
            </a:r>
          </a:p>
          <a:p>
            <a:endParaRPr lang="de-CH" sz="2400" dirty="0">
              <a:solidFill>
                <a:srgbClr val="3FCDFF"/>
              </a:solidFill>
            </a:endParaRPr>
          </a:p>
          <a:p>
            <a:r>
              <a:rPr lang="de-CH" sz="2400" dirty="0" smtClean="0">
                <a:solidFill>
                  <a:srgbClr val="3FCDFF"/>
                </a:solidFill>
              </a:rPr>
              <a:t>Irene Häfliger</a:t>
            </a:r>
            <a:endParaRPr lang="de-CH" sz="2400" dirty="0">
              <a:solidFill>
                <a:srgbClr val="3FCDFF"/>
              </a:solidFill>
            </a:endParaRPr>
          </a:p>
        </p:txBody>
      </p:sp>
      <p:sp>
        <p:nvSpPr>
          <p:cNvPr id="4" name="TextBox 3"/>
          <p:cNvSpPr txBox="1"/>
          <p:nvPr/>
        </p:nvSpPr>
        <p:spPr>
          <a:xfrm>
            <a:off x="9664727" y="6462798"/>
            <a:ext cx="2938753" cy="400110"/>
          </a:xfrm>
          <a:prstGeom prst="rect">
            <a:avLst/>
          </a:prstGeom>
          <a:noFill/>
        </p:spPr>
        <p:txBody>
          <a:bodyPr wrap="none" rtlCol="0">
            <a:spAutoFit/>
          </a:bodyPr>
          <a:lstStyle/>
          <a:p>
            <a:r>
              <a:rPr lang="de-CH" sz="2000" b="1" dirty="0">
                <a:solidFill>
                  <a:srgbClr val="3FCDFF"/>
                </a:solidFill>
                <a:latin typeface="+mj-lt"/>
                <a:ea typeface="+mj-ea"/>
                <a:cs typeface="+mj-cs"/>
              </a:rPr>
              <a:t>Updated</a:t>
            </a:r>
            <a:r>
              <a:rPr lang="de-CH" sz="2000" b="1" dirty="0" smtClean="0"/>
              <a:t> </a:t>
            </a:r>
            <a:r>
              <a:rPr lang="de-CH" sz="2000" b="1" dirty="0">
                <a:solidFill>
                  <a:srgbClr val="3FCDFF"/>
                </a:solidFill>
                <a:latin typeface="+mj-lt"/>
                <a:ea typeface="+mj-ea"/>
                <a:cs typeface="+mj-cs"/>
              </a:rPr>
              <a:t>April 1st 2019</a:t>
            </a:r>
          </a:p>
        </p:txBody>
      </p:sp>
    </p:spTree>
    <p:extLst>
      <p:ext uri="{BB962C8B-B14F-4D97-AF65-F5344CB8AC3E}">
        <p14:creationId xmlns:p14="http://schemas.microsoft.com/office/powerpoint/2010/main" val="10966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Instructions</a:t>
            </a:r>
            <a:endParaRPr lang="de-CH" dirty="0"/>
          </a:p>
        </p:txBody>
      </p:sp>
      <p:sp>
        <p:nvSpPr>
          <p:cNvPr id="3" name="Content Placeholder 2"/>
          <p:cNvSpPr>
            <a:spLocks noGrp="1"/>
          </p:cNvSpPr>
          <p:nvPr>
            <p:ph idx="1"/>
          </p:nvPr>
        </p:nvSpPr>
        <p:spPr/>
        <p:txBody>
          <a:bodyPr/>
          <a:lstStyle/>
          <a:p>
            <a:pPr marL="457200" indent="-457200">
              <a:buFont typeface="+mj-lt"/>
              <a:buAutoNum type="arabicPeriod"/>
            </a:pPr>
            <a:r>
              <a:rPr lang="de-CH" dirty="0" smtClean="0"/>
              <a:t>Prepare the parameterfile</a:t>
            </a:r>
            <a:br>
              <a:rPr lang="de-CH" dirty="0" smtClean="0"/>
            </a:br>
            <a:endParaRPr lang="de-CH" dirty="0" smtClean="0"/>
          </a:p>
          <a:p>
            <a:pPr marL="457200" indent="-457200">
              <a:buFont typeface="+mj-lt"/>
              <a:buAutoNum type="arabicPeriod"/>
            </a:pPr>
            <a:r>
              <a:rPr lang="de-CH" dirty="0" smtClean="0"/>
              <a:t>Login to vetsrv06</a:t>
            </a:r>
            <a:br>
              <a:rPr lang="de-CH" dirty="0" smtClean="0"/>
            </a:br>
            <a:endParaRPr lang="de-CH" dirty="0" smtClean="0"/>
          </a:p>
          <a:p>
            <a:pPr marL="457200" indent="-457200">
              <a:buFont typeface="+mj-lt"/>
              <a:buAutoNum type="arabicPeriod"/>
            </a:pPr>
            <a:r>
              <a:rPr lang="de-CH" dirty="0" smtClean="0"/>
              <a:t>Copy the parameterfile in your working directory</a:t>
            </a:r>
            <a:br>
              <a:rPr lang="de-CH" dirty="0" smtClean="0"/>
            </a:br>
            <a:endParaRPr lang="de-CH" dirty="0" smtClean="0"/>
          </a:p>
          <a:p>
            <a:pPr marL="457200" indent="-457200">
              <a:buFont typeface="+mj-lt"/>
              <a:buAutoNum type="arabicPeriod"/>
            </a:pPr>
            <a:r>
              <a:rPr lang="de-CH" dirty="0" smtClean="0"/>
              <a:t>A) For fast runs type</a:t>
            </a:r>
          </a:p>
          <a:p>
            <a:pPr marL="0" indent="0">
              <a:buNone/>
            </a:pPr>
            <a:r>
              <a:rPr lang="de-CH" b="1" dirty="0">
                <a:solidFill>
                  <a:schemeClr val="tx1"/>
                </a:solidFill>
              </a:rPr>
              <a:t>	</a:t>
            </a:r>
            <a:r>
              <a:rPr lang="de-CH" i="1" dirty="0" smtClean="0">
                <a:solidFill>
                  <a:schemeClr val="tx1"/>
                </a:solidFill>
              </a:rPr>
              <a:t>filterVariants.sh</a:t>
            </a:r>
            <a:r>
              <a:rPr lang="de-CH" dirty="0" smtClean="0"/>
              <a:t> parameterfile.ctr.sh </a:t>
            </a:r>
            <a:r>
              <a:rPr lang="de-CH" i="1" dirty="0" smtClean="0"/>
              <a:t>&lt;ENTER&gt;</a:t>
            </a:r>
            <a:br>
              <a:rPr lang="de-CH" i="1" dirty="0" smtClean="0"/>
            </a:br>
            <a:r>
              <a:rPr lang="de-CH" i="1" dirty="0" smtClean="0"/>
              <a:t>	</a:t>
            </a:r>
            <a:r>
              <a:rPr lang="de-CH" sz="1800" dirty="0">
                <a:ea typeface="ＭＳ Ｐゴシック" pitchFamily="39" charset="-128"/>
              </a:rPr>
              <a:t>Program will run on the console. You can follow the progress on the terminal.</a:t>
            </a:r>
          </a:p>
          <a:p>
            <a:pPr marL="0" indent="0">
              <a:buNone/>
            </a:pPr>
            <a:r>
              <a:rPr lang="de-CH" dirty="0"/>
              <a:t> </a:t>
            </a:r>
            <a:r>
              <a:rPr lang="de-CH" dirty="0" smtClean="0"/>
              <a:t>     B) For time-consuming runs type</a:t>
            </a:r>
            <a:endParaRPr lang="de-CH" dirty="0"/>
          </a:p>
          <a:p>
            <a:pPr marL="0" indent="0">
              <a:buNone/>
            </a:pPr>
            <a:r>
              <a:rPr lang="de-CH" dirty="0" smtClean="0"/>
              <a:t>	</a:t>
            </a:r>
            <a:r>
              <a:rPr lang="de-CH" b="1" dirty="0" smtClean="0"/>
              <a:t>nohup</a:t>
            </a:r>
            <a:r>
              <a:rPr lang="de-CH" dirty="0" smtClean="0"/>
              <a:t> </a:t>
            </a:r>
            <a:r>
              <a:rPr lang="de-CH" i="1" dirty="0" smtClean="0">
                <a:solidFill>
                  <a:schemeClr val="tx1"/>
                </a:solidFill>
              </a:rPr>
              <a:t>filterVariants.sh</a:t>
            </a:r>
            <a:r>
              <a:rPr lang="de-CH" dirty="0" smtClean="0"/>
              <a:t> parameterfile.ctr.sh</a:t>
            </a:r>
            <a:r>
              <a:rPr lang="de-CH" b="1" dirty="0" smtClean="0"/>
              <a:t> &amp; </a:t>
            </a:r>
            <a:r>
              <a:rPr lang="de-CH" i="1" dirty="0" smtClean="0"/>
              <a:t>&lt;ENTER&gt;</a:t>
            </a:r>
            <a:endParaRPr lang="de-CH" i="1" dirty="0"/>
          </a:p>
          <a:p>
            <a:pPr marL="914400" lvl="2" indent="0">
              <a:buNone/>
            </a:pPr>
            <a:r>
              <a:rPr lang="de-CH" dirty="0" smtClean="0"/>
              <a:t>Program will run in the background. You </a:t>
            </a:r>
            <a:r>
              <a:rPr lang="de-CH" b="1" dirty="0" smtClean="0"/>
              <a:t>cannot</a:t>
            </a:r>
            <a:r>
              <a:rPr lang="de-CH" dirty="0" smtClean="0"/>
              <a:t> follow the progress on the terminal. But you can close the terminal or do other things on the terminal while the program keeps running.</a:t>
            </a:r>
            <a:br>
              <a:rPr lang="de-CH" dirty="0" smtClean="0"/>
            </a:br>
            <a:endParaRPr lang="de-CH" dirty="0" smtClean="0"/>
          </a:p>
        </p:txBody>
      </p:sp>
    </p:spTree>
    <p:extLst>
      <p:ext uri="{BB962C8B-B14F-4D97-AF65-F5344CB8AC3E}">
        <p14:creationId xmlns:p14="http://schemas.microsoft.com/office/powerpoint/2010/main" val="793621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Output</a:t>
            </a:r>
            <a:endParaRPr lang="de-CH" dirty="0"/>
          </a:p>
        </p:txBody>
      </p:sp>
      <p:sp>
        <p:nvSpPr>
          <p:cNvPr id="3" name="Content Placeholder 2"/>
          <p:cNvSpPr>
            <a:spLocks noGrp="1"/>
          </p:cNvSpPr>
          <p:nvPr>
            <p:ph idx="1"/>
          </p:nvPr>
        </p:nvSpPr>
        <p:spPr/>
        <p:txBody>
          <a:bodyPr/>
          <a:lstStyle/>
          <a:p>
            <a:r>
              <a:rPr lang="de-CH" sz="2400" dirty="0" smtClean="0"/>
              <a:t>One folder including the files</a:t>
            </a:r>
          </a:p>
          <a:p>
            <a:pPr lvl="1"/>
            <a:r>
              <a:rPr lang="de-CH" sz="2400" i="1" dirty="0" smtClean="0"/>
              <a:t>output</a:t>
            </a:r>
            <a:r>
              <a:rPr lang="de-CH" sz="2400" dirty="0" smtClean="0"/>
              <a:t>.vcf</a:t>
            </a:r>
            <a:r>
              <a:rPr lang="de-CH" dirty="0" smtClean="0"/>
              <a:t>                       file with variants</a:t>
            </a:r>
          </a:p>
          <a:p>
            <a:pPr lvl="1"/>
            <a:r>
              <a:rPr lang="de-CH" sz="2400" i="1" dirty="0" smtClean="0"/>
              <a:t>output</a:t>
            </a:r>
            <a:r>
              <a:rPr lang="de-CH" sz="2400" dirty="0" smtClean="0"/>
              <a:t>.log</a:t>
            </a:r>
            <a:r>
              <a:rPr lang="de-CH" dirty="0"/>
              <a:t> </a:t>
            </a:r>
            <a:r>
              <a:rPr lang="de-CH" dirty="0" smtClean="0"/>
              <a:t>                      logfile </a:t>
            </a:r>
            <a:r>
              <a:rPr lang="de-CH" dirty="0"/>
              <a:t>summarizing what was </a:t>
            </a:r>
            <a:r>
              <a:rPr lang="de-CH" dirty="0" smtClean="0"/>
              <a:t>done </a:t>
            </a:r>
          </a:p>
          <a:p>
            <a:pPr lvl="1"/>
            <a:r>
              <a:rPr lang="de-CH" sz="2400" dirty="0" smtClean="0"/>
              <a:t>parameterfile.ctr.sh</a:t>
            </a:r>
            <a:r>
              <a:rPr lang="de-CH" dirty="0" smtClean="0"/>
              <a:t>     copy of the parameterfile</a:t>
            </a:r>
            <a:endParaRPr lang="de-CH" i="1" dirty="0" smtClean="0"/>
          </a:p>
          <a:p>
            <a:endParaRPr lang="de-CH" dirty="0" smtClean="0"/>
          </a:p>
          <a:p>
            <a:r>
              <a:rPr lang="de-CH" dirty="0" smtClean="0"/>
              <a:t>The output folder and the files will have the name of the job, which is defined in the parameterfile</a:t>
            </a:r>
          </a:p>
          <a:p>
            <a:r>
              <a:rPr lang="de-CH" dirty="0" smtClean="0"/>
              <a:t>The folder will be placed in the current working directory</a:t>
            </a:r>
          </a:p>
        </p:txBody>
      </p:sp>
    </p:spTree>
    <p:extLst>
      <p:ext uri="{BB962C8B-B14F-4D97-AF65-F5344CB8AC3E}">
        <p14:creationId xmlns:p14="http://schemas.microsoft.com/office/powerpoint/2010/main" val="295927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Error messages - I</a:t>
            </a:r>
            <a:endParaRPr lang="de-CH" dirty="0"/>
          </a:p>
        </p:txBody>
      </p:sp>
      <p:pic>
        <p:nvPicPr>
          <p:cNvPr id="8" name="Picture 7"/>
          <p:cNvPicPr>
            <a:picLocks noChangeAspect="1"/>
          </p:cNvPicPr>
          <p:nvPr/>
        </p:nvPicPr>
        <p:blipFill rotWithShape="1">
          <a:blip r:embed="rId3"/>
          <a:srcRect t="2426" r="35692" b="55522"/>
          <a:stretch/>
        </p:blipFill>
        <p:spPr>
          <a:xfrm>
            <a:off x="135660" y="1510303"/>
            <a:ext cx="4761397" cy="3261171"/>
          </a:xfrm>
          <a:prstGeom prst="rect">
            <a:avLst/>
          </a:prstGeom>
        </p:spPr>
      </p:pic>
      <p:pic>
        <p:nvPicPr>
          <p:cNvPr id="5" name="Picture 4"/>
          <p:cNvPicPr>
            <a:picLocks noChangeAspect="1"/>
          </p:cNvPicPr>
          <p:nvPr/>
        </p:nvPicPr>
        <p:blipFill rotWithShape="1">
          <a:blip r:embed="rId4"/>
          <a:srcRect t="2853" r="9136" b="55781"/>
          <a:stretch/>
        </p:blipFill>
        <p:spPr>
          <a:xfrm>
            <a:off x="719668" y="2264362"/>
            <a:ext cx="7398872" cy="3515608"/>
          </a:xfrm>
          <a:prstGeom prst="rect">
            <a:avLst/>
          </a:prstGeom>
        </p:spPr>
      </p:pic>
      <p:pic>
        <p:nvPicPr>
          <p:cNvPr id="6" name="Picture 5"/>
          <p:cNvPicPr>
            <a:picLocks noChangeAspect="1"/>
          </p:cNvPicPr>
          <p:nvPr/>
        </p:nvPicPr>
        <p:blipFill rotWithShape="1">
          <a:blip r:embed="rId5"/>
          <a:srcRect t="2427" r="1726" b="54368"/>
          <a:stretch/>
        </p:blipFill>
        <p:spPr>
          <a:xfrm>
            <a:off x="1964428" y="3199369"/>
            <a:ext cx="6024241" cy="2774171"/>
          </a:xfrm>
          <a:prstGeom prst="rect">
            <a:avLst/>
          </a:prstGeom>
        </p:spPr>
      </p:pic>
      <p:pic>
        <p:nvPicPr>
          <p:cNvPr id="7" name="Picture 6"/>
          <p:cNvPicPr>
            <a:picLocks noChangeAspect="1"/>
          </p:cNvPicPr>
          <p:nvPr/>
        </p:nvPicPr>
        <p:blipFill rotWithShape="1">
          <a:blip r:embed="rId6"/>
          <a:srcRect t="3123" r="28861" b="-740"/>
          <a:stretch/>
        </p:blipFill>
        <p:spPr>
          <a:xfrm>
            <a:off x="6881765" y="1510950"/>
            <a:ext cx="4246985" cy="5256743"/>
          </a:xfrm>
          <a:prstGeom prst="rect">
            <a:avLst/>
          </a:prstGeom>
        </p:spPr>
      </p:pic>
      <p:sp>
        <p:nvSpPr>
          <p:cNvPr id="3" name="Content Placeholder 2"/>
          <p:cNvSpPr>
            <a:spLocks noGrp="1"/>
          </p:cNvSpPr>
          <p:nvPr>
            <p:ph idx="1"/>
          </p:nvPr>
        </p:nvSpPr>
        <p:spPr>
          <a:xfrm>
            <a:off x="427666" y="6161840"/>
            <a:ext cx="10748433" cy="559567"/>
          </a:xfrm>
        </p:spPr>
        <p:txBody>
          <a:bodyPr/>
          <a:lstStyle/>
          <a:p>
            <a:r>
              <a:rPr lang="de-CH" dirty="0" smtClean="0"/>
              <a:t>Should be selfexplaining </a:t>
            </a:r>
            <a:r>
              <a:rPr lang="de-CH" dirty="0" smtClean="0">
                <a:sym typeface="Wingdings" panose="05000000000000000000" pitchFamily="2" charset="2"/>
              </a:rPr>
              <a:t> </a:t>
            </a:r>
            <a:r>
              <a:rPr lang="de-CH" b="1" dirty="0" smtClean="0">
                <a:solidFill>
                  <a:srgbClr val="FF0000"/>
                </a:solidFill>
                <a:sym typeface="Wingdings" panose="05000000000000000000" pitchFamily="2" charset="2"/>
              </a:rPr>
              <a:t>read them!</a:t>
            </a:r>
            <a:endParaRPr lang="de-CH" b="1" dirty="0" smtClean="0">
              <a:solidFill>
                <a:srgbClr val="FF0000"/>
              </a:solidFill>
            </a:endParaRPr>
          </a:p>
        </p:txBody>
      </p:sp>
      <p:sp>
        <p:nvSpPr>
          <p:cNvPr id="9" name="Oval 8"/>
          <p:cNvSpPr/>
          <p:nvPr/>
        </p:nvSpPr>
        <p:spPr bwMode="auto">
          <a:xfrm>
            <a:off x="909287" y="1595704"/>
            <a:ext cx="611506" cy="199906"/>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a:ln>
                <a:noFill/>
              </a:ln>
              <a:solidFill>
                <a:schemeClr val="tx1"/>
              </a:solidFill>
              <a:effectLst/>
              <a:latin typeface="Arial" pitchFamily="39" charset="0"/>
            </a:endParaRPr>
          </a:p>
        </p:txBody>
      </p:sp>
      <p:sp>
        <p:nvSpPr>
          <p:cNvPr id="10" name="Oval 9"/>
          <p:cNvSpPr/>
          <p:nvPr/>
        </p:nvSpPr>
        <p:spPr bwMode="auto">
          <a:xfrm>
            <a:off x="2532832" y="2319688"/>
            <a:ext cx="2261937" cy="229981"/>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a:ln>
                <a:noFill/>
              </a:ln>
              <a:solidFill>
                <a:schemeClr val="tx1"/>
              </a:solidFill>
              <a:effectLst/>
              <a:latin typeface="Arial" pitchFamily="39" charset="0"/>
            </a:endParaRPr>
          </a:p>
        </p:txBody>
      </p:sp>
      <p:sp>
        <p:nvSpPr>
          <p:cNvPr id="11" name="Oval 10"/>
          <p:cNvSpPr/>
          <p:nvPr/>
        </p:nvSpPr>
        <p:spPr bwMode="auto">
          <a:xfrm>
            <a:off x="3263718" y="3273236"/>
            <a:ext cx="2197517" cy="199906"/>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a:ln>
                <a:noFill/>
              </a:ln>
              <a:solidFill>
                <a:schemeClr val="tx1"/>
              </a:solidFill>
              <a:effectLst/>
              <a:latin typeface="Arial" pitchFamily="39" charset="0"/>
            </a:endParaRPr>
          </a:p>
        </p:txBody>
      </p:sp>
      <p:sp>
        <p:nvSpPr>
          <p:cNvPr id="12" name="Oval 11"/>
          <p:cNvSpPr/>
          <p:nvPr/>
        </p:nvSpPr>
        <p:spPr bwMode="auto">
          <a:xfrm>
            <a:off x="7438735" y="1510950"/>
            <a:ext cx="1041407" cy="208818"/>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a:ln>
                <a:noFill/>
              </a:ln>
              <a:solidFill>
                <a:schemeClr val="tx1"/>
              </a:solidFill>
              <a:effectLst/>
              <a:latin typeface="Arial" pitchFamily="39" charset="0"/>
            </a:endParaRPr>
          </a:p>
        </p:txBody>
      </p:sp>
      <p:sp>
        <p:nvSpPr>
          <p:cNvPr id="13" name="Oval 12"/>
          <p:cNvSpPr/>
          <p:nvPr/>
        </p:nvSpPr>
        <p:spPr bwMode="auto">
          <a:xfrm>
            <a:off x="7438735" y="4098708"/>
            <a:ext cx="1373817" cy="208818"/>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a:ln>
                <a:noFill/>
              </a:ln>
              <a:solidFill>
                <a:schemeClr val="tx1"/>
              </a:solidFill>
              <a:effectLst/>
              <a:latin typeface="Arial" pitchFamily="39" charset="0"/>
            </a:endParaRPr>
          </a:p>
        </p:txBody>
      </p:sp>
    </p:spTree>
    <p:extLst>
      <p:ext uri="{BB962C8B-B14F-4D97-AF65-F5344CB8AC3E}">
        <p14:creationId xmlns:p14="http://schemas.microsoft.com/office/powerpoint/2010/main" val="378835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Error messages - II</a:t>
            </a:r>
            <a:endParaRPr lang="de-CH" dirty="0"/>
          </a:p>
        </p:txBody>
      </p:sp>
      <p:sp>
        <p:nvSpPr>
          <p:cNvPr id="3" name="Content Placeholder 2"/>
          <p:cNvSpPr>
            <a:spLocks noGrp="1"/>
          </p:cNvSpPr>
          <p:nvPr>
            <p:ph idx="1"/>
          </p:nvPr>
        </p:nvSpPr>
        <p:spPr/>
        <p:txBody>
          <a:bodyPr/>
          <a:lstStyle/>
          <a:p>
            <a:r>
              <a:rPr lang="de-CH" dirty="0" smtClean="0"/>
              <a:t>Some common mistakes</a:t>
            </a:r>
            <a:endParaRPr lang="de-CH" dirty="0"/>
          </a:p>
          <a:p>
            <a:pPr lvl="1"/>
            <a:r>
              <a:rPr lang="de-CH" dirty="0" smtClean="0"/>
              <a:t>The input job-name is also the name of the output folder. Make sure that no folder with that name exists already</a:t>
            </a:r>
          </a:p>
          <a:p>
            <a:pPr lvl="1"/>
            <a:r>
              <a:rPr lang="de-CH" dirty="0" smtClean="0"/>
              <a:t>If ID's do not exist, check if you entered the right path and name of the VCF file</a:t>
            </a:r>
          </a:p>
          <a:p>
            <a:pPr lvl="1"/>
            <a:r>
              <a:rPr lang="de-CH" dirty="0" smtClean="0"/>
              <a:t>If the output file is just empty </a:t>
            </a:r>
          </a:p>
          <a:p>
            <a:pPr lvl="2">
              <a:buFont typeface="Wingdings" panose="05000000000000000000" pitchFamily="2" charset="2"/>
              <a:buChar char="à"/>
            </a:pPr>
            <a:r>
              <a:rPr lang="de-CH" dirty="0" smtClean="0">
                <a:sym typeface="Wingdings" panose="05000000000000000000" pitchFamily="2" charset="2"/>
              </a:rPr>
              <a:t>check if you defined genotypes for cases and controls</a:t>
            </a:r>
          </a:p>
          <a:p>
            <a:pPr lvl="2">
              <a:buFont typeface="Wingdings" panose="05000000000000000000" pitchFamily="2" charset="2"/>
              <a:buChar char="à"/>
            </a:pPr>
            <a:r>
              <a:rPr lang="de-CH" dirty="0">
                <a:sym typeface="Wingdings" panose="05000000000000000000" pitchFamily="2" charset="2"/>
              </a:rPr>
              <a:t>c</a:t>
            </a:r>
            <a:r>
              <a:rPr lang="de-CH" dirty="0" smtClean="0">
                <a:sym typeface="Wingdings" panose="05000000000000000000" pitchFamily="2" charset="2"/>
              </a:rPr>
              <a:t>heck if the region is defined correct (it is in </a:t>
            </a:r>
            <a:r>
              <a:rPr lang="de-CH" b="1" dirty="0" smtClean="0">
                <a:sym typeface="Wingdings" panose="05000000000000000000" pitchFamily="2" charset="2"/>
              </a:rPr>
              <a:t>Mb!!</a:t>
            </a:r>
            <a:r>
              <a:rPr lang="de-CH" dirty="0" smtClean="0">
                <a:sym typeface="Wingdings" panose="05000000000000000000" pitchFamily="2" charset="2"/>
              </a:rPr>
              <a:t> )</a:t>
            </a:r>
          </a:p>
          <a:p>
            <a:pPr lvl="2">
              <a:buFont typeface="Wingdings" panose="05000000000000000000" pitchFamily="2" charset="2"/>
              <a:buChar char="à"/>
            </a:pPr>
            <a:r>
              <a:rPr lang="de-CH" dirty="0">
                <a:sym typeface="Wingdings" panose="05000000000000000000" pitchFamily="2" charset="2"/>
              </a:rPr>
              <a:t>c</a:t>
            </a:r>
            <a:r>
              <a:rPr lang="de-CH" dirty="0" smtClean="0">
                <a:sym typeface="Wingdings" panose="05000000000000000000" pitchFamily="2" charset="2"/>
              </a:rPr>
              <a:t>heck if the coding of the chromosome is the right one</a:t>
            </a:r>
          </a:p>
          <a:p>
            <a:pPr lvl="2">
              <a:buFont typeface="Wingdings" panose="05000000000000000000" pitchFamily="2" charset="2"/>
              <a:buChar char="à"/>
            </a:pPr>
            <a:r>
              <a:rPr lang="de-CH" dirty="0">
                <a:sym typeface="Wingdings" panose="05000000000000000000" pitchFamily="2" charset="2"/>
              </a:rPr>
              <a:t>m</a:t>
            </a:r>
            <a:r>
              <a:rPr lang="de-CH" dirty="0" smtClean="0">
                <a:sym typeface="Wingdings" panose="05000000000000000000" pitchFamily="2" charset="2"/>
              </a:rPr>
              <a:t>ake sure there are no IDs of cases in the controls!</a:t>
            </a:r>
          </a:p>
          <a:p>
            <a:endParaRPr lang="de-CH" dirty="0"/>
          </a:p>
        </p:txBody>
      </p:sp>
    </p:spTree>
    <p:extLst>
      <p:ext uri="{BB962C8B-B14F-4D97-AF65-F5344CB8AC3E}">
        <p14:creationId xmlns:p14="http://schemas.microsoft.com/office/powerpoint/2010/main" val="65099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Some runtimes</a:t>
            </a:r>
            <a:endParaRPr lang="de-C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5649197"/>
              </p:ext>
            </p:extLst>
          </p:nvPr>
        </p:nvGraphicFramePr>
        <p:xfrm>
          <a:off x="719668" y="1555198"/>
          <a:ext cx="10748964" cy="3337560"/>
        </p:xfrm>
        <a:graphic>
          <a:graphicData uri="http://schemas.openxmlformats.org/drawingml/2006/table">
            <a:tbl>
              <a:tblPr firstRow="1" bandRow="1">
                <a:tableStyleId>{21E4AEA4-8DFA-4A89-87EB-49C32662AFE0}</a:tableStyleId>
              </a:tblPr>
              <a:tblGrid>
                <a:gridCol w="2427569">
                  <a:extLst>
                    <a:ext uri="{9D8B030D-6E8A-4147-A177-3AD203B41FA5}">
                      <a16:colId xmlns:a16="http://schemas.microsoft.com/office/drawing/2014/main" val="20000"/>
                    </a:ext>
                  </a:extLst>
                </a:gridCol>
                <a:gridCol w="4848447">
                  <a:extLst>
                    <a:ext uri="{9D8B030D-6E8A-4147-A177-3AD203B41FA5}">
                      <a16:colId xmlns:a16="http://schemas.microsoft.com/office/drawing/2014/main" val="20001"/>
                    </a:ext>
                  </a:extLst>
                </a:gridCol>
                <a:gridCol w="1765004">
                  <a:extLst>
                    <a:ext uri="{9D8B030D-6E8A-4147-A177-3AD203B41FA5}">
                      <a16:colId xmlns:a16="http://schemas.microsoft.com/office/drawing/2014/main" val="20002"/>
                    </a:ext>
                  </a:extLst>
                </a:gridCol>
                <a:gridCol w="1707944">
                  <a:extLst>
                    <a:ext uri="{9D8B030D-6E8A-4147-A177-3AD203B41FA5}">
                      <a16:colId xmlns:a16="http://schemas.microsoft.com/office/drawing/2014/main" val="20003"/>
                    </a:ext>
                  </a:extLst>
                </a:gridCol>
              </a:tblGrid>
              <a:tr h="370840">
                <a:tc gridSpan="2">
                  <a:txBody>
                    <a:bodyPr/>
                    <a:lstStyle/>
                    <a:p>
                      <a:r>
                        <a:rPr lang="en-US" dirty="0" smtClean="0"/>
                        <a:t>What</a:t>
                      </a:r>
                      <a:r>
                        <a:rPr lang="en-US" baseline="0" dirty="0" smtClean="0"/>
                        <a:t> was filtered</a:t>
                      </a:r>
                      <a:endParaRPr lang="en-US" dirty="0"/>
                    </a:p>
                  </a:txBody>
                  <a:tcPr/>
                </a:tc>
                <a:tc hMerge="1">
                  <a:txBody>
                    <a:bodyPr/>
                    <a:lstStyle/>
                    <a:p>
                      <a:endParaRPr lang="en-US" dirty="0"/>
                    </a:p>
                  </a:txBody>
                  <a:tcPr/>
                </a:tc>
                <a:tc>
                  <a:txBody>
                    <a:bodyPr/>
                    <a:lstStyle/>
                    <a:p>
                      <a:pPr marL="0" algn="ctr" defTabSz="457200" rtl="0" eaLnBrk="1" latinLnBrk="0" hangingPunct="1"/>
                      <a:r>
                        <a:rPr lang="en-US" sz="1800" kern="1200" dirty="0" smtClean="0"/>
                        <a:t>Cows.242.vcf</a:t>
                      </a:r>
                      <a:endParaRPr lang="en-US" sz="1800" b="1" kern="1200" dirty="0">
                        <a:solidFill>
                          <a:schemeClr val="bg1"/>
                        </a:solidFill>
                        <a:latin typeface="+mn-lt"/>
                        <a:ea typeface="+mn-ea"/>
                        <a:cs typeface="+mn-cs"/>
                      </a:endParaRPr>
                    </a:p>
                  </a:txBody>
                  <a:tcPr/>
                </a:tc>
                <a:tc>
                  <a:txBody>
                    <a:bodyPr/>
                    <a:lstStyle/>
                    <a:p>
                      <a:pPr marL="0" algn="ctr" defTabSz="457200" rtl="0" eaLnBrk="1" latinLnBrk="0" hangingPunct="1"/>
                      <a:r>
                        <a:rPr lang="en-US" sz="1800" kern="1200" dirty="0" smtClean="0"/>
                        <a:t>Dogs.557.vcf</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dirty="0" smtClean="0"/>
                        <a:t>chromosome</a:t>
                      </a:r>
                      <a:endParaRPr lang="en-US" dirty="0"/>
                    </a:p>
                  </a:txBody>
                  <a:tcPr/>
                </a:tc>
                <a:tc>
                  <a:txBody>
                    <a:bodyPr/>
                    <a:lstStyle/>
                    <a:p>
                      <a:r>
                        <a:rPr lang="en-US" dirty="0" smtClean="0"/>
                        <a:t>1</a:t>
                      </a:r>
                      <a:endParaRPr lang="en-US" dirty="0"/>
                    </a:p>
                  </a:txBody>
                  <a:tcPr/>
                </a:tc>
                <a:tc>
                  <a:txBody>
                    <a:bodyPr/>
                    <a:lstStyle/>
                    <a:p>
                      <a:pPr marL="0" algn="ctr" defTabSz="457200" rtl="0" eaLnBrk="1" fontAlgn="b" latinLnBrk="0" hangingPunct="1"/>
                      <a:r>
                        <a:rPr lang="is-IS" sz="1800" kern="1200" dirty="0"/>
                        <a:t>00:11:56</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00:23:03</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01"/>
                  </a:ext>
                </a:extLst>
              </a:tr>
              <a:tr h="370840">
                <a:tc>
                  <a:txBody>
                    <a:bodyPr/>
                    <a:lstStyle/>
                    <a:p>
                      <a:r>
                        <a:rPr lang="en-US" dirty="0" smtClean="0"/>
                        <a:t>Gene</a:t>
                      </a:r>
                      <a:endParaRPr lang="en-US" dirty="0"/>
                    </a:p>
                  </a:txBody>
                  <a:tcPr/>
                </a:tc>
                <a:tc>
                  <a:txBody>
                    <a:bodyPr/>
                    <a:lstStyle/>
                    <a:p>
                      <a:r>
                        <a:rPr lang="en-US" dirty="0" smtClean="0"/>
                        <a:t>GDF5</a:t>
                      </a:r>
                      <a:endParaRPr lang="en-US" dirty="0"/>
                    </a:p>
                  </a:txBody>
                  <a:tcPr/>
                </a:tc>
                <a:tc>
                  <a:txBody>
                    <a:bodyPr/>
                    <a:lstStyle/>
                    <a:p>
                      <a:pPr marL="0" algn="ctr" defTabSz="457200" rtl="0" eaLnBrk="1" fontAlgn="b" latinLnBrk="0" hangingPunct="1"/>
                      <a:r>
                        <a:rPr lang="is-IS" sz="1800" kern="1200" dirty="0"/>
                        <a:t>00:11:03</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00:16:50</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02"/>
                  </a:ext>
                </a:extLst>
              </a:tr>
              <a:tr h="370840">
                <a:tc>
                  <a:txBody>
                    <a:bodyPr/>
                    <a:lstStyle/>
                    <a:p>
                      <a:r>
                        <a:rPr lang="en-US" dirty="0" smtClean="0"/>
                        <a:t>region</a:t>
                      </a:r>
                      <a:endParaRPr lang="en-US" dirty="0"/>
                    </a:p>
                  </a:txBody>
                  <a:tcPr/>
                </a:tc>
                <a:tc>
                  <a:txBody>
                    <a:bodyPr/>
                    <a:lstStyle/>
                    <a:p>
                      <a:r>
                        <a:rPr lang="en-US" dirty="0" err="1" smtClean="0"/>
                        <a:t>Chr</a:t>
                      </a:r>
                      <a:r>
                        <a:rPr lang="en-US" dirty="0" smtClean="0"/>
                        <a:t> 2 15.6Mb</a:t>
                      </a:r>
                      <a:r>
                        <a:rPr lang="en-US" baseline="0" dirty="0" smtClean="0"/>
                        <a:t> </a:t>
                      </a:r>
                      <a:r>
                        <a:rPr lang="mr-IN" baseline="0" dirty="0" smtClean="0"/>
                        <a:t>–</a:t>
                      </a:r>
                      <a:r>
                        <a:rPr lang="en-US" baseline="0" dirty="0" smtClean="0"/>
                        <a:t> 35.6Mb</a:t>
                      </a:r>
                    </a:p>
                  </a:txBody>
                  <a:tcPr/>
                </a:tc>
                <a:tc>
                  <a:txBody>
                    <a:bodyPr/>
                    <a:lstStyle/>
                    <a:p>
                      <a:pPr marL="0" algn="ctr" defTabSz="457200" rtl="0" eaLnBrk="1" fontAlgn="b" latinLnBrk="0" hangingPunct="1"/>
                      <a:r>
                        <a:rPr lang="is-IS" sz="1800" kern="1200" dirty="0"/>
                        <a:t>00:03:12</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00:21:21</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03"/>
                  </a:ext>
                </a:extLst>
              </a:tr>
              <a:tr h="370840">
                <a:tc>
                  <a:txBody>
                    <a:bodyPr/>
                    <a:lstStyle/>
                    <a:p>
                      <a:r>
                        <a:rPr lang="en-US" dirty="0" smtClean="0"/>
                        <a:t>impact</a:t>
                      </a:r>
                      <a:endParaRPr lang="en-US" dirty="0"/>
                    </a:p>
                  </a:txBody>
                  <a:tcPr/>
                </a:tc>
                <a:tc>
                  <a:txBody>
                    <a:bodyPr/>
                    <a:lstStyle/>
                    <a:p>
                      <a:r>
                        <a:rPr lang="en-US" dirty="0" smtClean="0"/>
                        <a:t>HIGH</a:t>
                      </a:r>
                      <a:endParaRPr lang="en-US" dirty="0"/>
                    </a:p>
                  </a:txBody>
                  <a:tcPr/>
                </a:tc>
                <a:tc>
                  <a:txBody>
                    <a:bodyPr/>
                    <a:lstStyle/>
                    <a:p>
                      <a:pPr marL="0" algn="ctr" defTabSz="457200" rtl="0" eaLnBrk="1" fontAlgn="b" latinLnBrk="0" hangingPunct="1"/>
                      <a:r>
                        <a:rPr lang="is-IS" sz="1800" kern="1200" dirty="0"/>
                        <a:t>00:33:32</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00:52:03</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04"/>
                  </a:ext>
                </a:extLst>
              </a:tr>
              <a:tr h="370840">
                <a:tc>
                  <a:txBody>
                    <a:bodyPr/>
                    <a:lstStyle/>
                    <a:p>
                      <a:r>
                        <a:rPr lang="en-US" dirty="0" smtClean="0"/>
                        <a:t>quality</a:t>
                      </a:r>
                      <a:endParaRPr lang="en-US" dirty="0"/>
                    </a:p>
                  </a:txBody>
                  <a:tcPr/>
                </a:tc>
                <a:tc>
                  <a:txBody>
                    <a:bodyPr/>
                    <a:lstStyle/>
                    <a:p>
                      <a:r>
                        <a:rPr lang="en-US" dirty="0" smtClean="0"/>
                        <a:t>PASS</a:t>
                      </a:r>
                      <a:endParaRPr lang="en-US" dirty="0"/>
                    </a:p>
                  </a:txBody>
                  <a:tcPr/>
                </a:tc>
                <a:tc>
                  <a:txBody>
                    <a:bodyPr/>
                    <a:lstStyle/>
                    <a:p>
                      <a:pPr marL="0" algn="ctr" defTabSz="457200" rtl="0" eaLnBrk="1" fontAlgn="b" latinLnBrk="0" hangingPunct="1"/>
                      <a:r>
                        <a:rPr lang="is-IS" sz="1800" kern="1200" dirty="0"/>
                        <a:t>01:15:28</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01:46:14</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05"/>
                  </a:ext>
                </a:extLst>
              </a:tr>
              <a:tr h="370840">
                <a:tc>
                  <a:txBody>
                    <a:bodyPr/>
                    <a:lstStyle/>
                    <a:p>
                      <a:r>
                        <a:rPr lang="en-US" dirty="0" smtClean="0"/>
                        <a:t>Recessive inheritance</a:t>
                      </a:r>
                      <a:endParaRPr lang="en-US" dirty="0"/>
                    </a:p>
                  </a:txBody>
                  <a:tcPr/>
                </a:tc>
                <a:tc>
                  <a:txBody>
                    <a:bodyPr/>
                    <a:lstStyle/>
                    <a:p>
                      <a:r>
                        <a:rPr lang="en-US" dirty="0" smtClean="0"/>
                        <a:t>Trio: 1 case and</a:t>
                      </a:r>
                      <a:r>
                        <a:rPr lang="en-US" baseline="0" dirty="0" smtClean="0"/>
                        <a:t> parents</a:t>
                      </a:r>
                      <a:endParaRPr lang="en-US" dirty="0"/>
                    </a:p>
                  </a:txBody>
                  <a:tcPr/>
                </a:tc>
                <a:tc>
                  <a:txBody>
                    <a:bodyPr/>
                    <a:lstStyle/>
                    <a:p>
                      <a:pPr marL="0" algn="ctr" defTabSz="457200" rtl="0" eaLnBrk="1" fontAlgn="b" latinLnBrk="0" hangingPunct="1"/>
                      <a:r>
                        <a:rPr lang="is-IS" sz="1800" kern="1200" dirty="0"/>
                        <a:t>02:57:57</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03:57:20</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06"/>
                  </a:ext>
                </a:extLst>
              </a:tr>
              <a:tr h="370840">
                <a:tc>
                  <a:txBody>
                    <a:bodyPr/>
                    <a:lstStyle/>
                    <a:p>
                      <a:r>
                        <a:rPr lang="en-US" dirty="0" smtClean="0"/>
                        <a:t>Dominant inheritance</a:t>
                      </a:r>
                      <a:endParaRPr lang="en-US" dirty="0"/>
                    </a:p>
                  </a:txBody>
                  <a:tcPr/>
                </a:tc>
                <a:tc>
                  <a:txBody>
                    <a:bodyPr/>
                    <a:lstStyle/>
                    <a:p>
                      <a:r>
                        <a:rPr lang="en-US" dirty="0" smtClean="0"/>
                        <a:t>2 cases, 2 controls</a:t>
                      </a:r>
                      <a:endParaRPr lang="en-US" dirty="0"/>
                    </a:p>
                  </a:txBody>
                  <a:tcPr/>
                </a:tc>
                <a:tc>
                  <a:txBody>
                    <a:bodyPr/>
                    <a:lstStyle/>
                    <a:p>
                      <a:pPr marL="0" algn="ctr" defTabSz="457200" rtl="0" eaLnBrk="1" fontAlgn="b" latinLnBrk="0" hangingPunct="1"/>
                      <a:r>
                        <a:rPr lang="is-IS" sz="1800" kern="1200" dirty="0"/>
                        <a:t>02:59:41</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03:45:08</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07"/>
                  </a:ext>
                </a:extLst>
              </a:tr>
              <a:tr h="370840">
                <a:tc>
                  <a:txBody>
                    <a:bodyPr/>
                    <a:lstStyle/>
                    <a:p>
                      <a:r>
                        <a:rPr lang="en-US" dirty="0" smtClean="0"/>
                        <a:t>Recessive lethality</a:t>
                      </a:r>
                      <a:endParaRPr lang="en-US" dirty="0"/>
                    </a:p>
                  </a:txBody>
                  <a:tcPr/>
                </a:tc>
                <a:tc>
                  <a:txBody>
                    <a:bodyPr/>
                    <a:lstStyle/>
                    <a:p>
                      <a:r>
                        <a:rPr lang="en-US" dirty="0" smtClean="0"/>
                        <a:t>3 carriers,</a:t>
                      </a:r>
                      <a:r>
                        <a:rPr lang="en-US" baseline="0" dirty="0" smtClean="0"/>
                        <a:t> 5 non-carrier</a:t>
                      </a:r>
                      <a:endParaRPr lang="en-US" dirty="0"/>
                    </a:p>
                  </a:txBody>
                  <a:tcPr/>
                </a:tc>
                <a:tc>
                  <a:txBody>
                    <a:bodyPr/>
                    <a:lstStyle/>
                    <a:p>
                      <a:pPr marL="0" algn="ctr" defTabSz="457200" rtl="0" eaLnBrk="1" fontAlgn="b" latinLnBrk="0" hangingPunct="1"/>
                      <a:r>
                        <a:rPr lang="is-IS" sz="1800" kern="1200" dirty="0"/>
                        <a:t>03:04:35</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03:21:08</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08"/>
                  </a:ext>
                </a:extLst>
              </a:tr>
            </a:tbl>
          </a:graphicData>
        </a:graphic>
      </p:graphicFrame>
      <p:sp>
        <p:nvSpPr>
          <p:cNvPr id="3" name="TextBox 2"/>
          <p:cNvSpPr txBox="1"/>
          <p:nvPr/>
        </p:nvSpPr>
        <p:spPr>
          <a:xfrm>
            <a:off x="659567" y="5321507"/>
            <a:ext cx="10809065" cy="1077218"/>
          </a:xfrm>
          <a:prstGeom prst="rect">
            <a:avLst/>
          </a:prstGeom>
          <a:noFill/>
        </p:spPr>
        <p:txBody>
          <a:bodyPr wrap="square" rtlCol="0">
            <a:spAutoFit/>
          </a:bodyPr>
          <a:lstStyle/>
          <a:p>
            <a:r>
              <a:rPr lang="de-CH" dirty="0" smtClean="0"/>
              <a:t>The program is slow for doing only those simple filtering steps.</a:t>
            </a:r>
          </a:p>
          <a:p>
            <a:r>
              <a:rPr lang="de-CH" sz="2000" dirty="0" smtClean="0"/>
              <a:t>Rather use </a:t>
            </a:r>
            <a:r>
              <a:rPr lang="de-CH" sz="2000" b="1" dirty="0" smtClean="0"/>
              <a:t>grep</a:t>
            </a:r>
            <a:r>
              <a:rPr lang="de-CH" sz="2000" dirty="0" smtClean="0"/>
              <a:t> on the console to filter the impact and quality.</a:t>
            </a:r>
          </a:p>
          <a:p>
            <a:r>
              <a:rPr lang="de-CH" sz="1800" dirty="0" smtClean="0"/>
              <a:t>(e.g.: grep 'PASS' /path/to/vcf/file.vcf &gt; allPASSvariants.vcf )</a:t>
            </a:r>
            <a:endParaRPr lang="de-CH" sz="2000" dirty="0"/>
          </a:p>
        </p:txBody>
      </p:sp>
      <p:sp>
        <p:nvSpPr>
          <p:cNvPr id="5" name="TextBox 4"/>
          <p:cNvSpPr txBox="1"/>
          <p:nvPr/>
        </p:nvSpPr>
        <p:spPr>
          <a:xfrm>
            <a:off x="7463369" y="6539681"/>
            <a:ext cx="4578497" cy="307777"/>
          </a:xfrm>
          <a:prstGeom prst="rect">
            <a:avLst/>
          </a:prstGeom>
          <a:noFill/>
        </p:spPr>
        <p:txBody>
          <a:bodyPr wrap="none" rtlCol="0">
            <a:spAutoFit/>
          </a:bodyPr>
          <a:lstStyle/>
          <a:p>
            <a:r>
              <a:rPr lang="de-CH" sz="1400" b="1" dirty="0" smtClean="0"/>
              <a:t>Not updated for newest version: state summer 2018</a:t>
            </a:r>
            <a:endParaRPr lang="de-CH" sz="1400" b="1" dirty="0"/>
          </a:p>
        </p:txBody>
      </p:sp>
    </p:spTree>
    <p:extLst>
      <p:ext uri="{BB962C8B-B14F-4D97-AF65-F5344CB8AC3E}">
        <p14:creationId xmlns:p14="http://schemas.microsoft.com/office/powerpoint/2010/main" val="3653876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Improving runtimes</a:t>
            </a:r>
            <a:endParaRPr lang="de-CH" dirty="0"/>
          </a:p>
        </p:txBody>
      </p:sp>
      <p:sp>
        <p:nvSpPr>
          <p:cNvPr id="3" name="Content Placeholder 2"/>
          <p:cNvSpPr>
            <a:spLocks noGrp="1"/>
          </p:cNvSpPr>
          <p:nvPr>
            <p:ph idx="1"/>
          </p:nvPr>
        </p:nvSpPr>
        <p:spPr>
          <a:xfrm>
            <a:off x="711201" y="1676401"/>
            <a:ext cx="10581639" cy="4498975"/>
          </a:xfrm>
        </p:spPr>
        <p:txBody>
          <a:bodyPr/>
          <a:lstStyle/>
          <a:p>
            <a:r>
              <a:rPr lang="de-CH" dirty="0" smtClean="0"/>
              <a:t>Use the results of previous analyses</a:t>
            </a:r>
          </a:p>
          <a:p>
            <a:pPr lvl="1"/>
            <a:r>
              <a:rPr lang="de-CH" dirty="0" smtClean="0"/>
              <a:t>GWAS hit </a:t>
            </a:r>
          </a:p>
          <a:p>
            <a:pPr lvl="1"/>
            <a:r>
              <a:rPr lang="de-CH" dirty="0" smtClean="0">
                <a:sym typeface="Wingdings" panose="05000000000000000000" pitchFamily="2" charset="2"/>
              </a:rPr>
              <a:t>Linkage</a:t>
            </a:r>
          </a:p>
          <a:p>
            <a:pPr lvl="1"/>
            <a:r>
              <a:rPr lang="de-CH" dirty="0" err="1" smtClean="0">
                <a:sym typeface="Wingdings" panose="05000000000000000000" pitchFamily="2" charset="2"/>
              </a:rPr>
              <a:t>Homozygosity</a:t>
            </a:r>
            <a:r>
              <a:rPr lang="de-CH" dirty="0" smtClean="0">
                <a:sym typeface="Wingdings" panose="05000000000000000000" pitchFamily="2" charset="2"/>
              </a:rPr>
              <a:t> </a:t>
            </a:r>
            <a:r>
              <a:rPr lang="de-CH" dirty="0" err="1" smtClean="0">
                <a:sym typeface="Wingdings" panose="05000000000000000000" pitchFamily="2" charset="2"/>
              </a:rPr>
              <a:t>mapping</a:t>
            </a:r>
            <a:endParaRPr lang="de-CH" dirty="0" smtClean="0">
              <a:sym typeface="Wingdings" panose="05000000000000000000" pitchFamily="2" charset="2"/>
            </a:endParaRPr>
          </a:p>
          <a:p>
            <a:endParaRPr lang="de-CH" dirty="0" smtClean="0">
              <a:sym typeface="Wingdings" panose="05000000000000000000" pitchFamily="2" charset="2"/>
            </a:endParaRPr>
          </a:p>
          <a:p>
            <a:endParaRPr lang="de-CH" dirty="0">
              <a:sym typeface="Wingdings" panose="05000000000000000000" pitchFamily="2" charset="2"/>
            </a:endParaRPr>
          </a:p>
          <a:p>
            <a:endParaRPr lang="de-CH" dirty="0" smtClean="0">
              <a:sym typeface="Wingdings" panose="05000000000000000000" pitchFamily="2" charset="2"/>
            </a:endParaRPr>
          </a:p>
          <a:p>
            <a:endParaRPr lang="de-CH" dirty="0" smtClean="0">
              <a:sym typeface="Wingdings" panose="05000000000000000000" pitchFamily="2" charset="2"/>
            </a:endParaRPr>
          </a:p>
          <a:p>
            <a:endParaRPr lang="de-CH" dirty="0">
              <a:sym typeface="Wingdings" panose="05000000000000000000" pitchFamily="2" charset="2"/>
            </a:endParaRPr>
          </a:p>
          <a:p>
            <a:endParaRPr lang="de-CH" dirty="0" smtClean="0">
              <a:sym typeface="Wingdings" panose="05000000000000000000" pitchFamily="2" charset="2"/>
            </a:endParaRPr>
          </a:p>
          <a:p>
            <a:r>
              <a:rPr lang="de-CH" dirty="0" smtClean="0">
                <a:sym typeface="Wingdings" panose="05000000000000000000" pitchFamily="2" charset="2"/>
              </a:rPr>
              <a:t>Reduce the number of animals</a:t>
            </a:r>
          </a:p>
        </p:txBody>
      </p:sp>
      <p:sp>
        <p:nvSpPr>
          <p:cNvPr id="4" name="TextBox 3"/>
          <p:cNvSpPr txBox="1"/>
          <p:nvPr/>
        </p:nvSpPr>
        <p:spPr>
          <a:xfrm>
            <a:off x="7269480" y="2242619"/>
            <a:ext cx="4249881" cy="461665"/>
          </a:xfrm>
          <a:prstGeom prst="rect">
            <a:avLst/>
          </a:prstGeom>
          <a:noFill/>
        </p:spPr>
        <p:txBody>
          <a:bodyPr wrap="none" rtlCol="0">
            <a:spAutoFit/>
          </a:bodyPr>
          <a:lstStyle/>
          <a:p>
            <a:r>
              <a:rPr lang="de-CH" b="1" dirty="0" smtClean="0">
                <a:sym typeface="Wingdings" panose="05000000000000000000" pitchFamily="2" charset="2"/>
              </a:rPr>
              <a:t>Filter only </a:t>
            </a:r>
            <a:r>
              <a:rPr lang="de-CH" b="1" dirty="0">
                <a:sym typeface="Wingdings" panose="05000000000000000000" pitchFamily="2" charset="2"/>
              </a:rPr>
              <a:t>region of interest</a:t>
            </a:r>
            <a:endParaRPr lang="de-CH" b="1" dirty="0"/>
          </a:p>
        </p:txBody>
      </p:sp>
      <p:sp>
        <p:nvSpPr>
          <p:cNvPr id="5" name="Right Arrow 4"/>
          <p:cNvSpPr/>
          <p:nvPr/>
        </p:nvSpPr>
        <p:spPr bwMode="auto">
          <a:xfrm>
            <a:off x="4905756" y="2039112"/>
            <a:ext cx="2240280" cy="868680"/>
          </a:xfrm>
          <a:prstGeom prst="rightArrow">
            <a:avLst/>
          </a:prstGeom>
        </p:spPr>
        <p:style>
          <a:lnRef idx="0">
            <a:schemeClr val="lt1">
              <a:hueOff val="0"/>
              <a:satOff val="0"/>
              <a:lumOff val="0"/>
              <a:alphaOff val="0"/>
            </a:schemeClr>
          </a:lnRef>
          <a:fillRef idx="3">
            <a:schemeClr val="accent4">
              <a:shade val="80000"/>
              <a:hueOff val="0"/>
              <a:satOff val="0"/>
              <a:lumOff val="0"/>
              <a:alphaOff val="0"/>
            </a:schemeClr>
          </a:fillRef>
          <a:effectRef idx="2">
            <a:schemeClr val="accent4">
              <a:shade val="80000"/>
              <a:hueOff val="0"/>
              <a:satOff val="0"/>
              <a:lumOff val="0"/>
              <a:alphaOff val="0"/>
            </a:schemeClr>
          </a:effectRef>
          <a:fontRef idx="minor">
            <a:schemeClr val="lt1"/>
          </a:fontRef>
        </p:style>
        <p:txBody>
          <a:bodyPr spcFirstLastPara="0" vert="horz" wrap="square" lIns="711387" tIns="37338" rIns="636711" bIns="37338" numCol="1" spcCol="1270" anchor="ctr" anchorCtr="0">
            <a:noAutofit/>
          </a:bodyPr>
          <a:lstStyle/>
          <a:p>
            <a:pPr algn="ctr" defTabSz="1244600">
              <a:lnSpc>
                <a:spcPct val="90000"/>
              </a:lnSpc>
              <a:spcAft>
                <a:spcPct val="35000"/>
              </a:spcAft>
            </a:pPr>
            <a:endParaRPr lang="de-CH" sz="2800"/>
          </a:p>
        </p:txBody>
      </p:sp>
      <p:graphicFrame>
        <p:nvGraphicFramePr>
          <p:cNvPr id="6" name="Content Placeholder 3"/>
          <p:cNvGraphicFramePr>
            <a:graphicFrameLocks/>
          </p:cNvGraphicFramePr>
          <p:nvPr>
            <p:extLst>
              <p:ext uri="{D42A27DB-BD31-4B8C-83A1-F6EECF244321}">
                <p14:modId xmlns:p14="http://schemas.microsoft.com/office/powerpoint/2010/main" val="3171395728"/>
              </p:ext>
            </p:extLst>
          </p:nvPr>
        </p:nvGraphicFramePr>
        <p:xfrm>
          <a:off x="719668" y="3369628"/>
          <a:ext cx="10748964" cy="1112520"/>
        </p:xfrm>
        <a:graphic>
          <a:graphicData uri="http://schemas.openxmlformats.org/drawingml/2006/table">
            <a:tbl>
              <a:tblPr firstRow="1" bandRow="1">
                <a:tableStyleId>{21E4AEA4-8DFA-4A89-87EB-49C32662AFE0}</a:tableStyleId>
              </a:tblPr>
              <a:tblGrid>
                <a:gridCol w="2427569">
                  <a:extLst>
                    <a:ext uri="{9D8B030D-6E8A-4147-A177-3AD203B41FA5}">
                      <a16:colId xmlns:a16="http://schemas.microsoft.com/office/drawing/2014/main" val="20000"/>
                    </a:ext>
                  </a:extLst>
                </a:gridCol>
                <a:gridCol w="4848447">
                  <a:extLst>
                    <a:ext uri="{9D8B030D-6E8A-4147-A177-3AD203B41FA5}">
                      <a16:colId xmlns:a16="http://schemas.microsoft.com/office/drawing/2014/main" val="20001"/>
                    </a:ext>
                  </a:extLst>
                </a:gridCol>
                <a:gridCol w="1765004">
                  <a:extLst>
                    <a:ext uri="{9D8B030D-6E8A-4147-A177-3AD203B41FA5}">
                      <a16:colId xmlns:a16="http://schemas.microsoft.com/office/drawing/2014/main" val="20002"/>
                    </a:ext>
                  </a:extLst>
                </a:gridCol>
                <a:gridCol w="1707944">
                  <a:extLst>
                    <a:ext uri="{9D8B030D-6E8A-4147-A177-3AD203B41FA5}">
                      <a16:colId xmlns:a16="http://schemas.microsoft.com/office/drawing/2014/main" val="20003"/>
                    </a:ext>
                  </a:extLst>
                </a:gridCol>
              </a:tblGrid>
              <a:tr h="370840">
                <a:tc gridSpan="2">
                  <a:txBody>
                    <a:bodyPr/>
                    <a:lstStyle/>
                    <a:p>
                      <a:r>
                        <a:rPr lang="en-US" dirty="0" smtClean="0"/>
                        <a:t>What</a:t>
                      </a:r>
                      <a:r>
                        <a:rPr lang="en-US" baseline="0" dirty="0" smtClean="0"/>
                        <a:t> was filtered</a:t>
                      </a:r>
                      <a:endParaRPr lang="en-US" dirty="0"/>
                    </a:p>
                  </a:txBody>
                  <a:tcPr/>
                </a:tc>
                <a:tc hMerge="1">
                  <a:txBody>
                    <a:bodyPr/>
                    <a:lstStyle/>
                    <a:p>
                      <a:endParaRPr lang="en-US" dirty="0"/>
                    </a:p>
                  </a:txBody>
                  <a:tcPr/>
                </a:tc>
                <a:tc>
                  <a:txBody>
                    <a:bodyPr/>
                    <a:lstStyle/>
                    <a:p>
                      <a:pPr marL="0" algn="ctr" defTabSz="457200" rtl="0" eaLnBrk="1" latinLnBrk="0" hangingPunct="1"/>
                      <a:r>
                        <a:rPr lang="en-US" sz="1800" kern="1200" dirty="0" smtClean="0"/>
                        <a:t>Cows.242.vcf</a:t>
                      </a:r>
                      <a:endParaRPr lang="en-US" sz="1800" b="1" kern="1200" dirty="0">
                        <a:solidFill>
                          <a:schemeClr val="bg1"/>
                        </a:solidFill>
                        <a:latin typeface="+mn-lt"/>
                        <a:ea typeface="+mn-ea"/>
                        <a:cs typeface="+mn-cs"/>
                      </a:endParaRPr>
                    </a:p>
                  </a:txBody>
                  <a:tcPr/>
                </a:tc>
                <a:tc>
                  <a:txBody>
                    <a:bodyPr/>
                    <a:lstStyle/>
                    <a:p>
                      <a:pPr marL="0" algn="ctr" defTabSz="457200" rtl="0" eaLnBrk="1" latinLnBrk="0" hangingPunct="1"/>
                      <a:r>
                        <a:rPr lang="en-US" sz="1800" kern="1200" dirty="0" smtClean="0"/>
                        <a:t>Dogs.557.vcf</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dirty="0" smtClean="0"/>
                        <a:t>Whole genome</a:t>
                      </a:r>
                      <a:endParaRPr lang="en-US" dirty="0"/>
                    </a:p>
                  </a:txBody>
                  <a:tcPr/>
                </a:tc>
                <a:tc>
                  <a:txBody>
                    <a:bodyPr/>
                    <a:lstStyle/>
                    <a:p>
                      <a:r>
                        <a:rPr lang="en-US" dirty="0" smtClean="0"/>
                        <a:t>3 cases 0/1 or 1/1, 5 controls 0/0 or ./.</a:t>
                      </a:r>
                      <a:endParaRPr lang="en-US" dirty="0"/>
                    </a:p>
                  </a:txBody>
                  <a:tcPr/>
                </a:tc>
                <a:tc>
                  <a:txBody>
                    <a:bodyPr/>
                    <a:lstStyle/>
                    <a:p>
                      <a:pPr marL="0" algn="ctr" defTabSz="457200" rtl="0" eaLnBrk="1" fontAlgn="b" latinLnBrk="0" hangingPunct="1"/>
                      <a:r>
                        <a:rPr lang="is-IS" sz="1800" kern="1200" dirty="0"/>
                        <a:t>02:57:24</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03:01:29</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10"/>
                  </a:ext>
                </a:extLst>
              </a:tr>
              <a:tr h="370840">
                <a:tc>
                  <a:txBody>
                    <a:bodyPr/>
                    <a:lstStyle/>
                    <a:p>
                      <a:r>
                        <a:rPr lang="en-US" dirty="0" smtClean="0"/>
                        <a:t>GWAS</a:t>
                      </a:r>
                      <a:r>
                        <a:rPr lang="en-US" baseline="0" dirty="0" smtClean="0"/>
                        <a:t> hit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Chr</a:t>
                      </a:r>
                      <a:r>
                        <a:rPr lang="en-US" dirty="0" smtClean="0"/>
                        <a:t> 5, 3 cases 0/1 or 1/1, 5 controls 0/0 or ./.</a:t>
                      </a:r>
                    </a:p>
                  </a:txBody>
                  <a:tcPr/>
                </a:tc>
                <a:tc>
                  <a:txBody>
                    <a:bodyPr/>
                    <a:lstStyle/>
                    <a:p>
                      <a:pPr marL="0" algn="ctr" defTabSz="457200" rtl="0" eaLnBrk="1" fontAlgn="b" latinLnBrk="0" hangingPunct="1"/>
                      <a:r>
                        <a:rPr lang="is-IS" sz="1800" kern="1200" dirty="0"/>
                        <a:t>00:38:35</a:t>
                      </a:r>
                      <a:endParaRPr lang="is-IS" sz="1800" kern="1200" dirty="0">
                        <a:solidFill>
                          <a:schemeClr val="dk1"/>
                        </a:solidFill>
                        <a:latin typeface="+mn-lt"/>
                        <a:ea typeface="+mn-ea"/>
                        <a:cs typeface="+mn-cs"/>
                      </a:endParaRPr>
                    </a:p>
                  </a:txBody>
                  <a:tcPr marL="12700" marR="12700" marT="12700" marB="0" anchor="b"/>
                </a:tc>
                <a:tc>
                  <a:txBody>
                    <a:bodyPr/>
                    <a:lstStyle/>
                    <a:p>
                      <a:pPr marL="0" algn="ctr" defTabSz="457200" rtl="0" eaLnBrk="1" fontAlgn="b" latinLnBrk="0" hangingPunct="1"/>
                      <a:r>
                        <a:rPr lang="is-IS" sz="1800" kern="1200" dirty="0"/>
                        <a:t>00:47:59</a:t>
                      </a:r>
                      <a:endParaRPr lang="is-IS" sz="1800" kern="1200" dirty="0">
                        <a:solidFill>
                          <a:schemeClr val="dk1"/>
                        </a:solidFill>
                        <a:latin typeface="+mn-lt"/>
                        <a:ea typeface="+mn-ea"/>
                        <a:cs typeface="+mn-cs"/>
                      </a:endParaRPr>
                    </a:p>
                  </a:txBody>
                  <a:tcPr marL="12700" marR="12700" marT="12700" marB="0" anchor="b"/>
                </a:tc>
                <a:extLst>
                  <a:ext uri="{0D108BD9-81ED-4DB2-BD59-A6C34878D82A}">
                    <a16:rowId xmlns:a16="http://schemas.microsoft.com/office/drawing/2014/main" val="10011"/>
                  </a:ext>
                </a:extLst>
              </a:tr>
            </a:tbl>
          </a:graphicData>
        </a:graphic>
      </p:graphicFrame>
      <p:sp>
        <p:nvSpPr>
          <p:cNvPr id="7" name="TextBox 6"/>
          <p:cNvSpPr txBox="1"/>
          <p:nvPr/>
        </p:nvSpPr>
        <p:spPr>
          <a:xfrm>
            <a:off x="7463369" y="6539681"/>
            <a:ext cx="4578497" cy="307777"/>
          </a:xfrm>
          <a:prstGeom prst="rect">
            <a:avLst/>
          </a:prstGeom>
          <a:noFill/>
        </p:spPr>
        <p:txBody>
          <a:bodyPr wrap="none" rtlCol="0">
            <a:spAutoFit/>
          </a:bodyPr>
          <a:lstStyle/>
          <a:p>
            <a:r>
              <a:rPr lang="de-CH" sz="1400" b="1" dirty="0" smtClean="0"/>
              <a:t>Not updated for newest version: state summer 2018</a:t>
            </a:r>
            <a:endParaRPr lang="de-CH" sz="1400" b="1" dirty="0"/>
          </a:p>
        </p:txBody>
      </p:sp>
    </p:spTree>
    <p:extLst>
      <p:ext uri="{BB962C8B-B14F-4D97-AF65-F5344CB8AC3E}">
        <p14:creationId xmlns:p14="http://schemas.microsoft.com/office/powerpoint/2010/main" val="3284061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Final remarks</a:t>
            </a:r>
            <a:endParaRPr lang="de-CH" dirty="0"/>
          </a:p>
        </p:txBody>
      </p:sp>
      <p:sp>
        <p:nvSpPr>
          <p:cNvPr id="3" name="Content Placeholder 2"/>
          <p:cNvSpPr>
            <a:spLocks noGrp="1"/>
          </p:cNvSpPr>
          <p:nvPr>
            <p:ph idx="1"/>
          </p:nvPr>
        </p:nvSpPr>
        <p:spPr/>
        <p:txBody>
          <a:bodyPr/>
          <a:lstStyle/>
          <a:p>
            <a:r>
              <a:rPr lang="de-CH" dirty="0" smtClean="0"/>
              <a:t>Do not run the program on vetpc1727</a:t>
            </a:r>
          </a:p>
          <a:p>
            <a:pPr lvl="1"/>
            <a:r>
              <a:rPr lang="de-CH" dirty="0" smtClean="0"/>
              <a:t>Files are mounted on vetpc1727 in read-only modus. So you would have to copy the whole file before you start working with it.</a:t>
            </a:r>
          </a:p>
          <a:p>
            <a:pPr lvl="1"/>
            <a:r>
              <a:rPr lang="de-CH" dirty="0"/>
              <a:t>There is about 1TB of storage to use, what is not </a:t>
            </a:r>
            <a:r>
              <a:rPr lang="de-CH" dirty="0" smtClean="0"/>
              <a:t>enough.</a:t>
            </a:r>
          </a:p>
          <a:p>
            <a:r>
              <a:rPr lang="de-CH" dirty="0" smtClean="0"/>
              <a:t>Vetsrv06 has 32 cores</a:t>
            </a:r>
          </a:p>
          <a:p>
            <a:pPr lvl="1"/>
            <a:r>
              <a:rPr lang="de-CH" dirty="0" smtClean="0"/>
              <a:t>The program uses 1 core when it runs.</a:t>
            </a:r>
          </a:p>
          <a:p>
            <a:pPr lvl="1"/>
            <a:r>
              <a:rPr lang="de-CH" dirty="0" smtClean="0"/>
              <a:t>Other people are using the server too </a:t>
            </a:r>
            <a:r>
              <a:rPr lang="de-CH" dirty="0" smtClean="0">
                <a:sym typeface="Wingdings" panose="05000000000000000000" pitchFamily="2" charset="2"/>
              </a:rPr>
              <a:t> do not run too many jobs at once!</a:t>
            </a:r>
            <a:endParaRPr lang="de-CH" dirty="0" smtClean="0"/>
          </a:p>
          <a:p>
            <a:r>
              <a:rPr lang="de-CH" dirty="0" smtClean="0"/>
              <a:t>Size of the output file</a:t>
            </a:r>
          </a:p>
          <a:p>
            <a:pPr lvl="1"/>
            <a:r>
              <a:rPr lang="de-CH" dirty="0" smtClean="0"/>
              <a:t>Excel has trouble with big files (&gt; 500 Mb) </a:t>
            </a:r>
            <a:r>
              <a:rPr lang="de-CH" dirty="0" smtClean="0">
                <a:sym typeface="Wingdings" panose="05000000000000000000" pitchFamily="2" charset="2"/>
              </a:rPr>
              <a:t> check the size before you open a file!</a:t>
            </a:r>
            <a:endParaRPr lang="de-CH" dirty="0" smtClean="0"/>
          </a:p>
          <a:p>
            <a:pPr lvl="1"/>
            <a:r>
              <a:rPr lang="de-CH" dirty="0" smtClean="0"/>
              <a:t>If it is too big then either filter stricter or split the file in several files.</a:t>
            </a:r>
          </a:p>
          <a:p>
            <a:endParaRPr lang="de-CH" dirty="0" smtClean="0"/>
          </a:p>
        </p:txBody>
      </p:sp>
    </p:spTree>
    <p:extLst>
      <p:ext uri="{BB962C8B-B14F-4D97-AF65-F5344CB8AC3E}">
        <p14:creationId xmlns:p14="http://schemas.microsoft.com/office/powerpoint/2010/main" val="1821237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Think before you start the program</a:t>
            </a:r>
            <a:endParaRPr lang="de-CH" dirty="0"/>
          </a:p>
        </p:txBody>
      </p:sp>
      <p:sp>
        <p:nvSpPr>
          <p:cNvPr id="3" name="Content Placeholder 2"/>
          <p:cNvSpPr>
            <a:spLocks noGrp="1"/>
          </p:cNvSpPr>
          <p:nvPr>
            <p:ph idx="1"/>
          </p:nvPr>
        </p:nvSpPr>
        <p:spPr/>
        <p:txBody>
          <a:bodyPr/>
          <a:lstStyle/>
          <a:p>
            <a:r>
              <a:rPr lang="de-CH" dirty="0" smtClean="0"/>
              <a:t>What </a:t>
            </a:r>
            <a:r>
              <a:rPr lang="de-CH" dirty="0"/>
              <a:t>are you trying to proof</a:t>
            </a:r>
            <a:r>
              <a:rPr lang="de-CH" dirty="0" smtClean="0"/>
              <a:t>?</a:t>
            </a:r>
          </a:p>
          <a:p>
            <a:r>
              <a:rPr lang="de-CH" dirty="0" smtClean="0"/>
              <a:t>Can you define a region to look into first?</a:t>
            </a:r>
          </a:p>
          <a:p>
            <a:r>
              <a:rPr lang="de-CH" dirty="0" smtClean="0"/>
              <a:t>Do you use all the knowledge you have about the cases?</a:t>
            </a:r>
          </a:p>
          <a:p>
            <a:r>
              <a:rPr lang="de-CH" dirty="0"/>
              <a:t>Did you set all parameters </a:t>
            </a:r>
            <a:r>
              <a:rPr lang="de-CH" dirty="0" smtClean="0"/>
              <a:t>correct?</a:t>
            </a:r>
            <a:endParaRPr lang="de-CH" dirty="0"/>
          </a:p>
          <a:p>
            <a:r>
              <a:rPr lang="de-CH" dirty="0"/>
              <a:t>How long will it run</a:t>
            </a:r>
            <a:r>
              <a:rPr lang="de-CH" dirty="0" smtClean="0"/>
              <a:t>?</a:t>
            </a:r>
          </a:p>
          <a:p>
            <a:pPr lvl="1"/>
            <a:r>
              <a:rPr lang="de-CH" dirty="0" smtClean="0"/>
              <a:t>Should it run in the background?</a:t>
            </a:r>
          </a:p>
          <a:p>
            <a:pPr lvl="1"/>
            <a:r>
              <a:rPr lang="de-CH" dirty="0" smtClean="0"/>
              <a:t>Are there many jobs running on vetsrv06 already? </a:t>
            </a:r>
            <a:br>
              <a:rPr lang="de-CH" dirty="0" smtClean="0"/>
            </a:br>
            <a:r>
              <a:rPr lang="de-CH" sz="1800" dirty="0" smtClean="0"/>
              <a:t>(type </a:t>
            </a:r>
            <a:r>
              <a:rPr lang="de-CH" sz="1800" b="1" dirty="0" smtClean="0"/>
              <a:t>top</a:t>
            </a:r>
            <a:r>
              <a:rPr lang="de-CH" sz="1800" dirty="0" smtClean="0"/>
              <a:t> on the console and have a look at the currently running processes)</a:t>
            </a:r>
            <a:endParaRPr lang="de-CH" dirty="0"/>
          </a:p>
          <a:p>
            <a:endParaRPr lang="de-CH" dirty="0"/>
          </a:p>
        </p:txBody>
      </p:sp>
    </p:spTree>
    <p:extLst>
      <p:ext uri="{BB962C8B-B14F-4D97-AF65-F5344CB8AC3E}">
        <p14:creationId xmlns:p14="http://schemas.microsoft.com/office/powerpoint/2010/main" val="359006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Troubleshooting</a:t>
            </a:r>
            <a:endParaRPr lang="de-CH" dirty="0"/>
          </a:p>
        </p:txBody>
      </p:sp>
      <p:sp>
        <p:nvSpPr>
          <p:cNvPr id="3" name="Content Placeholder 2"/>
          <p:cNvSpPr>
            <a:spLocks noGrp="1"/>
          </p:cNvSpPr>
          <p:nvPr>
            <p:ph idx="1"/>
          </p:nvPr>
        </p:nvSpPr>
        <p:spPr>
          <a:xfrm>
            <a:off x="711201" y="1676401"/>
            <a:ext cx="6997191" cy="4498975"/>
          </a:xfrm>
        </p:spPr>
        <p:txBody>
          <a:bodyPr/>
          <a:lstStyle/>
          <a:p>
            <a:r>
              <a:rPr lang="de-CH" dirty="0" smtClean="0"/>
              <a:t>Nothing works the way it should?</a:t>
            </a:r>
            <a:endParaRPr lang="de-CH" dirty="0"/>
          </a:p>
          <a:p>
            <a:endParaRPr lang="de-CH" dirty="0" smtClean="0"/>
          </a:p>
          <a:p>
            <a:pPr marL="0" indent="0">
              <a:buNone/>
            </a:pPr>
            <a:r>
              <a:rPr lang="de-CH" dirty="0"/>
              <a:t> </a:t>
            </a:r>
            <a:r>
              <a:rPr lang="de-CH" dirty="0" smtClean="0"/>
              <a:t>     Please contact me </a:t>
            </a:r>
          </a:p>
          <a:p>
            <a:pPr lvl="1"/>
            <a:r>
              <a:rPr lang="de-CH" dirty="0" smtClean="0"/>
              <a:t>Office 012</a:t>
            </a:r>
          </a:p>
          <a:p>
            <a:pPr lvl="1"/>
            <a:r>
              <a:rPr lang="de-CH" dirty="0" smtClean="0"/>
              <a:t>Phone 2328</a:t>
            </a:r>
          </a:p>
          <a:p>
            <a:pPr lvl="1"/>
            <a:r>
              <a:rPr lang="de-CH" dirty="0" smtClean="0"/>
              <a:t>Mail irene.haefliger@vetsuisse.unibe.ch</a:t>
            </a:r>
          </a:p>
          <a:p>
            <a:endParaRPr lang="de-CH" dirty="0"/>
          </a:p>
        </p:txBody>
      </p:sp>
      <p:pic>
        <p:nvPicPr>
          <p:cNvPr id="4" name="Picture 3"/>
          <p:cNvPicPr>
            <a:picLocks noChangeAspect="1"/>
          </p:cNvPicPr>
          <p:nvPr/>
        </p:nvPicPr>
        <p:blipFill>
          <a:blip r:embed="rId2"/>
          <a:stretch>
            <a:fillRect/>
          </a:stretch>
        </p:blipFill>
        <p:spPr>
          <a:xfrm>
            <a:off x="7824788" y="1875261"/>
            <a:ext cx="4119562" cy="4101253"/>
          </a:xfrm>
          <a:prstGeom prst="rect">
            <a:avLst/>
          </a:prstGeom>
        </p:spPr>
      </p:pic>
    </p:spTree>
    <p:extLst>
      <p:ext uri="{BB962C8B-B14F-4D97-AF65-F5344CB8AC3E}">
        <p14:creationId xmlns:p14="http://schemas.microsoft.com/office/powerpoint/2010/main" val="2883409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57134" y="-618376"/>
            <a:ext cx="12749134" cy="8132338"/>
          </a:xfrm>
          <a:prstGeom prst="rect">
            <a:avLst/>
          </a:prstGeom>
        </p:spPr>
      </p:pic>
      <p:sp>
        <p:nvSpPr>
          <p:cNvPr id="2" name="Title 1"/>
          <p:cNvSpPr>
            <a:spLocks noGrp="1"/>
          </p:cNvSpPr>
          <p:nvPr>
            <p:ph type="title"/>
          </p:nvPr>
        </p:nvSpPr>
        <p:spPr>
          <a:xfrm>
            <a:off x="1048057" y="2"/>
            <a:ext cx="10689240" cy="771992"/>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r>
              <a:rPr lang="de-CH" sz="6000" dirty="0" smtClean="0">
                <a:solidFill>
                  <a:schemeClr val="bg1"/>
                </a:solidFill>
              </a:rPr>
              <a:t>Have fun using the program!!</a:t>
            </a:r>
            <a:endParaRPr lang="de-CH" sz="6000" b="1" dirty="0">
              <a:solidFill>
                <a:schemeClr val="bg1"/>
              </a:solidFill>
            </a:endParaRPr>
          </a:p>
        </p:txBody>
      </p:sp>
      <p:pic>
        <p:nvPicPr>
          <p:cNvPr id="6" name="Picture 5"/>
          <p:cNvPicPr>
            <a:picLocks noChangeAspect="1"/>
          </p:cNvPicPr>
          <p:nvPr/>
        </p:nvPicPr>
        <p:blipFill>
          <a:blip r:embed="rId3"/>
          <a:stretch>
            <a:fillRect/>
          </a:stretch>
        </p:blipFill>
        <p:spPr>
          <a:xfrm>
            <a:off x="-164889" y="2110960"/>
            <a:ext cx="4909276" cy="3681958"/>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23706" t="13991" r="23482" b="15394"/>
          <a:stretch/>
        </p:blipFill>
        <p:spPr>
          <a:xfrm>
            <a:off x="9211052" y="1240971"/>
            <a:ext cx="2912959" cy="2044858"/>
          </a:xfrm>
          <a:prstGeom prst="rect">
            <a:avLst/>
          </a:prstGeom>
        </p:spPr>
      </p:pic>
    </p:spTree>
    <p:extLst>
      <p:ext uri="{BB962C8B-B14F-4D97-AF65-F5344CB8AC3E}">
        <p14:creationId xmlns:p14="http://schemas.microsoft.com/office/powerpoint/2010/main" val="4134987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General</a:t>
            </a:r>
            <a:endParaRPr lang="de-CH" dirty="0"/>
          </a:p>
        </p:txBody>
      </p:sp>
      <p:sp>
        <p:nvSpPr>
          <p:cNvPr id="3" name="Content Placeholder 2"/>
          <p:cNvSpPr>
            <a:spLocks noGrp="1"/>
          </p:cNvSpPr>
          <p:nvPr>
            <p:ph idx="1"/>
          </p:nvPr>
        </p:nvSpPr>
        <p:spPr/>
        <p:txBody>
          <a:bodyPr/>
          <a:lstStyle/>
          <a:p>
            <a:r>
              <a:rPr lang="de-CH" dirty="0" smtClean="0"/>
              <a:t>Name: </a:t>
            </a:r>
            <a:r>
              <a:rPr lang="de-CH" b="1" i="1" dirty="0" smtClean="0">
                <a:solidFill>
                  <a:schemeClr val="tx1"/>
                </a:solidFill>
              </a:rPr>
              <a:t>filterVariants</a:t>
            </a:r>
          </a:p>
          <a:p>
            <a:endParaRPr lang="de-CH" b="1" i="1" dirty="0" smtClean="0">
              <a:solidFill>
                <a:schemeClr val="tx1"/>
              </a:solidFill>
            </a:endParaRPr>
          </a:p>
          <a:p>
            <a:r>
              <a:rPr lang="de-CH" dirty="0" smtClean="0"/>
              <a:t>Usage: to filter VCFs </a:t>
            </a:r>
          </a:p>
          <a:p>
            <a:endParaRPr lang="de-CH" dirty="0" smtClean="0"/>
          </a:p>
          <a:p>
            <a:r>
              <a:rPr lang="de-CH" dirty="0" smtClean="0"/>
              <a:t>Available on vetsrv06</a:t>
            </a:r>
          </a:p>
          <a:p>
            <a:endParaRPr lang="de-CH" dirty="0" smtClean="0"/>
          </a:p>
          <a:p>
            <a:r>
              <a:rPr lang="de-CH" dirty="0" smtClean="0"/>
              <a:t>programmed in bash scripting</a:t>
            </a:r>
          </a:p>
          <a:p>
            <a:endParaRPr lang="de-CH" dirty="0"/>
          </a:p>
          <a:p>
            <a:r>
              <a:rPr lang="de-CH" dirty="0" smtClean="0"/>
              <a:t>What is new?</a:t>
            </a:r>
          </a:p>
          <a:p>
            <a:pPr lvl="1"/>
            <a:r>
              <a:rPr lang="de-CH" dirty="0" smtClean="0"/>
              <a:t>Can select regions in the genome</a:t>
            </a:r>
          </a:p>
          <a:p>
            <a:pPr lvl="1"/>
            <a:r>
              <a:rPr lang="de-CH" dirty="0" smtClean="0"/>
              <a:t>Can select specific genes</a:t>
            </a:r>
          </a:p>
          <a:p>
            <a:pPr lvl="1"/>
            <a:r>
              <a:rPr lang="de-CH" dirty="0" smtClean="0"/>
              <a:t>Several cases </a:t>
            </a:r>
            <a:r>
              <a:rPr lang="de-CH" dirty="0" err="1" smtClean="0"/>
              <a:t>with</a:t>
            </a:r>
            <a:r>
              <a:rPr lang="de-CH" dirty="0" smtClean="0"/>
              <a:t> </a:t>
            </a:r>
            <a:r>
              <a:rPr lang="de-CH" dirty="0" err="1" smtClean="0"/>
              <a:t>several</a:t>
            </a:r>
            <a:r>
              <a:rPr lang="de-CH" dirty="0" smtClean="0"/>
              <a:t> </a:t>
            </a:r>
            <a:r>
              <a:rPr lang="de-CH" dirty="0" err="1" smtClean="0"/>
              <a:t>possible</a:t>
            </a:r>
            <a:r>
              <a:rPr lang="de-CH" dirty="0" smtClean="0"/>
              <a:t> genotypes</a:t>
            </a:r>
          </a:p>
          <a:p>
            <a:pPr marL="457200" lvl="1" indent="0">
              <a:buNone/>
            </a:pPr>
            <a:endParaRPr lang="de-CH" dirty="0"/>
          </a:p>
        </p:txBody>
      </p:sp>
      <p:sp>
        <p:nvSpPr>
          <p:cNvPr id="4" name="TextBox 3"/>
          <p:cNvSpPr txBox="1"/>
          <p:nvPr/>
        </p:nvSpPr>
        <p:spPr>
          <a:xfrm flipH="1">
            <a:off x="7251191" y="4816853"/>
            <a:ext cx="5297423" cy="1569660"/>
          </a:xfrm>
          <a:prstGeom prst="rect">
            <a:avLst/>
          </a:prstGeom>
          <a:noFill/>
        </p:spPr>
        <p:txBody>
          <a:bodyPr wrap="square" rtlCol="0">
            <a:spAutoFit/>
          </a:bodyPr>
          <a:lstStyle/>
          <a:p>
            <a:r>
              <a:rPr lang="de-CH" sz="3200" b="1" dirty="0" smtClean="0">
                <a:solidFill>
                  <a:srgbClr val="FF0000"/>
                </a:solidFill>
                <a:sym typeface="Wingdings" panose="05000000000000000000" pitchFamily="2" charset="2"/>
              </a:rPr>
              <a:t> </a:t>
            </a:r>
            <a:r>
              <a:rPr lang="de-CH" sz="3200" b="1" dirty="0" smtClean="0">
                <a:solidFill>
                  <a:srgbClr val="FF0000"/>
                </a:solidFill>
              </a:rPr>
              <a:t>Tip: if you don't need any of these stick with Etiennes v11 program!!</a:t>
            </a:r>
            <a:endParaRPr lang="de-CH" sz="3200" b="1" dirty="0">
              <a:solidFill>
                <a:srgbClr val="FF0000"/>
              </a:solidFill>
            </a:endParaRPr>
          </a:p>
        </p:txBody>
      </p:sp>
    </p:spTree>
    <p:extLst>
      <p:ext uri="{BB962C8B-B14F-4D97-AF65-F5344CB8AC3E}">
        <p14:creationId xmlns:p14="http://schemas.microsoft.com/office/powerpoint/2010/main" val="387405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Algorithm</a:t>
            </a:r>
            <a:endParaRPr lang="de-CH" dirty="0"/>
          </a:p>
        </p:txBody>
      </p:sp>
      <p:sp>
        <p:nvSpPr>
          <p:cNvPr id="5" name="Oval 4"/>
          <p:cNvSpPr/>
          <p:nvPr/>
        </p:nvSpPr>
        <p:spPr>
          <a:xfrm>
            <a:off x="-664" y="2708213"/>
            <a:ext cx="1755986" cy="16694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CH" sz="4000" dirty="0" smtClean="0"/>
              <a:t>VCF</a:t>
            </a:r>
            <a:endParaRPr lang="de-CH" dirty="0"/>
          </a:p>
        </p:txBody>
      </p:sp>
      <p:sp>
        <p:nvSpPr>
          <p:cNvPr id="6" name="Oval 5"/>
          <p:cNvSpPr/>
          <p:nvPr/>
        </p:nvSpPr>
        <p:spPr>
          <a:xfrm>
            <a:off x="9454896" y="2231137"/>
            <a:ext cx="2753440" cy="25536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CH" sz="3200" dirty="0"/>
              <a:t>Possible causative </a:t>
            </a:r>
            <a:r>
              <a:rPr lang="de-CH" sz="3200" dirty="0" smtClean="0"/>
              <a:t>variants</a:t>
            </a:r>
            <a:endParaRPr lang="de-CH" sz="3200" dirty="0"/>
          </a:p>
        </p:txBody>
      </p:sp>
      <p:sp>
        <p:nvSpPr>
          <p:cNvPr id="7" name="Freeform 6"/>
          <p:cNvSpPr/>
          <p:nvPr/>
        </p:nvSpPr>
        <p:spPr>
          <a:xfrm>
            <a:off x="1307029" y="2945682"/>
            <a:ext cx="2996867" cy="1198746"/>
          </a:xfrm>
          <a:custGeom>
            <a:avLst/>
            <a:gdLst>
              <a:gd name="connsiteX0" fmla="*/ 0 w 2996867"/>
              <a:gd name="connsiteY0" fmla="*/ 0 h 1198746"/>
              <a:gd name="connsiteX1" fmla="*/ 2397494 w 2996867"/>
              <a:gd name="connsiteY1" fmla="*/ 0 h 1198746"/>
              <a:gd name="connsiteX2" fmla="*/ 2996867 w 2996867"/>
              <a:gd name="connsiteY2" fmla="*/ 599373 h 1198746"/>
              <a:gd name="connsiteX3" fmla="*/ 2397494 w 2996867"/>
              <a:gd name="connsiteY3" fmla="*/ 1198746 h 1198746"/>
              <a:gd name="connsiteX4" fmla="*/ 0 w 2996867"/>
              <a:gd name="connsiteY4" fmla="*/ 1198746 h 1198746"/>
              <a:gd name="connsiteX5" fmla="*/ 599373 w 2996867"/>
              <a:gd name="connsiteY5" fmla="*/ 599373 h 1198746"/>
              <a:gd name="connsiteX6" fmla="*/ 0 w 2996867"/>
              <a:gd name="connsiteY6" fmla="*/ 0 h 119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867" h="1198746">
                <a:moveTo>
                  <a:pt x="0" y="0"/>
                </a:moveTo>
                <a:lnTo>
                  <a:pt x="2397494" y="0"/>
                </a:lnTo>
                <a:lnTo>
                  <a:pt x="2996867" y="599373"/>
                </a:lnTo>
                <a:lnTo>
                  <a:pt x="2397494" y="1198746"/>
                </a:lnTo>
                <a:lnTo>
                  <a:pt x="0" y="1198746"/>
                </a:lnTo>
                <a:lnTo>
                  <a:pt x="599373" y="599373"/>
                </a:lnTo>
                <a:lnTo>
                  <a:pt x="0" y="0"/>
                </a:lnTo>
                <a:close/>
              </a:path>
            </a:pathLst>
          </a:custGeom>
        </p:spPr>
        <p:style>
          <a:lnRef idx="0">
            <a:schemeClr val="lt1">
              <a:hueOff val="0"/>
              <a:satOff val="0"/>
              <a:lumOff val="0"/>
              <a:alphaOff val="0"/>
            </a:schemeClr>
          </a:lnRef>
          <a:fillRef idx="3">
            <a:schemeClr val="accent4">
              <a:shade val="80000"/>
              <a:hueOff val="0"/>
              <a:satOff val="0"/>
              <a:lumOff val="0"/>
              <a:alphaOff val="0"/>
            </a:schemeClr>
          </a:fillRef>
          <a:effectRef idx="2">
            <a:schemeClr val="accent4">
              <a:shade val="80000"/>
              <a:hueOff val="0"/>
              <a:satOff val="0"/>
              <a:lumOff val="0"/>
              <a:alphaOff val="0"/>
            </a:schemeClr>
          </a:effectRef>
          <a:fontRef idx="minor">
            <a:schemeClr val="lt1"/>
          </a:fontRef>
        </p:style>
        <p:txBody>
          <a:bodyPr spcFirstLastPara="0" vert="horz" wrap="square" lIns="711387" tIns="37338" rIns="636711" bIns="37338" numCol="1" spcCol="1270" anchor="ctr" anchorCtr="0">
            <a:noAutofit/>
          </a:bodyPr>
          <a:lstStyle/>
          <a:p>
            <a:pPr lvl="0" algn="ctr" defTabSz="1244600">
              <a:lnSpc>
                <a:spcPct val="90000"/>
              </a:lnSpc>
              <a:spcBef>
                <a:spcPct val="0"/>
              </a:spcBef>
              <a:spcAft>
                <a:spcPct val="35000"/>
              </a:spcAft>
            </a:pPr>
            <a:r>
              <a:rPr lang="en-US" sz="2800" kern="1200" dirty="0" smtClean="0"/>
              <a:t>Select regions</a:t>
            </a:r>
            <a:endParaRPr lang="en-US" sz="2800" kern="1200" dirty="0"/>
          </a:p>
        </p:txBody>
      </p:sp>
      <p:sp>
        <p:nvSpPr>
          <p:cNvPr id="8" name="Freeform 7"/>
          <p:cNvSpPr/>
          <p:nvPr/>
        </p:nvSpPr>
        <p:spPr>
          <a:xfrm>
            <a:off x="1307029" y="4294273"/>
            <a:ext cx="2397493" cy="1316250"/>
          </a:xfrm>
          <a:custGeom>
            <a:avLst/>
            <a:gdLst>
              <a:gd name="connsiteX0" fmla="*/ 0 w 2397493"/>
              <a:gd name="connsiteY0" fmla="*/ 0 h 1316250"/>
              <a:gd name="connsiteX1" fmla="*/ 2397493 w 2397493"/>
              <a:gd name="connsiteY1" fmla="*/ 0 h 1316250"/>
              <a:gd name="connsiteX2" fmla="*/ 2397493 w 2397493"/>
              <a:gd name="connsiteY2" fmla="*/ 1316250 h 1316250"/>
              <a:gd name="connsiteX3" fmla="*/ 0 w 2397493"/>
              <a:gd name="connsiteY3" fmla="*/ 1316250 h 1316250"/>
              <a:gd name="connsiteX4" fmla="*/ 0 w 2397493"/>
              <a:gd name="connsiteY4" fmla="*/ 0 h 131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493" h="1316250">
                <a:moveTo>
                  <a:pt x="0" y="0"/>
                </a:moveTo>
                <a:lnTo>
                  <a:pt x="2397493" y="0"/>
                </a:lnTo>
                <a:lnTo>
                  <a:pt x="2397493" y="1316250"/>
                </a:lnTo>
                <a:lnTo>
                  <a:pt x="0" y="1316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Genes</a:t>
            </a:r>
            <a:endParaRPr lang="en-US" sz="2400" kern="1200" dirty="0"/>
          </a:p>
          <a:p>
            <a:pPr marL="228600" lvl="1" indent="-228600" algn="l" defTabSz="1066800">
              <a:lnSpc>
                <a:spcPct val="90000"/>
              </a:lnSpc>
              <a:spcBef>
                <a:spcPct val="0"/>
              </a:spcBef>
              <a:spcAft>
                <a:spcPct val="15000"/>
              </a:spcAft>
              <a:buChar char="••"/>
            </a:pPr>
            <a:r>
              <a:rPr lang="en-US" sz="2400" kern="1200" dirty="0" smtClean="0"/>
              <a:t>Chromosomes</a:t>
            </a:r>
            <a:endParaRPr lang="en-US" sz="2400" kern="1200" dirty="0"/>
          </a:p>
          <a:p>
            <a:pPr marL="228600" lvl="1" indent="-228600" algn="l" defTabSz="1066800">
              <a:lnSpc>
                <a:spcPct val="90000"/>
              </a:lnSpc>
              <a:spcBef>
                <a:spcPct val="0"/>
              </a:spcBef>
              <a:spcAft>
                <a:spcPct val="15000"/>
              </a:spcAft>
              <a:buChar char="••"/>
            </a:pPr>
            <a:r>
              <a:rPr lang="en-US" sz="2400" kern="1200" dirty="0" smtClean="0"/>
              <a:t>Regions</a:t>
            </a:r>
            <a:endParaRPr lang="en-US" sz="2400" kern="1200" dirty="0"/>
          </a:p>
        </p:txBody>
      </p:sp>
      <p:sp>
        <p:nvSpPr>
          <p:cNvPr id="9" name="Freeform 8"/>
          <p:cNvSpPr/>
          <p:nvPr/>
        </p:nvSpPr>
        <p:spPr>
          <a:xfrm>
            <a:off x="4087897" y="2945682"/>
            <a:ext cx="2996867" cy="1198746"/>
          </a:xfrm>
          <a:custGeom>
            <a:avLst/>
            <a:gdLst>
              <a:gd name="connsiteX0" fmla="*/ 0 w 2996867"/>
              <a:gd name="connsiteY0" fmla="*/ 0 h 1198746"/>
              <a:gd name="connsiteX1" fmla="*/ 2397494 w 2996867"/>
              <a:gd name="connsiteY1" fmla="*/ 0 h 1198746"/>
              <a:gd name="connsiteX2" fmla="*/ 2996867 w 2996867"/>
              <a:gd name="connsiteY2" fmla="*/ 599373 h 1198746"/>
              <a:gd name="connsiteX3" fmla="*/ 2397494 w 2996867"/>
              <a:gd name="connsiteY3" fmla="*/ 1198746 h 1198746"/>
              <a:gd name="connsiteX4" fmla="*/ 0 w 2996867"/>
              <a:gd name="connsiteY4" fmla="*/ 1198746 h 1198746"/>
              <a:gd name="connsiteX5" fmla="*/ 599373 w 2996867"/>
              <a:gd name="connsiteY5" fmla="*/ 599373 h 1198746"/>
              <a:gd name="connsiteX6" fmla="*/ 0 w 2996867"/>
              <a:gd name="connsiteY6" fmla="*/ 0 h 119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867" h="1198746">
                <a:moveTo>
                  <a:pt x="0" y="0"/>
                </a:moveTo>
                <a:lnTo>
                  <a:pt x="2397494" y="0"/>
                </a:lnTo>
                <a:lnTo>
                  <a:pt x="2996867" y="599373"/>
                </a:lnTo>
                <a:lnTo>
                  <a:pt x="2397494" y="1198746"/>
                </a:lnTo>
                <a:lnTo>
                  <a:pt x="0" y="1198746"/>
                </a:lnTo>
                <a:lnTo>
                  <a:pt x="599373" y="599373"/>
                </a:lnTo>
                <a:lnTo>
                  <a:pt x="0" y="0"/>
                </a:lnTo>
                <a:close/>
              </a:path>
            </a:pathLst>
          </a:custGeom>
        </p:spPr>
        <p:style>
          <a:lnRef idx="0">
            <a:schemeClr val="lt1">
              <a:hueOff val="0"/>
              <a:satOff val="0"/>
              <a:lumOff val="0"/>
              <a:alphaOff val="0"/>
            </a:schemeClr>
          </a:lnRef>
          <a:fillRef idx="3">
            <a:schemeClr val="accent4">
              <a:shade val="80000"/>
              <a:hueOff val="0"/>
              <a:satOff val="0"/>
              <a:lumOff val="29191"/>
              <a:alphaOff val="0"/>
            </a:schemeClr>
          </a:fillRef>
          <a:effectRef idx="2">
            <a:schemeClr val="accent4">
              <a:shade val="80000"/>
              <a:hueOff val="0"/>
              <a:satOff val="0"/>
              <a:lumOff val="29191"/>
              <a:alphaOff val="0"/>
            </a:schemeClr>
          </a:effectRef>
          <a:fontRef idx="minor">
            <a:schemeClr val="lt1"/>
          </a:fontRef>
        </p:style>
        <p:txBody>
          <a:bodyPr spcFirstLastPara="0" vert="horz" wrap="square" lIns="711387" tIns="37338" rIns="636711" bIns="37338" numCol="1" spcCol="1270" anchor="ctr" anchorCtr="0">
            <a:noAutofit/>
          </a:bodyPr>
          <a:lstStyle/>
          <a:p>
            <a:pPr lvl="0" algn="ctr" defTabSz="1244600">
              <a:lnSpc>
                <a:spcPct val="90000"/>
              </a:lnSpc>
              <a:spcBef>
                <a:spcPct val="0"/>
              </a:spcBef>
              <a:spcAft>
                <a:spcPct val="35000"/>
              </a:spcAft>
            </a:pPr>
            <a:r>
              <a:rPr lang="en-US" sz="2800" kern="1200" dirty="0" smtClean="0"/>
              <a:t>Variant filtering</a:t>
            </a:r>
            <a:endParaRPr lang="en-US" sz="2800" kern="1200" dirty="0"/>
          </a:p>
        </p:txBody>
      </p:sp>
      <p:sp>
        <p:nvSpPr>
          <p:cNvPr id="10" name="Freeform 9"/>
          <p:cNvSpPr/>
          <p:nvPr/>
        </p:nvSpPr>
        <p:spPr>
          <a:xfrm>
            <a:off x="4087897" y="4294273"/>
            <a:ext cx="2397493" cy="1316250"/>
          </a:xfrm>
          <a:custGeom>
            <a:avLst/>
            <a:gdLst>
              <a:gd name="connsiteX0" fmla="*/ 0 w 2397493"/>
              <a:gd name="connsiteY0" fmla="*/ 0 h 1316250"/>
              <a:gd name="connsiteX1" fmla="*/ 2397493 w 2397493"/>
              <a:gd name="connsiteY1" fmla="*/ 0 h 1316250"/>
              <a:gd name="connsiteX2" fmla="*/ 2397493 w 2397493"/>
              <a:gd name="connsiteY2" fmla="*/ 1316250 h 1316250"/>
              <a:gd name="connsiteX3" fmla="*/ 0 w 2397493"/>
              <a:gd name="connsiteY3" fmla="*/ 1316250 h 1316250"/>
              <a:gd name="connsiteX4" fmla="*/ 0 w 2397493"/>
              <a:gd name="connsiteY4" fmla="*/ 0 h 131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493" h="1316250">
                <a:moveTo>
                  <a:pt x="0" y="0"/>
                </a:moveTo>
                <a:lnTo>
                  <a:pt x="2397493" y="0"/>
                </a:lnTo>
                <a:lnTo>
                  <a:pt x="2397493" y="1316250"/>
                </a:lnTo>
                <a:lnTo>
                  <a:pt x="0" y="1316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Impact</a:t>
            </a:r>
            <a:endParaRPr lang="en-US" sz="2400" kern="1200" dirty="0"/>
          </a:p>
          <a:p>
            <a:pPr marL="228600" lvl="1" indent="-228600" algn="l" defTabSz="1066800">
              <a:lnSpc>
                <a:spcPct val="90000"/>
              </a:lnSpc>
              <a:spcBef>
                <a:spcPct val="0"/>
              </a:spcBef>
              <a:spcAft>
                <a:spcPct val="15000"/>
              </a:spcAft>
              <a:buChar char="••"/>
            </a:pPr>
            <a:r>
              <a:rPr lang="en-US" sz="2400" kern="1200" dirty="0" smtClean="0"/>
              <a:t>Quality</a:t>
            </a:r>
            <a:endParaRPr lang="en-US" sz="2400" kern="1200" dirty="0"/>
          </a:p>
        </p:txBody>
      </p:sp>
      <p:sp>
        <p:nvSpPr>
          <p:cNvPr id="11" name="Freeform 10"/>
          <p:cNvSpPr/>
          <p:nvPr/>
        </p:nvSpPr>
        <p:spPr>
          <a:xfrm>
            <a:off x="6868764" y="2945682"/>
            <a:ext cx="2996867" cy="1198746"/>
          </a:xfrm>
          <a:custGeom>
            <a:avLst/>
            <a:gdLst>
              <a:gd name="connsiteX0" fmla="*/ 0 w 2996867"/>
              <a:gd name="connsiteY0" fmla="*/ 0 h 1198746"/>
              <a:gd name="connsiteX1" fmla="*/ 2397494 w 2996867"/>
              <a:gd name="connsiteY1" fmla="*/ 0 h 1198746"/>
              <a:gd name="connsiteX2" fmla="*/ 2996867 w 2996867"/>
              <a:gd name="connsiteY2" fmla="*/ 599373 h 1198746"/>
              <a:gd name="connsiteX3" fmla="*/ 2397494 w 2996867"/>
              <a:gd name="connsiteY3" fmla="*/ 1198746 h 1198746"/>
              <a:gd name="connsiteX4" fmla="*/ 0 w 2996867"/>
              <a:gd name="connsiteY4" fmla="*/ 1198746 h 1198746"/>
              <a:gd name="connsiteX5" fmla="*/ 599373 w 2996867"/>
              <a:gd name="connsiteY5" fmla="*/ 599373 h 1198746"/>
              <a:gd name="connsiteX6" fmla="*/ 0 w 2996867"/>
              <a:gd name="connsiteY6" fmla="*/ 0 h 119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867" h="1198746">
                <a:moveTo>
                  <a:pt x="0" y="0"/>
                </a:moveTo>
                <a:lnTo>
                  <a:pt x="2397494" y="0"/>
                </a:lnTo>
                <a:lnTo>
                  <a:pt x="2996867" y="599373"/>
                </a:lnTo>
                <a:lnTo>
                  <a:pt x="2397494" y="1198746"/>
                </a:lnTo>
                <a:lnTo>
                  <a:pt x="0" y="1198746"/>
                </a:lnTo>
                <a:lnTo>
                  <a:pt x="599373" y="599373"/>
                </a:lnTo>
                <a:lnTo>
                  <a:pt x="0" y="0"/>
                </a:lnTo>
                <a:close/>
              </a:path>
            </a:pathLst>
          </a:custGeom>
        </p:spPr>
        <p:style>
          <a:lnRef idx="0">
            <a:schemeClr val="lt1">
              <a:hueOff val="0"/>
              <a:satOff val="0"/>
              <a:lumOff val="0"/>
              <a:alphaOff val="0"/>
            </a:schemeClr>
          </a:lnRef>
          <a:fillRef idx="3">
            <a:schemeClr val="accent4">
              <a:shade val="80000"/>
              <a:hueOff val="0"/>
              <a:satOff val="0"/>
              <a:lumOff val="58383"/>
              <a:alphaOff val="0"/>
            </a:schemeClr>
          </a:fillRef>
          <a:effectRef idx="2">
            <a:schemeClr val="accent4">
              <a:shade val="80000"/>
              <a:hueOff val="0"/>
              <a:satOff val="0"/>
              <a:lumOff val="58383"/>
              <a:alphaOff val="0"/>
            </a:schemeClr>
          </a:effectRef>
          <a:fontRef idx="minor">
            <a:schemeClr val="lt1"/>
          </a:fontRef>
        </p:style>
        <p:txBody>
          <a:bodyPr spcFirstLastPara="0" vert="horz" wrap="square" lIns="711387" tIns="37338" rIns="636711" bIns="37338" numCol="1" spcCol="1270" anchor="ctr" anchorCtr="0">
            <a:noAutofit/>
          </a:bodyPr>
          <a:lstStyle/>
          <a:p>
            <a:pPr lvl="0" algn="ctr" defTabSz="1244600">
              <a:lnSpc>
                <a:spcPct val="90000"/>
              </a:lnSpc>
              <a:spcBef>
                <a:spcPct val="0"/>
              </a:spcBef>
              <a:spcAft>
                <a:spcPct val="35000"/>
              </a:spcAft>
            </a:pPr>
            <a:r>
              <a:rPr lang="en-US" sz="2800" kern="1200" dirty="0" smtClean="0"/>
              <a:t>Genotype filtering</a:t>
            </a:r>
            <a:endParaRPr lang="en-US" sz="2800" kern="1200" dirty="0"/>
          </a:p>
        </p:txBody>
      </p:sp>
      <p:sp>
        <p:nvSpPr>
          <p:cNvPr id="12" name="Freeform 11"/>
          <p:cNvSpPr/>
          <p:nvPr/>
        </p:nvSpPr>
        <p:spPr>
          <a:xfrm>
            <a:off x="6868764" y="4294273"/>
            <a:ext cx="2795189" cy="1316250"/>
          </a:xfrm>
          <a:custGeom>
            <a:avLst/>
            <a:gdLst>
              <a:gd name="connsiteX0" fmla="*/ 0 w 2397493"/>
              <a:gd name="connsiteY0" fmla="*/ 0 h 1316250"/>
              <a:gd name="connsiteX1" fmla="*/ 2397493 w 2397493"/>
              <a:gd name="connsiteY1" fmla="*/ 0 h 1316250"/>
              <a:gd name="connsiteX2" fmla="*/ 2397493 w 2397493"/>
              <a:gd name="connsiteY2" fmla="*/ 1316250 h 1316250"/>
              <a:gd name="connsiteX3" fmla="*/ 0 w 2397493"/>
              <a:gd name="connsiteY3" fmla="*/ 1316250 h 1316250"/>
              <a:gd name="connsiteX4" fmla="*/ 0 w 2397493"/>
              <a:gd name="connsiteY4" fmla="*/ 0 h 131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493" h="1316250">
                <a:moveTo>
                  <a:pt x="0" y="0"/>
                </a:moveTo>
                <a:lnTo>
                  <a:pt x="2397493" y="0"/>
                </a:lnTo>
                <a:lnTo>
                  <a:pt x="2397493" y="1316250"/>
                </a:lnTo>
                <a:lnTo>
                  <a:pt x="0" y="1316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Genotypes of cases</a:t>
            </a:r>
            <a:endParaRPr lang="en-US" sz="2400" kern="1200" dirty="0"/>
          </a:p>
          <a:p>
            <a:pPr marL="228600" lvl="1" indent="-228600" algn="l" defTabSz="1066800">
              <a:lnSpc>
                <a:spcPct val="90000"/>
              </a:lnSpc>
              <a:spcBef>
                <a:spcPct val="0"/>
              </a:spcBef>
              <a:spcAft>
                <a:spcPct val="15000"/>
              </a:spcAft>
              <a:buChar char="••"/>
            </a:pPr>
            <a:r>
              <a:rPr lang="en-US" sz="2400" kern="1200" dirty="0" smtClean="0"/>
              <a:t>Genotypes of controls</a:t>
            </a:r>
          </a:p>
          <a:p>
            <a:pPr marL="228600" lvl="1" indent="-228600" algn="l" defTabSz="1066800">
              <a:lnSpc>
                <a:spcPct val="90000"/>
              </a:lnSpc>
              <a:spcBef>
                <a:spcPct val="0"/>
              </a:spcBef>
              <a:spcAft>
                <a:spcPct val="15000"/>
              </a:spcAft>
              <a:buChar char="••"/>
            </a:pPr>
            <a:r>
              <a:rPr lang="en-US" dirty="0" smtClean="0"/>
              <a:t>Exclude animals</a:t>
            </a:r>
            <a:endParaRPr lang="en-US" sz="2400" kern="1200" dirty="0"/>
          </a:p>
        </p:txBody>
      </p:sp>
    </p:spTree>
    <p:extLst>
      <p:ext uri="{BB962C8B-B14F-4D97-AF65-F5344CB8AC3E}">
        <p14:creationId xmlns:p14="http://schemas.microsoft.com/office/powerpoint/2010/main" val="53655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Prerequisites</a:t>
            </a:r>
            <a:endParaRPr lang="de-CH" dirty="0"/>
          </a:p>
        </p:txBody>
      </p:sp>
      <p:sp>
        <p:nvSpPr>
          <p:cNvPr id="3" name="Content Placeholder 2"/>
          <p:cNvSpPr>
            <a:spLocks noGrp="1"/>
          </p:cNvSpPr>
          <p:nvPr>
            <p:ph idx="1"/>
          </p:nvPr>
        </p:nvSpPr>
        <p:spPr/>
        <p:txBody>
          <a:bodyPr/>
          <a:lstStyle/>
          <a:p>
            <a:r>
              <a:rPr lang="de-CH" dirty="0" smtClean="0"/>
              <a:t>Access to vetsrv06</a:t>
            </a:r>
          </a:p>
          <a:p>
            <a:endParaRPr lang="de-CH" dirty="0" smtClean="0"/>
          </a:p>
          <a:p>
            <a:r>
              <a:rPr lang="de-CH" dirty="0"/>
              <a:t>Parameterfile</a:t>
            </a:r>
          </a:p>
          <a:p>
            <a:pPr lvl="1"/>
            <a:r>
              <a:rPr lang="de-CH" dirty="0"/>
              <a:t>Input for the program</a:t>
            </a:r>
          </a:p>
          <a:p>
            <a:pPr marL="0" indent="0">
              <a:buNone/>
            </a:pPr>
            <a:endParaRPr lang="de-CH" dirty="0" smtClean="0"/>
          </a:p>
          <a:p>
            <a:r>
              <a:rPr lang="de-CH" dirty="0" smtClean="0"/>
              <a:t>VCF</a:t>
            </a:r>
          </a:p>
          <a:p>
            <a:pPr lvl="1"/>
            <a:r>
              <a:rPr lang="de-CH" dirty="0" smtClean="0"/>
              <a:t>The vcf </a:t>
            </a:r>
            <a:r>
              <a:rPr lang="de-CH" b="1" dirty="0" smtClean="0"/>
              <a:t>needs</a:t>
            </a:r>
            <a:r>
              <a:rPr lang="de-CH" dirty="0" smtClean="0"/>
              <a:t> a header line with labIDs</a:t>
            </a:r>
          </a:p>
        </p:txBody>
      </p:sp>
    </p:spTree>
    <p:extLst>
      <p:ext uri="{BB962C8B-B14F-4D97-AF65-F5344CB8AC3E}">
        <p14:creationId xmlns:p14="http://schemas.microsoft.com/office/powerpoint/2010/main" val="156417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Parameterfile I</a:t>
            </a:r>
            <a:endParaRPr lang="de-CH" dirty="0"/>
          </a:p>
        </p:txBody>
      </p:sp>
      <p:sp>
        <p:nvSpPr>
          <p:cNvPr id="3" name="Content Placeholder 2"/>
          <p:cNvSpPr>
            <a:spLocks noGrp="1"/>
          </p:cNvSpPr>
          <p:nvPr>
            <p:ph idx="1"/>
          </p:nvPr>
        </p:nvSpPr>
        <p:spPr>
          <a:xfrm>
            <a:off x="711199" y="1676401"/>
            <a:ext cx="7208157" cy="4498975"/>
          </a:xfrm>
        </p:spPr>
        <p:txBody>
          <a:bodyPr/>
          <a:lstStyle/>
          <a:p>
            <a:r>
              <a:rPr lang="de-CH" dirty="0" smtClean="0"/>
              <a:t>Example file in folder on drive G:</a:t>
            </a:r>
            <a:br>
              <a:rPr lang="de-CH" dirty="0" smtClean="0"/>
            </a:br>
            <a:r>
              <a:rPr lang="de-CH" dirty="0" smtClean="0">
                <a:hlinkClick r:id="rId3" action="ppaction://hlinkfile"/>
              </a:rPr>
              <a:t>G:\IGEH\Labor\computational protocols\current computational protocols\variant_filtering\filterVariantsProgram\parameterfile_empty.ctr.sh</a:t>
            </a:r>
            <a:endParaRPr lang="de-CH" sz="1800" b="1" dirty="0" smtClean="0">
              <a:solidFill>
                <a:schemeClr val="tx1"/>
              </a:solidFill>
            </a:endParaRPr>
          </a:p>
          <a:p>
            <a:endParaRPr lang="de-CH" dirty="0" smtClean="0"/>
          </a:p>
          <a:p>
            <a:r>
              <a:rPr lang="de-CH" b="1" dirty="0" smtClean="0"/>
              <a:t>Important!!</a:t>
            </a:r>
          </a:p>
          <a:p>
            <a:pPr lvl="1"/>
            <a:r>
              <a:rPr lang="de-CH" dirty="0" smtClean="0"/>
              <a:t>Enter the whole path to the VCF</a:t>
            </a:r>
          </a:p>
          <a:p>
            <a:pPr lvl="1"/>
            <a:r>
              <a:rPr lang="de-CH" dirty="0" smtClean="0"/>
              <a:t>Give it a unique job name</a:t>
            </a:r>
          </a:p>
          <a:p>
            <a:pPr lvl="1"/>
            <a:r>
              <a:rPr lang="de-CH" dirty="0" smtClean="0"/>
              <a:t>Either several chromosomes </a:t>
            </a:r>
            <a:r>
              <a:rPr lang="de-CH" b="1" dirty="0" smtClean="0"/>
              <a:t>OR</a:t>
            </a:r>
            <a:r>
              <a:rPr lang="de-CH" dirty="0" smtClean="0"/>
              <a:t> a region on one chromosome </a:t>
            </a:r>
          </a:p>
          <a:p>
            <a:pPr lvl="1"/>
            <a:r>
              <a:rPr lang="de-CH" dirty="0" smtClean="0"/>
              <a:t>If you specify an animal </a:t>
            </a:r>
            <a:r>
              <a:rPr lang="de-CH" dirty="0" smtClean="0">
                <a:sym typeface="Wingdings" panose="05000000000000000000" pitchFamily="2" charset="2"/>
              </a:rPr>
              <a:t>you have to specify a genotype</a:t>
            </a:r>
            <a:endParaRPr lang="de-CH" dirty="0" smtClean="0"/>
          </a:p>
          <a:p>
            <a:pPr lvl="1"/>
            <a:r>
              <a:rPr lang="de-CH" dirty="0" smtClean="0"/>
              <a:t>Never leave impact and quality filter empty</a:t>
            </a:r>
          </a:p>
          <a:p>
            <a:pPr lvl="1"/>
            <a:endParaRPr lang="de-CH" dirty="0"/>
          </a:p>
        </p:txBody>
      </p:sp>
      <p:pic>
        <p:nvPicPr>
          <p:cNvPr id="4" name="Picture 3"/>
          <p:cNvPicPr>
            <a:picLocks noChangeAspect="1"/>
          </p:cNvPicPr>
          <p:nvPr/>
        </p:nvPicPr>
        <p:blipFill>
          <a:blip r:embed="rId4"/>
          <a:stretch>
            <a:fillRect/>
          </a:stretch>
        </p:blipFill>
        <p:spPr>
          <a:xfrm>
            <a:off x="7919356" y="1643863"/>
            <a:ext cx="4137585" cy="4564050"/>
          </a:xfrm>
          <a:prstGeom prst="rect">
            <a:avLst/>
          </a:prstGeom>
        </p:spPr>
      </p:pic>
    </p:spTree>
    <p:extLst>
      <p:ext uri="{BB962C8B-B14F-4D97-AF65-F5344CB8AC3E}">
        <p14:creationId xmlns:p14="http://schemas.microsoft.com/office/powerpoint/2010/main" val="259688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Parameterfile </a:t>
            </a:r>
            <a:r>
              <a:rPr lang="de-CH" dirty="0" smtClean="0"/>
              <a:t>I - extra</a:t>
            </a:r>
            <a:endParaRPr lang="de-CH" dirty="0"/>
          </a:p>
        </p:txBody>
      </p:sp>
      <p:sp>
        <p:nvSpPr>
          <p:cNvPr id="3" name="Content Placeholder 2"/>
          <p:cNvSpPr>
            <a:spLocks noGrp="1"/>
          </p:cNvSpPr>
          <p:nvPr>
            <p:ph idx="1"/>
          </p:nvPr>
        </p:nvSpPr>
        <p:spPr>
          <a:xfrm>
            <a:off x="711199" y="1676401"/>
            <a:ext cx="7208157" cy="4498975"/>
          </a:xfrm>
        </p:spPr>
        <p:txBody>
          <a:bodyPr/>
          <a:lstStyle/>
          <a:p>
            <a:r>
              <a:rPr lang="de-CH" dirty="0" smtClean="0"/>
              <a:t>Chromosome names:</a:t>
            </a:r>
          </a:p>
          <a:p>
            <a:pPr lvl="1"/>
            <a:r>
              <a:rPr lang="de-CH" sz="1600" dirty="0" smtClean="0">
                <a:solidFill>
                  <a:schemeClr val="tx1"/>
                </a:solidFill>
              </a:rPr>
              <a:t>To find out what chromosome coding was used in the vcf type the following on a console after you logged in to the server:</a:t>
            </a:r>
            <a:br>
              <a:rPr lang="de-CH" sz="1600" dirty="0" smtClean="0">
                <a:solidFill>
                  <a:schemeClr val="tx1"/>
                </a:solidFill>
              </a:rPr>
            </a:br>
            <a:r>
              <a:rPr lang="de-CH" sz="1600" i="1" dirty="0" smtClean="0">
                <a:solidFill>
                  <a:schemeClr val="tx1"/>
                </a:solidFill>
              </a:rPr>
              <a:t>head /path/to/vcf/species.txt </a:t>
            </a:r>
          </a:p>
          <a:p>
            <a:pPr lvl="1"/>
            <a:r>
              <a:rPr lang="de-CH" sz="1600" dirty="0" smtClean="0">
                <a:solidFill>
                  <a:schemeClr val="tx1"/>
                </a:solidFill>
              </a:rPr>
              <a:t>The first column is the chromosome, eg.:</a:t>
            </a:r>
          </a:p>
          <a:p>
            <a:pPr lvl="2"/>
            <a:r>
              <a:rPr lang="de-CH" sz="1400" dirty="0" smtClean="0">
                <a:solidFill>
                  <a:schemeClr val="tx1"/>
                </a:solidFill>
              </a:rPr>
              <a:t>1, 2, 3, …</a:t>
            </a:r>
          </a:p>
          <a:p>
            <a:pPr lvl="2"/>
            <a:r>
              <a:rPr lang="de-CH" sz="1400" dirty="0" smtClean="0">
                <a:solidFill>
                  <a:schemeClr val="tx1"/>
                </a:solidFill>
              </a:rPr>
              <a:t>chr1, chr2, chr3, …</a:t>
            </a:r>
          </a:p>
          <a:p>
            <a:pPr lvl="2"/>
            <a:r>
              <a:rPr lang="de-CH" sz="1400" dirty="0" smtClean="0">
                <a:solidFill>
                  <a:schemeClr val="tx1"/>
                </a:solidFill>
              </a:rPr>
              <a:t>Chr1, Chr2, Chr3, …</a:t>
            </a:r>
          </a:p>
          <a:p>
            <a:pPr lvl="2"/>
            <a:r>
              <a:rPr lang="de-CH" sz="1400" dirty="0" smtClean="0">
                <a:solidFill>
                  <a:schemeClr val="tx1"/>
                </a:solidFill>
              </a:rPr>
              <a:t>Chromosome1, Chromosome2, Chromosome3, …</a:t>
            </a:r>
            <a:endParaRPr lang="de-CH" sz="1400" dirty="0" smtClean="0">
              <a:solidFill>
                <a:schemeClr val="tx1"/>
              </a:solidFill>
            </a:endParaRPr>
          </a:p>
          <a:p>
            <a:endParaRPr lang="de-CH" dirty="0" smtClean="0"/>
          </a:p>
          <a:p>
            <a:pPr lvl="1"/>
            <a:endParaRPr lang="de-CH" dirty="0"/>
          </a:p>
        </p:txBody>
      </p:sp>
      <p:pic>
        <p:nvPicPr>
          <p:cNvPr id="4" name="Picture 3"/>
          <p:cNvPicPr>
            <a:picLocks noChangeAspect="1"/>
          </p:cNvPicPr>
          <p:nvPr/>
        </p:nvPicPr>
        <p:blipFill>
          <a:blip r:embed="rId3"/>
          <a:stretch>
            <a:fillRect/>
          </a:stretch>
        </p:blipFill>
        <p:spPr>
          <a:xfrm>
            <a:off x="7919356" y="1643863"/>
            <a:ext cx="4137585" cy="4564050"/>
          </a:xfrm>
          <a:prstGeom prst="rect">
            <a:avLst/>
          </a:prstGeom>
        </p:spPr>
      </p:pic>
    </p:spTree>
    <p:extLst>
      <p:ext uri="{BB962C8B-B14F-4D97-AF65-F5344CB8AC3E}">
        <p14:creationId xmlns:p14="http://schemas.microsoft.com/office/powerpoint/2010/main" val="42981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Parameterfile II</a:t>
            </a:r>
            <a:endParaRPr lang="de-CH" dirty="0"/>
          </a:p>
        </p:txBody>
      </p:sp>
      <p:sp>
        <p:nvSpPr>
          <p:cNvPr id="3" name="Content Placeholder 2"/>
          <p:cNvSpPr>
            <a:spLocks noGrp="1"/>
          </p:cNvSpPr>
          <p:nvPr>
            <p:ph idx="1"/>
          </p:nvPr>
        </p:nvSpPr>
        <p:spPr>
          <a:xfrm>
            <a:off x="711199" y="1676401"/>
            <a:ext cx="7208157" cy="4498975"/>
          </a:xfrm>
        </p:spPr>
        <p:txBody>
          <a:bodyPr/>
          <a:lstStyle/>
          <a:p>
            <a:r>
              <a:rPr lang="de-CH" b="1" dirty="0" smtClean="0"/>
              <a:t>New features </a:t>
            </a:r>
            <a:r>
              <a:rPr lang="de-CH" dirty="0" smtClean="0"/>
              <a:t>from 1st of April 2019:</a:t>
            </a:r>
          </a:p>
          <a:p>
            <a:pPr lvl="1"/>
            <a:r>
              <a:rPr lang="de-CH" i="1" dirty="0"/>
              <a:t>exclude=</a:t>
            </a:r>
            <a:r>
              <a:rPr lang="de-CH" dirty="0" smtClean="0"/>
              <a:t/>
            </a:r>
            <a:br>
              <a:rPr lang="de-CH" dirty="0" smtClean="0"/>
            </a:br>
            <a:r>
              <a:rPr lang="de-CH" dirty="0" smtClean="0"/>
              <a:t>Select animals with their Ids that should not be included in the analysis at all</a:t>
            </a:r>
          </a:p>
          <a:p>
            <a:pPr lvl="1"/>
            <a:r>
              <a:rPr lang="de-CH" i="1" dirty="0" smtClean="0"/>
              <a:t>Controls='ALL'</a:t>
            </a:r>
            <a:br>
              <a:rPr lang="de-CH" i="1" dirty="0" smtClean="0"/>
            </a:br>
            <a:r>
              <a:rPr lang="de-CH" dirty="0" smtClean="0"/>
              <a:t>selects all animals as controls</a:t>
            </a:r>
            <a:br>
              <a:rPr lang="de-CH" dirty="0" smtClean="0"/>
            </a:br>
            <a:r>
              <a:rPr lang="de-CH" dirty="0" smtClean="0"/>
              <a:t>only exception animals defined as cases and animals defined to be excluded</a:t>
            </a:r>
            <a:endParaRPr lang="de-CH" i="1" dirty="0"/>
          </a:p>
        </p:txBody>
      </p:sp>
      <p:pic>
        <p:nvPicPr>
          <p:cNvPr id="5" name="Picture 4"/>
          <p:cNvPicPr>
            <a:picLocks noChangeAspect="1"/>
          </p:cNvPicPr>
          <p:nvPr/>
        </p:nvPicPr>
        <p:blipFill rotWithShape="1">
          <a:blip r:embed="rId3"/>
          <a:srcRect l="739" r="22023" b="10016"/>
          <a:stretch/>
        </p:blipFill>
        <p:spPr>
          <a:xfrm>
            <a:off x="8034868" y="1676401"/>
            <a:ext cx="3793066" cy="4609512"/>
          </a:xfrm>
          <a:prstGeom prst="rect">
            <a:avLst/>
          </a:prstGeom>
          <a:solidFill>
            <a:srgbClr val="FFFFFF">
              <a:shade val="85000"/>
            </a:srgbClr>
          </a:solidFill>
          <a:ln w="63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0469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VCFs on vetsrv06 - I</a:t>
            </a:r>
            <a:endParaRPr lang="de-C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937325"/>
              </p:ext>
            </p:extLst>
          </p:nvPr>
        </p:nvGraphicFramePr>
        <p:xfrm>
          <a:off x="711198" y="1676401"/>
          <a:ext cx="10896708" cy="3961695"/>
        </p:xfrm>
        <a:graphic>
          <a:graphicData uri="http://schemas.openxmlformats.org/drawingml/2006/table">
            <a:tbl>
              <a:tblPr firstRow="1" bandRow="1">
                <a:tableStyleId>{21E4AEA4-8DFA-4A89-87EB-49C32662AFE0}</a:tableStyleId>
              </a:tblPr>
              <a:tblGrid>
                <a:gridCol w="2744271">
                  <a:extLst>
                    <a:ext uri="{9D8B030D-6E8A-4147-A177-3AD203B41FA5}">
                      <a16:colId xmlns:a16="http://schemas.microsoft.com/office/drawing/2014/main" val="1023421474"/>
                    </a:ext>
                  </a:extLst>
                </a:gridCol>
                <a:gridCol w="915603">
                  <a:extLst>
                    <a:ext uri="{9D8B030D-6E8A-4147-A177-3AD203B41FA5}">
                      <a16:colId xmlns:a16="http://schemas.microsoft.com/office/drawing/2014/main" val="2334167777"/>
                    </a:ext>
                  </a:extLst>
                </a:gridCol>
                <a:gridCol w="1548465">
                  <a:extLst>
                    <a:ext uri="{9D8B030D-6E8A-4147-A177-3AD203B41FA5}">
                      <a16:colId xmlns:a16="http://schemas.microsoft.com/office/drawing/2014/main" val="407380145"/>
                    </a:ext>
                  </a:extLst>
                </a:gridCol>
                <a:gridCol w="1548000">
                  <a:extLst>
                    <a:ext uri="{9D8B030D-6E8A-4147-A177-3AD203B41FA5}">
                      <a16:colId xmlns:a16="http://schemas.microsoft.com/office/drawing/2014/main" val="4146166382"/>
                    </a:ext>
                  </a:extLst>
                </a:gridCol>
                <a:gridCol w="2070000">
                  <a:extLst>
                    <a:ext uri="{9D8B030D-6E8A-4147-A177-3AD203B41FA5}">
                      <a16:colId xmlns:a16="http://schemas.microsoft.com/office/drawing/2014/main" val="4020933547"/>
                    </a:ext>
                  </a:extLst>
                </a:gridCol>
                <a:gridCol w="2070369">
                  <a:extLst>
                    <a:ext uri="{9D8B030D-6E8A-4147-A177-3AD203B41FA5}">
                      <a16:colId xmlns:a16="http://schemas.microsoft.com/office/drawing/2014/main" val="4056659034"/>
                    </a:ext>
                  </a:extLst>
                </a:gridCol>
              </a:tblGrid>
              <a:tr h="1032261">
                <a:tc gridSpan="2">
                  <a:txBody>
                    <a:bodyPr/>
                    <a:lstStyle/>
                    <a:p>
                      <a:r>
                        <a:rPr lang="de-CH" sz="2000" dirty="0" smtClean="0"/>
                        <a:t>Species</a:t>
                      </a:r>
                      <a:endParaRPr lang="de-CH" sz="2000" dirty="0"/>
                    </a:p>
                  </a:txBody>
                  <a:tcPr anchor="ctr"/>
                </a:tc>
                <a:tc hMerge="1">
                  <a:txBody>
                    <a:bodyPr/>
                    <a:lstStyle/>
                    <a:p>
                      <a:pPr algn="l"/>
                      <a:endParaRPr lang="de-CH" dirty="0"/>
                    </a:p>
                  </a:txBody>
                  <a:tcPr anchor="ctr"/>
                </a:tc>
                <a:tc>
                  <a:txBody>
                    <a:bodyPr/>
                    <a:lstStyle/>
                    <a:p>
                      <a:r>
                        <a:rPr lang="de-CH" sz="2000" dirty="0" smtClean="0"/>
                        <a:t>Number of animals</a:t>
                      </a:r>
                      <a:endParaRPr lang="de-CH" sz="2000" dirty="0"/>
                    </a:p>
                  </a:txBody>
                  <a:tcPr anchor="ctr"/>
                </a:tc>
                <a:tc>
                  <a:txBody>
                    <a:bodyPr/>
                    <a:lstStyle/>
                    <a:p>
                      <a:r>
                        <a:rPr lang="de-CH" sz="2000" dirty="0" smtClean="0"/>
                        <a:t>File</a:t>
                      </a:r>
                      <a:r>
                        <a:rPr lang="de-CH" sz="2000" baseline="0" dirty="0" smtClean="0"/>
                        <a:t> size</a:t>
                      </a:r>
                      <a:endParaRPr lang="de-CH" sz="2000" dirty="0"/>
                    </a:p>
                  </a:txBody>
                  <a:tcPr anchor="ctr"/>
                </a:tc>
                <a:tc>
                  <a:txBody>
                    <a:bodyPr/>
                    <a:lstStyle/>
                    <a:p>
                      <a:r>
                        <a:rPr lang="de-CH" sz="2000" dirty="0" smtClean="0"/>
                        <a:t>Number of variants</a:t>
                      </a:r>
                      <a:endParaRPr lang="de-CH" sz="2000" dirty="0"/>
                    </a:p>
                  </a:txBody>
                  <a:tcPr anchor="ctr"/>
                </a:tc>
                <a:tc>
                  <a:txBody>
                    <a:bodyPr/>
                    <a:lstStyle/>
                    <a:p>
                      <a:pPr algn="l"/>
                      <a:r>
                        <a:rPr lang="de-CH" sz="2000" dirty="0" smtClean="0"/>
                        <a:t>Number of unique variants</a:t>
                      </a:r>
                      <a:endParaRPr lang="de-CH" sz="2000" dirty="0"/>
                    </a:p>
                  </a:txBody>
                  <a:tcPr anchor="ctr"/>
                </a:tc>
                <a:extLst>
                  <a:ext uri="{0D108BD9-81ED-4DB2-BD59-A6C34878D82A}">
                    <a16:rowId xmlns:a16="http://schemas.microsoft.com/office/drawing/2014/main" val="3677942358"/>
                  </a:ext>
                </a:extLst>
              </a:tr>
              <a:tr h="418639">
                <a:tc>
                  <a:txBody>
                    <a:bodyPr/>
                    <a:lstStyle/>
                    <a:p>
                      <a:r>
                        <a:rPr lang="de-CH" sz="2000" i="1" dirty="0" smtClean="0"/>
                        <a:t>Bos tarus</a:t>
                      </a:r>
                    </a:p>
                  </a:txBody>
                  <a:tcPr anchor="ctr"/>
                </a:tc>
                <a:tc>
                  <a:txBody>
                    <a:bodyPr/>
                    <a:lstStyle/>
                    <a:p>
                      <a:pPr algn="l"/>
                      <a:r>
                        <a:rPr lang="de-CH" sz="1800" dirty="0" smtClean="0"/>
                        <a:t>Cattle</a:t>
                      </a:r>
                    </a:p>
                  </a:txBody>
                  <a:tcPr anchor="ctr"/>
                </a:tc>
                <a:tc>
                  <a:txBody>
                    <a:bodyPr/>
                    <a:lstStyle/>
                    <a:p>
                      <a:pPr algn="r"/>
                      <a:r>
                        <a:rPr lang="de-CH" sz="2000" dirty="0" smtClean="0"/>
                        <a:t>242</a:t>
                      </a:r>
                      <a:endParaRPr lang="de-CH" sz="2000" dirty="0"/>
                    </a:p>
                  </a:txBody>
                  <a:tcPr anchor="ctr"/>
                </a:tc>
                <a:tc>
                  <a:txBody>
                    <a:bodyPr/>
                    <a:lstStyle/>
                    <a:p>
                      <a:pPr algn="r"/>
                      <a:r>
                        <a:rPr lang="de-CH" sz="2000" dirty="0" smtClean="0"/>
                        <a:t>150 GB</a:t>
                      </a:r>
                      <a:endParaRPr lang="de-CH" sz="2000" dirty="0"/>
                    </a:p>
                  </a:txBody>
                  <a:tcPr anchor="ctr"/>
                </a:tc>
                <a:tc>
                  <a:txBody>
                    <a:bodyPr/>
                    <a:lstStyle/>
                    <a:p>
                      <a:pPr algn="r"/>
                      <a:r>
                        <a:rPr lang="de-CH" sz="2000" dirty="0" smtClean="0"/>
                        <a:t>142,557,689</a:t>
                      </a:r>
                      <a:endParaRPr lang="de-CH" sz="2000" dirty="0"/>
                    </a:p>
                  </a:txBody>
                  <a:tcPr anchor="ctr"/>
                </a:tc>
                <a:tc>
                  <a:txBody>
                    <a:bodyPr/>
                    <a:lstStyle/>
                    <a:p>
                      <a:pPr algn="r"/>
                      <a:r>
                        <a:rPr lang="de-CH" sz="2000" dirty="0" smtClean="0"/>
                        <a:t>39,152,777</a:t>
                      </a:r>
                      <a:endParaRPr lang="de-CH" sz="2000" dirty="0"/>
                    </a:p>
                  </a:txBody>
                  <a:tcPr anchor="ctr"/>
                </a:tc>
                <a:extLst>
                  <a:ext uri="{0D108BD9-81ED-4DB2-BD59-A6C34878D82A}">
                    <a16:rowId xmlns:a16="http://schemas.microsoft.com/office/drawing/2014/main" val="217436134"/>
                  </a:ext>
                </a:extLst>
              </a:tr>
              <a:tr h="418639">
                <a:tc>
                  <a:txBody>
                    <a:bodyPr/>
                    <a:lstStyle/>
                    <a:p>
                      <a:r>
                        <a:rPr lang="de-CH" sz="2000" i="1" dirty="0" smtClean="0"/>
                        <a:t>Canis familiaris</a:t>
                      </a:r>
                      <a:endParaRPr lang="de-CH" sz="2000" i="1" dirty="0"/>
                    </a:p>
                  </a:txBody>
                  <a:tcPr anchor="ctr"/>
                </a:tc>
                <a:tc>
                  <a:txBody>
                    <a:bodyPr/>
                    <a:lstStyle/>
                    <a:p>
                      <a:pPr algn="l"/>
                      <a:r>
                        <a:rPr lang="de-CH" sz="1800" dirty="0" smtClean="0"/>
                        <a:t>Dog</a:t>
                      </a:r>
                      <a:endParaRPr lang="de-CH" sz="1800" dirty="0"/>
                    </a:p>
                  </a:txBody>
                  <a:tcPr anchor="ctr"/>
                </a:tc>
                <a:tc>
                  <a:txBody>
                    <a:bodyPr/>
                    <a:lstStyle/>
                    <a:p>
                      <a:pPr algn="r"/>
                      <a:r>
                        <a:rPr lang="de-CH" sz="2000" dirty="0" smtClean="0"/>
                        <a:t>557</a:t>
                      </a:r>
                      <a:endParaRPr lang="de-CH" sz="2000" dirty="0"/>
                    </a:p>
                  </a:txBody>
                  <a:tcPr anchor="ctr"/>
                </a:tc>
                <a:tc>
                  <a:txBody>
                    <a:bodyPr/>
                    <a:lstStyle/>
                    <a:p>
                      <a:pPr algn="r"/>
                      <a:r>
                        <a:rPr lang="de-CH" sz="2000" dirty="0" smtClean="0"/>
                        <a:t>284 GB</a:t>
                      </a:r>
                      <a:endParaRPr lang="de-CH" sz="2000" dirty="0"/>
                    </a:p>
                  </a:txBody>
                  <a:tcPr anchor="ctr"/>
                </a:tc>
                <a:tc>
                  <a:txBody>
                    <a:bodyPr/>
                    <a:lstStyle/>
                    <a:p>
                      <a:pPr algn="r"/>
                      <a:r>
                        <a:rPr lang="de-CH" sz="2000" dirty="0" smtClean="0"/>
                        <a:t>127,687,177</a:t>
                      </a:r>
                      <a:endParaRPr lang="de-CH" sz="2000" dirty="0"/>
                    </a:p>
                  </a:txBody>
                  <a:tcPr anchor="ctr"/>
                </a:tc>
                <a:tc>
                  <a:txBody>
                    <a:bodyPr/>
                    <a:lstStyle/>
                    <a:p>
                      <a:pPr algn="r"/>
                      <a:r>
                        <a:rPr lang="de-CH" sz="2000" dirty="0" smtClean="0"/>
                        <a:t>43,872,977</a:t>
                      </a:r>
                      <a:endParaRPr lang="de-CH" sz="2000" dirty="0"/>
                    </a:p>
                  </a:txBody>
                  <a:tcPr anchor="ctr"/>
                </a:tc>
                <a:extLst>
                  <a:ext uri="{0D108BD9-81ED-4DB2-BD59-A6C34878D82A}">
                    <a16:rowId xmlns:a16="http://schemas.microsoft.com/office/drawing/2014/main" val="2284272544"/>
                  </a:ext>
                </a:extLst>
              </a:tr>
              <a:tr h="418639">
                <a:tc>
                  <a:txBody>
                    <a:bodyPr/>
                    <a:lstStyle/>
                    <a:p>
                      <a:r>
                        <a:rPr lang="de-CH" sz="2000" i="1" dirty="0" smtClean="0"/>
                        <a:t>Equus caballus</a:t>
                      </a:r>
                      <a:endParaRPr lang="de-CH" sz="2000" i="1" dirty="0"/>
                    </a:p>
                  </a:txBody>
                  <a:tcPr anchor="ctr"/>
                </a:tc>
                <a:tc>
                  <a:txBody>
                    <a:bodyPr/>
                    <a:lstStyle/>
                    <a:p>
                      <a:pPr algn="l"/>
                      <a:r>
                        <a:rPr lang="de-CH" sz="1800" dirty="0" smtClean="0"/>
                        <a:t>Horse</a:t>
                      </a:r>
                      <a:endParaRPr lang="de-CH" sz="1800" dirty="0"/>
                    </a:p>
                  </a:txBody>
                  <a:tcPr anchor="ctr"/>
                </a:tc>
                <a:tc>
                  <a:txBody>
                    <a:bodyPr/>
                    <a:lstStyle/>
                    <a:p>
                      <a:pPr algn="r"/>
                      <a:r>
                        <a:rPr lang="de-CH" sz="2000" dirty="0" smtClean="0"/>
                        <a:t>83</a:t>
                      </a:r>
                      <a:endParaRPr lang="de-CH" sz="2000" dirty="0"/>
                    </a:p>
                  </a:txBody>
                  <a:tcPr anchor="ctr"/>
                </a:tc>
                <a:tc>
                  <a:txBody>
                    <a:bodyPr/>
                    <a:lstStyle/>
                    <a:p>
                      <a:pPr algn="r"/>
                      <a:r>
                        <a:rPr lang="de-CH" sz="2000" dirty="0" smtClean="0"/>
                        <a:t>29 GB</a:t>
                      </a:r>
                      <a:endParaRPr lang="de-CH" sz="2000" dirty="0"/>
                    </a:p>
                  </a:txBody>
                  <a:tcPr anchor="ctr"/>
                </a:tc>
                <a:tc>
                  <a:txBody>
                    <a:bodyPr/>
                    <a:lstStyle/>
                    <a:p>
                      <a:pPr algn="r"/>
                      <a:r>
                        <a:rPr lang="de-CH" sz="2000" dirty="0" smtClean="0"/>
                        <a:t>56,832,449</a:t>
                      </a:r>
                      <a:endParaRPr lang="de-CH" sz="2000" dirty="0"/>
                    </a:p>
                  </a:txBody>
                  <a:tcPr anchor="ctr"/>
                </a:tc>
                <a:tc>
                  <a:txBody>
                    <a:bodyPr/>
                    <a:lstStyle/>
                    <a:p>
                      <a:pPr algn="r"/>
                      <a:r>
                        <a:rPr lang="de-CH" sz="2000" dirty="0" smtClean="0"/>
                        <a:t>45,971,766</a:t>
                      </a:r>
                      <a:endParaRPr lang="de-CH" sz="2000" dirty="0"/>
                    </a:p>
                  </a:txBody>
                  <a:tcPr anchor="ctr"/>
                </a:tc>
                <a:extLst>
                  <a:ext uri="{0D108BD9-81ED-4DB2-BD59-A6C34878D82A}">
                    <a16:rowId xmlns:a16="http://schemas.microsoft.com/office/drawing/2014/main" val="244981050"/>
                  </a:ext>
                </a:extLst>
              </a:tr>
              <a:tr h="418639">
                <a:tc>
                  <a:txBody>
                    <a:bodyPr/>
                    <a:lstStyle/>
                    <a:p>
                      <a:r>
                        <a:rPr lang="de-CH" sz="2000" i="1" dirty="0" smtClean="0"/>
                        <a:t>Felis catis</a:t>
                      </a:r>
                      <a:endParaRPr lang="de-CH" sz="2000" i="1" dirty="0"/>
                    </a:p>
                  </a:txBody>
                  <a:tcPr anchor="ctr"/>
                </a:tc>
                <a:tc>
                  <a:txBody>
                    <a:bodyPr/>
                    <a:lstStyle/>
                    <a:p>
                      <a:pPr algn="l"/>
                      <a:r>
                        <a:rPr lang="de-CH" sz="1800" dirty="0" smtClean="0"/>
                        <a:t>Cat</a:t>
                      </a:r>
                      <a:endParaRPr lang="de-CH" sz="1800" dirty="0"/>
                    </a:p>
                  </a:txBody>
                  <a:tcPr anchor="ctr"/>
                </a:tc>
                <a:tc>
                  <a:txBody>
                    <a:bodyPr/>
                    <a:lstStyle/>
                    <a:p>
                      <a:pPr algn="r"/>
                      <a:r>
                        <a:rPr lang="de-CH" sz="2000" dirty="0" smtClean="0"/>
                        <a:t>15</a:t>
                      </a:r>
                      <a:endParaRPr lang="de-CH" sz="2000" dirty="0"/>
                    </a:p>
                  </a:txBody>
                  <a:tcPr anchor="ctr"/>
                </a:tc>
                <a:tc>
                  <a:txBody>
                    <a:bodyPr/>
                    <a:lstStyle/>
                    <a:p>
                      <a:pPr algn="r"/>
                      <a:r>
                        <a:rPr lang="de-CH" sz="2000" dirty="0" smtClean="0"/>
                        <a:t>19 GB</a:t>
                      </a:r>
                      <a:endParaRPr lang="de-CH" sz="2000" dirty="0"/>
                    </a:p>
                  </a:txBody>
                  <a:tcPr anchor="ctr"/>
                </a:tc>
                <a:tc>
                  <a:txBody>
                    <a:bodyPr/>
                    <a:lstStyle/>
                    <a:p>
                      <a:pPr algn="r"/>
                      <a:r>
                        <a:rPr lang="de-CH" sz="2000" dirty="0" smtClean="0"/>
                        <a:t>109,844,963</a:t>
                      </a:r>
                      <a:endParaRPr lang="de-CH" sz="2000" dirty="0"/>
                    </a:p>
                  </a:txBody>
                  <a:tcPr anchor="ctr"/>
                </a:tc>
                <a:tc>
                  <a:txBody>
                    <a:bodyPr/>
                    <a:lstStyle/>
                    <a:p>
                      <a:pPr algn="r"/>
                      <a:r>
                        <a:rPr lang="de-CH" sz="2000" dirty="0" smtClean="0"/>
                        <a:t>37,374,211</a:t>
                      </a:r>
                      <a:endParaRPr lang="de-CH" sz="2000" dirty="0"/>
                    </a:p>
                  </a:txBody>
                  <a:tcPr anchor="ctr"/>
                </a:tc>
                <a:extLst>
                  <a:ext uri="{0D108BD9-81ED-4DB2-BD59-A6C34878D82A}">
                    <a16:rowId xmlns:a16="http://schemas.microsoft.com/office/drawing/2014/main" val="248956473"/>
                  </a:ext>
                </a:extLst>
              </a:tr>
              <a:tr h="417600">
                <a:tc>
                  <a:txBody>
                    <a:bodyPr/>
                    <a:lstStyle/>
                    <a:p>
                      <a:r>
                        <a:rPr lang="de-CH" sz="2000" i="1" dirty="0" smtClean="0"/>
                        <a:t>Oryctolagus</a:t>
                      </a:r>
                      <a:r>
                        <a:rPr lang="de-CH" sz="2000" i="1" baseline="0" dirty="0" smtClean="0"/>
                        <a:t> cuniculus</a:t>
                      </a:r>
                      <a:endParaRPr lang="de-CH" sz="2000" i="1" dirty="0"/>
                    </a:p>
                  </a:txBody>
                  <a:tcPr anchor="ctr"/>
                </a:tc>
                <a:tc>
                  <a:txBody>
                    <a:bodyPr/>
                    <a:lstStyle/>
                    <a:p>
                      <a:pPr algn="l"/>
                      <a:r>
                        <a:rPr lang="de-CH" sz="1800" dirty="0" smtClean="0"/>
                        <a:t>Rabbit</a:t>
                      </a:r>
                      <a:endParaRPr lang="de-CH" sz="1800" dirty="0"/>
                    </a:p>
                  </a:txBody>
                  <a:tcPr anchor="ctr"/>
                </a:tc>
                <a:tc>
                  <a:txBody>
                    <a:bodyPr/>
                    <a:lstStyle/>
                    <a:p>
                      <a:pPr algn="r"/>
                      <a:r>
                        <a:rPr lang="de-CH" sz="2000" dirty="0" smtClean="0"/>
                        <a:t>13</a:t>
                      </a:r>
                      <a:endParaRPr lang="de-CH" sz="2000" dirty="0"/>
                    </a:p>
                  </a:txBody>
                  <a:tcPr anchor="ctr"/>
                </a:tc>
                <a:tc>
                  <a:txBody>
                    <a:bodyPr/>
                    <a:lstStyle/>
                    <a:p>
                      <a:pPr algn="r"/>
                      <a:r>
                        <a:rPr lang="de-CH" sz="2000" dirty="0" smtClean="0"/>
                        <a:t>7</a:t>
                      </a:r>
                      <a:r>
                        <a:rPr lang="de-CH" sz="2000" baseline="0" dirty="0" smtClean="0"/>
                        <a:t> GB</a:t>
                      </a:r>
                      <a:endParaRPr lang="de-CH" sz="2000" dirty="0"/>
                    </a:p>
                  </a:txBody>
                  <a:tcPr anchor="ctr"/>
                </a:tc>
                <a:tc>
                  <a:txBody>
                    <a:bodyPr/>
                    <a:lstStyle/>
                    <a:p>
                      <a:pPr algn="r"/>
                      <a:r>
                        <a:rPr lang="de-CH" sz="2000" dirty="0" smtClean="0"/>
                        <a:t>47,063,863</a:t>
                      </a:r>
                      <a:endParaRPr lang="de-CH" sz="2000" dirty="0"/>
                    </a:p>
                  </a:txBody>
                  <a:tcPr anchor="ctr"/>
                </a:tc>
                <a:tc>
                  <a:txBody>
                    <a:bodyPr/>
                    <a:lstStyle/>
                    <a:p>
                      <a:pPr algn="r"/>
                      <a:r>
                        <a:rPr lang="de-CH" sz="2000" dirty="0" smtClean="0"/>
                        <a:t>41,578,429</a:t>
                      </a:r>
                      <a:endParaRPr lang="de-CH" sz="2000" dirty="0"/>
                    </a:p>
                  </a:txBody>
                  <a:tcPr anchor="ctr"/>
                </a:tc>
                <a:extLst>
                  <a:ext uri="{0D108BD9-81ED-4DB2-BD59-A6C34878D82A}">
                    <a16:rowId xmlns:a16="http://schemas.microsoft.com/office/drawing/2014/main" val="3479347499"/>
                  </a:ext>
                </a:extLst>
              </a:tr>
              <a:tr h="418639">
                <a:tc>
                  <a:txBody>
                    <a:bodyPr/>
                    <a:lstStyle/>
                    <a:p>
                      <a:r>
                        <a:rPr lang="de-CH" sz="2000" i="1" dirty="0" smtClean="0"/>
                        <a:t>Ovis aries</a:t>
                      </a:r>
                      <a:endParaRPr lang="de-CH" sz="2000" i="1" dirty="0"/>
                    </a:p>
                  </a:txBody>
                  <a:tcPr anchor="ctr"/>
                </a:tc>
                <a:tc>
                  <a:txBody>
                    <a:bodyPr/>
                    <a:lstStyle/>
                    <a:p>
                      <a:pPr algn="l"/>
                      <a:r>
                        <a:rPr lang="de-CH" sz="1800" dirty="0" smtClean="0"/>
                        <a:t>Sheep</a:t>
                      </a:r>
                      <a:endParaRPr lang="de-CH" sz="1800" dirty="0"/>
                    </a:p>
                  </a:txBody>
                  <a:tcPr anchor="ctr"/>
                </a:tc>
                <a:tc>
                  <a:txBody>
                    <a:bodyPr/>
                    <a:lstStyle/>
                    <a:p>
                      <a:pPr algn="r"/>
                      <a:r>
                        <a:rPr lang="de-CH" sz="2000" dirty="0" smtClean="0"/>
                        <a:t>24</a:t>
                      </a:r>
                      <a:endParaRPr lang="de-CH" sz="2000" dirty="0"/>
                    </a:p>
                  </a:txBody>
                  <a:tcPr anchor="ctr"/>
                </a:tc>
                <a:tc>
                  <a:txBody>
                    <a:bodyPr/>
                    <a:lstStyle/>
                    <a:p>
                      <a:pPr algn="r"/>
                      <a:r>
                        <a:rPr lang="de-CH" sz="2000" dirty="0" smtClean="0"/>
                        <a:t>54 GB</a:t>
                      </a:r>
                      <a:endParaRPr lang="de-CH" sz="2000" dirty="0"/>
                    </a:p>
                  </a:txBody>
                  <a:tcPr anchor="ctr"/>
                </a:tc>
                <a:tc>
                  <a:txBody>
                    <a:bodyPr/>
                    <a:lstStyle/>
                    <a:p>
                      <a:pPr algn="r"/>
                      <a:r>
                        <a:rPr lang="de-CH" sz="2000" dirty="0" smtClean="0"/>
                        <a:t>213,099,827</a:t>
                      </a:r>
                      <a:endParaRPr lang="de-CH" sz="2000" dirty="0"/>
                    </a:p>
                  </a:txBody>
                  <a:tcPr anchor="ctr"/>
                </a:tc>
                <a:tc>
                  <a:txBody>
                    <a:bodyPr/>
                    <a:lstStyle/>
                    <a:p>
                      <a:pPr algn="r"/>
                      <a:r>
                        <a:rPr lang="de-CH" sz="2000" dirty="0" smtClean="0"/>
                        <a:t>42,869,268</a:t>
                      </a:r>
                      <a:endParaRPr lang="de-CH" sz="2000" dirty="0"/>
                    </a:p>
                  </a:txBody>
                  <a:tcPr anchor="ctr"/>
                </a:tc>
                <a:extLst>
                  <a:ext uri="{0D108BD9-81ED-4DB2-BD59-A6C34878D82A}">
                    <a16:rowId xmlns:a16="http://schemas.microsoft.com/office/drawing/2014/main" val="4010243859"/>
                  </a:ext>
                </a:extLst>
              </a:tr>
              <a:tr h="418639">
                <a:tc>
                  <a:txBody>
                    <a:bodyPr/>
                    <a:lstStyle/>
                    <a:p>
                      <a:r>
                        <a:rPr lang="de-CH" sz="2000" i="1" dirty="0" smtClean="0"/>
                        <a:t>Sus scrofa</a:t>
                      </a:r>
                      <a:endParaRPr lang="de-CH" sz="2000" i="1" dirty="0"/>
                    </a:p>
                  </a:txBody>
                  <a:tcPr anchor="ctr"/>
                </a:tc>
                <a:tc>
                  <a:txBody>
                    <a:bodyPr/>
                    <a:lstStyle/>
                    <a:p>
                      <a:pPr algn="l"/>
                      <a:r>
                        <a:rPr lang="de-CH" sz="1800" dirty="0" smtClean="0"/>
                        <a:t>Pig</a:t>
                      </a:r>
                      <a:endParaRPr lang="de-CH" sz="1800" dirty="0"/>
                    </a:p>
                  </a:txBody>
                  <a:tcPr anchor="ctr"/>
                </a:tc>
                <a:tc>
                  <a:txBody>
                    <a:bodyPr/>
                    <a:lstStyle/>
                    <a:p>
                      <a:pPr algn="r"/>
                      <a:r>
                        <a:rPr lang="de-CH" sz="2000" dirty="0" smtClean="0"/>
                        <a:t>6</a:t>
                      </a:r>
                      <a:endParaRPr lang="de-CH" sz="2000" dirty="0"/>
                    </a:p>
                  </a:txBody>
                  <a:tcPr anchor="ctr"/>
                </a:tc>
                <a:tc>
                  <a:txBody>
                    <a:bodyPr/>
                    <a:lstStyle/>
                    <a:p>
                      <a:pPr algn="r"/>
                      <a:r>
                        <a:rPr lang="de-CH" sz="2000" dirty="0" smtClean="0"/>
                        <a:t>11 GB</a:t>
                      </a:r>
                      <a:endParaRPr lang="de-CH" sz="2000" dirty="0"/>
                    </a:p>
                  </a:txBody>
                  <a:tcPr anchor="ctr"/>
                </a:tc>
                <a:tc>
                  <a:txBody>
                    <a:bodyPr/>
                    <a:lstStyle/>
                    <a:p>
                      <a:pPr algn="r"/>
                      <a:r>
                        <a:rPr lang="de-CH" sz="2000" dirty="0" smtClean="0"/>
                        <a:t>65,497,999</a:t>
                      </a:r>
                      <a:endParaRPr lang="de-CH" sz="2000" dirty="0"/>
                    </a:p>
                  </a:txBody>
                  <a:tcPr anchor="ctr"/>
                </a:tc>
                <a:tc>
                  <a:txBody>
                    <a:bodyPr/>
                    <a:lstStyle/>
                    <a:p>
                      <a:pPr algn="r"/>
                      <a:r>
                        <a:rPr lang="de-CH" sz="2000" dirty="0" smtClean="0"/>
                        <a:t>20,488,730</a:t>
                      </a:r>
                      <a:endParaRPr lang="de-CH" sz="2000" dirty="0"/>
                    </a:p>
                  </a:txBody>
                  <a:tcPr anchor="ctr"/>
                </a:tc>
                <a:extLst>
                  <a:ext uri="{0D108BD9-81ED-4DB2-BD59-A6C34878D82A}">
                    <a16:rowId xmlns:a16="http://schemas.microsoft.com/office/drawing/2014/main" val="514865085"/>
                  </a:ext>
                </a:extLst>
              </a:tr>
            </a:tbl>
          </a:graphicData>
        </a:graphic>
      </p:graphicFrame>
      <p:sp>
        <p:nvSpPr>
          <p:cNvPr id="3" name="TextBox 2"/>
          <p:cNvSpPr txBox="1"/>
          <p:nvPr/>
        </p:nvSpPr>
        <p:spPr>
          <a:xfrm>
            <a:off x="711198" y="6049736"/>
            <a:ext cx="8510663" cy="461665"/>
          </a:xfrm>
          <a:prstGeom prst="rect">
            <a:avLst/>
          </a:prstGeom>
          <a:noFill/>
        </p:spPr>
        <p:txBody>
          <a:bodyPr wrap="none" rtlCol="0">
            <a:spAutoFit/>
          </a:bodyPr>
          <a:lstStyle/>
          <a:p>
            <a:r>
              <a:rPr lang="de-CH" dirty="0" smtClean="0">
                <a:solidFill>
                  <a:schemeClr val="tx2"/>
                </a:solidFill>
              </a:rPr>
              <a:t>Path to the files: </a:t>
            </a:r>
            <a:r>
              <a:rPr lang="de-CH" b="1" dirty="0" smtClean="0">
                <a:solidFill>
                  <a:schemeClr val="tx2"/>
                </a:solidFill>
              </a:rPr>
              <a:t>/data/vcfFiles/speciesInLatin/filename.vcf</a:t>
            </a:r>
            <a:endParaRPr lang="de-CH" b="1" dirty="0">
              <a:solidFill>
                <a:schemeClr val="tx2"/>
              </a:solidFill>
            </a:endParaRPr>
          </a:p>
        </p:txBody>
      </p:sp>
    </p:spTree>
    <p:extLst>
      <p:ext uri="{BB962C8B-B14F-4D97-AF65-F5344CB8AC3E}">
        <p14:creationId xmlns:p14="http://schemas.microsoft.com/office/powerpoint/2010/main" val="3745205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VCFs on vetsrv06 - II</a:t>
            </a:r>
            <a:endParaRPr lang="de-CH" dirty="0"/>
          </a:p>
        </p:txBody>
      </p:sp>
      <p:sp>
        <p:nvSpPr>
          <p:cNvPr id="3" name="Content Placeholder 2"/>
          <p:cNvSpPr>
            <a:spLocks noGrp="1"/>
          </p:cNvSpPr>
          <p:nvPr>
            <p:ph idx="1"/>
          </p:nvPr>
        </p:nvSpPr>
        <p:spPr>
          <a:xfrm>
            <a:off x="711201" y="1676401"/>
            <a:ext cx="10748433" cy="4498975"/>
          </a:xfrm>
        </p:spPr>
        <p:txBody>
          <a:bodyPr/>
          <a:lstStyle/>
          <a:p>
            <a:pPr marL="0" indent="0">
              <a:buNone/>
            </a:pPr>
            <a:r>
              <a:rPr lang="de-CH" b="1" dirty="0" smtClean="0"/>
              <a:t>This is important if storage space becomes limited:</a:t>
            </a:r>
          </a:p>
          <a:p>
            <a:pPr marL="0" indent="0">
              <a:buNone/>
            </a:pPr>
            <a:r>
              <a:rPr lang="de-CH" dirty="0" smtClean="0"/>
              <a:t>Be aware that the VCFs are big. If you do not define a region or a chromosome in the first step, the program will make you a temporary copy of the file in your working directory. This was implemented to make sure that the original file is not being changed by accident. However, as it will take up a lot of space, it will be deleted before the program finishes. </a:t>
            </a:r>
            <a:endParaRPr lang="de-CH" dirty="0"/>
          </a:p>
        </p:txBody>
      </p:sp>
    </p:spTree>
    <p:extLst>
      <p:ext uri="{BB962C8B-B14F-4D97-AF65-F5344CB8AC3E}">
        <p14:creationId xmlns:p14="http://schemas.microsoft.com/office/powerpoint/2010/main" val="902764236"/>
      </p:ext>
    </p:extLst>
  </p:cSld>
  <p:clrMapOvr>
    <a:masterClrMapping/>
  </p:clrMapOvr>
</p:sld>
</file>

<file path=ppt/theme/theme1.xml><?xml version="1.0" encoding="utf-8"?>
<a:theme xmlns:a="http://schemas.openxmlformats.org/drawingml/2006/main" name="ub_powerpoint2013_weissHintergrund_print">
  <a:themeElements>
    <a:clrScheme name="">
      <a:dk1>
        <a:srgbClr val="000000"/>
      </a:dk1>
      <a:lt1>
        <a:srgbClr val="FFFFFF"/>
      </a:lt1>
      <a:dk2>
        <a:srgbClr val="000000"/>
      </a:dk2>
      <a:lt2>
        <a:srgbClr val="F6F6F6"/>
      </a:lt2>
      <a:accent1>
        <a:srgbClr val="E1EBF5"/>
      </a:accent1>
      <a:accent2>
        <a:srgbClr val="9CBDDE"/>
      </a:accent2>
      <a:accent3>
        <a:srgbClr val="FFFFFF"/>
      </a:accent3>
      <a:accent4>
        <a:srgbClr val="000000"/>
      </a:accent4>
      <a:accent5>
        <a:srgbClr val="EEF3F9"/>
      </a:accent5>
      <a:accent6>
        <a:srgbClr val="8DABC9"/>
      </a:accent6>
      <a:hlink>
        <a:srgbClr val="DF2046"/>
      </a:hlink>
      <a:folHlink>
        <a:srgbClr val="996670"/>
      </a:folHlink>
    </a:clrScheme>
    <a:fontScheme name="Leere Prä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400" b="0" i="0" u="none" strike="noStrike" cap="none" normalizeH="0" baseline="0">
            <a:ln>
              <a:noFill/>
            </a:ln>
            <a:solidFill>
              <a:schemeClr val="tx1"/>
            </a:solidFill>
            <a:effectLst/>
            <a:latin typeface="Arial" pitchFamily="3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400" b="0" i="0" u="none" strike="noStrike" cap="none" normalizeH="0" baseline="0">
            <a:ln>
              <a:noFill/>
            </a:ln>
            <a:solidFill>
              <a:schemeClr val="tx1"/>
            </a:solidFill>
            <a:effectLst/>
            <a:latin typeface="Arial" pitchFamily="39" charset="0"/>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ub_powerpoint_weiss</Template>
  <TotalTime>0</TotalTime>
  <Words>1000</Words>
  <Application>Microsoft Office PowerPoint</Application>
  <PresentationFormat>Widescreen</PresentationFormat>
  <Paragraphs>254</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Calibri</vt:lpstr>
      <vt:lpstr>Wingdings</vt:lpstr>
      <vt:lpstr>ub_powerpoint2013_weissHintergrund_print</vt:lpstr>
      <vt:lpstr>Program to filter VCFs </vt:lpstr>
      <vt:lpstr>General</vt:lpstr>
      <vt:lpstr>Algorithm</vt:lpstr>
      <vt:lpstr>Prerequisites</vt:lpstr>
      <vt:lpstr>Parameterfile I</vt:lpstr>
      <vt:lpstr>Parameterfile I - extra</vt:lpstr>
      <vt:lpstr>Parameterfile II</vt:lpstr>
      <vt:lpstr>VCFs on vetsrv06 - I</vt:lpstr>
      <vt:lpstr>VCFs on vetsrv06 - II</vt:lpstr>
      <vt:lpstr>Instructions</vt:lpstr>
      <vt:lpstr>Output</vt:lpstr>
      <vt:lpstr>Error messages - I</vt:lpstr>
      <vt:lpstr>Error messages - II</vt:lpstr>
      <vt:lpstr>Some runtimes</vt:lpstr>
      <vt:lpstr>Improving runtimes</vt:lpstr>
      <vt:lpstr>Final remarks</vt:lpstr>
      <vt:lpstr>Think before you start the program</vt:lpstr>
      <vt:lpstr>Troubleshooting</vt:lpstr>
      <vt:lpstr>Have fun using the program!!</vt:lpstr>
    </vt:vector>
  </TitlesOfParts>
  <Company>VETSUISSE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to filter variants</dc:title>
  <dc:creator>Häfliger, Irene (VETSUISSE)</dc:creator>
  <cp:lastModifiedBy>Häfliger, Irene (VETSUISSE)</cp:lastModifiedBy>
  <cp:revision>93</cp:revision>
  <dcterms:created xsi:type="dcterms:W3CDTF">2018-06-19T12:30:19Z</dcterms:created>
  <dcterms:modified xsi:type="dcterms:W3CDTF">2019-04-04T08:51:33Z</dcterms:modified>
</cp:coreProperties>
</file>