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engfeng75@qq.com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I原则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UI原则</a:t>
            </a:r>
          </a:p>
        </p:txBody>
      </p:sp>
      <p:sp>
        <p:nvSpPr>
          <p:cNvPr id="120" name="zengfeng75@qq.co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rPr u="sng">
                <a:hlinkClick r:id="rId2" invalidUrl="" action="" tgtFrame="" tooltip="" history="1" highlightClick="0" endSnd="0"/>
              </a:rPr>
              <a:t>zengfeng75@qq.com</a:t>
            </a:r>
          </a:p>
          <a:p>
            <a:pPr defTabSz="537463">
              <a:defRPr sz="3404"/>
            </a:pPr>
            <a:r>
              <a:t>2018-11-21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DFE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命名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</a:t>
            </a:r>
          </a:p>
        </p:txBody>
      </p:sp>
      <p:sp>
        <p:nvSpPr>
          <p:cNvPr id="156" name="( ): 必填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 ): 必填</a:t>
            </a:r>
          </a:p>
          <a:p>
            <a:pPr/>
            <a:r>
              <a:t>[ ]：可选</a:t>
            </a:r>
          </a:p>
          <a:p>
            <a:pPr/>
          </a:p>
          <a:p>
            <a:pPr/>
            <a:r>
              <a:t>包: (包类型)(名称)</a:t>
            </a:r>
          </a:p>
          <a:p>
            <a:pPr/>
            <a:r>
              <a:t>图片: (类型)_(名称)_[状态]</a:t>
            </a:r>
          </a:p>
          <a:p>
            <a:pPr/>
            <a:r>
              <a:t>组件: (名称)(组件类型)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包命名--前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包命名--前缀</a:t>
            </a:r>
          </a:p>
        </p:txBody>
      </p:sp>
      <p:sp>
        <p:nvSpPr>
          <p:cNvPr id="159" name="Common: 公共资源和组件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Common: 公共资源和组件</a:t>
            </a:r>
          </a:p>
          <a:p>
            <a:pPr/>
            <a:r>
              <a:t>Game: 游戏系统级别</a:t>
            </a:r>
          </a:p>
          <a:p>
            <a:pPr/>
            <a:r>
              <a:t>Module: 游戏模块级别</a:t>
            </a:r>
          </a:p>
          <a:p>
            <a:pPr/>
            <a:r>
              <a:t>SystemModule: 游戏系统模块级别</a:t>
            </a:r>
          </a:p>
          <a:p>
            <a:pPr/>
            <a:r>
              <a:t>Lang: 多语言</a:t>
            </a:r>
          </a:p>
          <a:p>
            <a:pPr/>
            <a:r>
              <a:t>__Style: 样式，不会被程序直接引用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命名规则--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命名规则--包</a:t>
            </a:r>
          </a:p>
        </p:txBody>
      </p:sp>
      <p:sp>
        <p:nvSpPr>
          <p:cNvPr id="162" name="(包类型)(名称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(包类型)(名称)</a:t>
            </a:r>
          </a:p>
          <a:p>
            <a:pPr/>
            <a:r>
              <a:t>比如: </a:t>
            </a:r>
          </a:p>
          <a:p>
            <a:pPr lvl="1"/>
            <a:r>
              <a:t>背包: ModuleBag</a:t>
            </a:r>
          </a:p>
          <a:p>
            <a:pPr lvl="1"/>
            <a:r>
              <a:t>登陆: ModuleLogin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包命名--常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包命名--常用</a:t>
            </a:r>
          </a:p>
        </p:txBody>
      </p:sp>
      <p:sp>
        <p:nvSpPr>
          <p:cNvPr id="165" name="CommonBase: 公共组件和资源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6695" indent="-226695" defTabSz="297941">
              <a:spcBef>
                <a:spcPts val="2100"/>
              </a:spcBef>
              <a:defRPr sz="1632"/>
            </a:pPr>
            <a:r>
              <a:t>CommonBase: 公共组件和资源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CommonFx: 特效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CommonNumber: 美术数字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GameGM: 游戏GM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GameLaunch: 游戏启动时用到的UI组件（一般只有加载界面）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GameSystem: 游戏系统组件(各种对话框)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GameMenu: 菜单按钮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Lang: 多语言最外层组件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Lang_zh-cn: 多语言图片资源--中文简体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Lang_zh-tw: 多语言图片资源--中文繁体</a:t>
            </a:r>
          </a:p>
          <a:p>
            <a:pPr marL="226695" indent="-226695" defTabSz="297941">
              <a:spcBef>
                <a:spcPts val="2100"/>
              </a:spcBef>
              <a:defRPr sz="1632"/>
            </a:pPr>
            <a:r>
              <a:t>Lang_en:多语言图片资源--英文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oduleLogin: 模块--登录…"/>
          <p:cNvSpPr txBox="1"/>
          <p:nvPr>
            <p:ph type="body" idx="1"/>
          </p:nvPr>
        </p:nvSpPr>
        <p:spPr>
          <a:xfrm>
            <a:off x="952500" y="495300"/>
            <a:ext cx="11099800" cy="8382000"/>
          </a:xfrm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ModuleLogin: 模块--登录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ModuleSetting: 模块--设置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ModuleShop: 模块--商城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ModuleBag: 模块--背包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ModuleEmail: 模块--邮件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ModuleRank: 模块--排行榜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SystemModuleTask: 系统模块--任务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SystemModuleGuide: 系统模块--引导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SystemModuleHome: 系统模块--主界面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命名规则--图片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</a:t>
            </a:r>
          </a:p>
        </p:txBody>
      </p:sp>
      <p:sp>
        <p:nvSpPr>
          <p:cNvPr id="170" name="原则：只要好认，好区分就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原则：只要好认，好区分就行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规则：前缀_名称_状态.png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比如: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黄色按钮: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普通：btn_yellow_up.png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按下：btn_yellow_down.png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选中普通：btn_yellow_selectup.png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选中按下:  btn_yellow_selectdown.png</a:t>
            </a:r>
          </a:p>
          <a:p>
            <a:pPr lvl="2" marL="880110" indent="-293370" defTabSz="385572">
              <a:spcBef>
                <a:spcPts val="2700"/>
              </a:spcBef>
              <a:defRPr sz="2112"/>
            </a:pPr>
            <a:r>
              <a:t>不可点击: btn_yellow_disable.png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命名规则--图片文件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命名规则--图片文件夹</a:t>
            </a:r>
          </a:p>
        </p:txBody>
      </p:sp>
      <p:sp>
        <p:nvSpPr>
          <p:cNvPr id="173" name="_images_ui: UI图片,会合成图集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_images_ui: UI图片,会合成图集</a:t>
            </a:r>
          </a:p>
          <a:p>
            <a:pPr/>
            <a:r>
              <a:t>_images_pic: 非UI图片,不会合成图集</a:t>
            </a:r>
          </a:p>
          <a:p>
            <a:pPr/>
            <a:r>
              <a:t>__images_tmp: 临时图片，将会删除</a:t>
            </a:r>
          </a:p>
          <a:p>
            <a:pPr/>
            <a:r>
              <a:t>__style: 样式, 只是为了样式统一，创建方便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命名规则--图片前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命名规则--图片前缀</a:t>
            </a:r>
          </a:p>
        </p:txBody>
      </p:sp>
      <p:sp>
        <p:nvSpPr>
          <p:cNvPr id="176" name="btn_ : 按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88925" indent="-288925" defTabSz="379729">
              <a:spcBef>
                <a:spcPts val="2700"/>
              </a:spcBef>
              <a:defRPr sz="2080"/>
            </a:pPr>
            <a:r>
              <a:t>btn_ : 按钮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bar_ ：进度条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icon_ : 图标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flag_ ：标志图标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num_ : 数字图片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bg_ : 背景图片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star_ : 星星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checkbox_ : 多选框</a:t>
            </a:r>
          </a:p>
          <a:p>
            <a:pPr marL="288925" indent="-288925" defTabSz="379729">
              <a:spcBef>
                <a:spcPts val="2700"/>
              </a:spcBef>
              <a:defRPr sz="2080"/>
            </a:pPr>
            <a:r>
              <a:t>radio ： 单选框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命名规则--图片后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命名规则--图片后缀</a:t>
            </a:r>
          </a:p>
        </p:txBody>
      </p:sp>
      <p:sp>
        <p:nvSpPr>
          <p:cNvPr id="179" name="状态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状态</a:t>
            </a:r>
          </a:p>
          <a:p>
            <a:pPr lvl="1"/>
            <a:r>
              <a:t>普通: up</a:t>
            </a:r>
          </a:p>
          <a:p>
            <a:pPr lvl="1"/>
            <a:r>
              <a:t>按下: down</a:t>
            </a:r>
          </a:p>
          <a:p>
            <a:pPr lvl="1"/>
            <a:r>
              <a:t>禁用: disable</a:t>
            </a:r>
          </a:p>
          <a:p>
            <a:pPr lvl="1"/>
            <a:r>
              <a:t>选中普通: selectup</a:t>
            </a:r>
          </a:p>
          <a:p>
            <a:pPr lvl="1"/>
            <a:r>
              <a:t>选中按下: selectdown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命名规则--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命名规则--组件</a:t>
            </a:r>
          </a:p>
        </p:txBody>
      </p:sp>
      <p:sp>
        <p:nvSpPr>
          <p:cNvPr id="182" name="规则：名称(组件类型名).p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7809" indent="-257809" defTabSz="338835">
              <a:spcBef>
                <a:spcPts val="2400"/>
              </a:spcBef>
              <a:defRPr sz="1856"/>
            </a:pPr>
            <a:r>
              <a:t>规则：名称(组件类型名).png</a:t>
            </a:r>
          </a:p>
          <a:p>
            <a:pPr marL="257809" indent="-257809" defTabSz="338835">
              <a:spcBef>
                <a:spcPts val="2400"/>
              </a:spcBef>
              <a:defRPr sz="1856"/>
            </a:pPr>
            <a:r>
              <a:t>比如按钮: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黄色按钮: YellowButton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绿色按钮: GreenButton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黄色图标按钮: YellowIconButton</a:t>
            </a:r>
          </a:p>
          <a:p>
            <a:pPr marL="257809" indent="-257809" defTabSz="338835">
              <a:spcBef>
                <a:spcPts val="2400"/>
              </a:spcBef>
              <a:defRPr sz="1856"/>
            </a:pPr>
            <a:r>
              <a:t>比如输入框: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通用输入框: 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随机名输入框：RandomNameTextInput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密码输入框: PaswordTextInput</a:t>
            </a:r>
          </a:p>
          <a:p>
            <a:pPr lvl="1" marL="515619" indent="-257809" defTabSz="338835">
              <a:spcBef>
                <a:spcPts val="2400"/>
              </a:spcBef>
              <a:defRPr sz="1856"/>
            </a:pPr>
            <a:r>
              <a:t>数字输入框：NumberTextInput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UI原则"/>
          <p:cNvSpPr txBox="1"/>
          <p:nvPr>
            <p:ph type="title"/>
          </p:nvPr>
        </p:nvSpPr>
        <p:spPr>
          <a:xfrm>
            <a:off x="952500" y="254000"/>
            <a:ext cx="11099800" cy="1333500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UI原则</a:t>
            </a:r>
          </a:p>
        </p:txBody>
      </p:sp>
      <p:sp>
        <p:nvSpPr>
          <p:cNvPr id="123" name="文字别用描边…"/>
          <p:cNvSpPr txBox="1"/>
          <p:nvPr>
            <p:ph type="body" idx="1"/>
          </p:nvPr>
        </p:nvSpPr>
        <p:spPr>
          <a:xfrm>
            <a:off x="952500" y="1397000"/>
            <a:ext cx="11099800" cy="7480300"/>
          </a:xfrm>
          <a:prstGeom prst="rect">
            <a:avLst/>
          </a:prstGeom>
        </p:spPr>
        <p:txBody>
          <a:bodyPr/>
          <a:lstStyle/>
          <a:p>
            <a:pPr marL="217804" indent="-217804" defTabSz="286258">
              <a:spcBef>
                <a:spcPts val="2000"/>
              </a:spcBef>
              <a:defRPr sz="1568"/>
            </a:pPr>
            <a:r>
              <a:t>文字别用描边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字体不要超过2个:  1个正文字体、1个加粗标题字体。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不要用遮罩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内容背景不要渐变, 纯色清爽一些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尽量别用圆角，如果要用背景是圆角就行，内容尽量直角矩形。(因为图标类型分大小，那么你的圆角也要调整，资源图片就适应不了，你就要加遮罩。MD就坑了)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资源形状统一，不要又圆角又矩形。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会缩放、伸缩的UI，要用规则化（尽量矩形）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资源统一，别出现多种冗余样式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字体、按钮、图标等。要设置样式。别每个界面随意调大小、颜色。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按钮、图标等能点击的UI。需要考虑状态样式。Up(普通), Down（按下）, SelectUp(选中), SelectDown(选中按下), Disable(不可点击)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图片固定后，不要去UI里设置透明度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结构尽量简单，复杂了不好拼界面而且销毁大可重复利用性底</a:t>
            </a:r>
          </a:p>
          <a:p>
            <a:pPr marL="217804" indent="-217804" defTabSz="286258">
              <a:spcBef>
                <a:spcPts val="2000"/>
              </a:spcBef>
              <a:defRPr sz="1568"/>
            </a:pPr>
            <a:r>
              <a:t>要清爽，不要过多装饰。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命名规则--常用组件名后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命名规则--常用组件名后缀</a:t>
            </a:r>
          </a:p>
        </p:txBody>
      </p:sp>
      <p:sp>
        <p:nvSpPr>
          <p:cNvPr id="185" name="Button: 按钮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328929" indent="-328929" defTabSz="432308">
              <a:spcBef>
                <a:spcPts val="3100"/>
              </a:spcBef>
              <a:defRPr sz="2368"/>
            </a:pPr>
            <a:r>
              <a:t>Button: 按钮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TabButton: 页签按钮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Checkbox: 多选框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RadioButton: 单选框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TextInput: 输入框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TextArea: 多行文本输入框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ProgressBar: 进度条</a:t>
            </a:r>
          </a:p>
          <a:p>
            <a:pPr marL="328929" indent="-328929" defTabSz="432308">
              <a:spcBef>
                <a:spcPts val="3100"/>
              </a:spcBef>
              <a:defRPr sz="2368"/>
            </a:pPr>
            <a:r>
              <a:t>ScrollBar: 滑动条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物品图标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物品图标组件</a:t>
            </a:r>
          </a:p>
        </p:txBody>
      </p:sp>
      <p:sp>
        <p:nvSpPr>
          <p:cNvPr id="188" name="因为物品图标可能会有不同大小，显示不同的属性(名称、数量、品质)。所以会有多种样式出现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36140" indent="-236140">
              <a:defRPr sz="1700"/>
            </a:pPr>
            <a:r>
              <a:t>因为物品图标可能会有不同大小，显示不同的属性(名称、数量、品质)。所以会有多种样式出现</a:t>
            </a:r>
          </a:p>
          <a:p>
            <a:pPr/>
            <a:r>
              <a:t>ItemIcon120x120</a:t>
            </a:r>
          </a:p>
          <a:p>
            <a:pPr/>
            <a:r>
              <a:t>ItemIcon50x50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模块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模块组件</a:t>
            </a:r>
          </a:p>
        </p:txBody>
      </p:sp>
      <p:sp>
        <p:nvSpPr>
          <p:cNvPr id="191" name="主窗口：(模块名)Windo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236140" indent="-236140">
              <a:defRPr sz="1700"/>
            </a:pPr>
          </a:p>
          <a:p>
            <a:pPr/>
            <a:r>
              <a:t>主窗口：(模块名)Window</a:t>
            </a:r>
          </a:p>
          <a:p>
            <a:pPr/>
            <a:r>
              <a:t>其他面板: (名称)Panel</a:t>
            </a:r>
          </a:p>
          <a:p>
            <a:pPr marL="236140" indent="-236140">
              <a:defRPr sz="1700"/>
            </a:pPr>
            <a:r>
              <a:t>有的组件最好自己加个前缀</a:t>
            </a:r>
          </a:p>
          <a:p>
            <a:pPr lvl="1" marL="680640" indent="-236140">
              <a:defRPr sz="1700"/>
            </a:pPr>
            <a:r>
              <a:t>比如: </a:t>
            </a:r>
          </a:p>
        </p:txBody>
      </p:sp>
      <p:pic>
        <p:nvPicPr>
          <p:cNvPr id="19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800" y="7302500"/>
            <a:ext cx="2235200" cy="1866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ame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GameSystem</a:t>
            </a:r>
          </a:p>
        </p:txBody>
      </p:sp>
      <p:sp>
        <p:nvSpPr>
          <p:cNvPr id="195" name="等待膜：用来等待响应等情况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52"/>
            </a:pPr>
            <a:r>
              <a:t>等待膜：用来等待响应等情况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GlobalModalWaiting: 全屏</a:t>
            </a:r>
          </a:p>
          <a:p>
            <a:pPr lvl="1" marL="764540" indent="-382270" defTabSz="502412">
              <a:spcBef>
                <a:spcPts val="3600"/>
              </a:spcBef>
              <a:defRPr sz="2752"/>
            </a:pPr>
            <a:r>
              <a:t>WindowModalWaiting: 某个窗口,基本不用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SystemAlertMessage: 1个按钮的对话框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SystemConfirmMessage: 2个按钮的对话框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SystemToastMessage: 浮动框消息</a:t>
            </a:r>
          </a:p>
          <a:p>
            <a:pPr marL="382270" indent="-382270" defTabSz="502412">
              <a:spcBef>
                <a:spcPts val="3600"/>
              </a:spcBef>
              <a:defRPr sz="2752"/>
            </a:pPr>
            <a:r>
              <a:t>AwardsDialog: 获取奖励对话框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包的依赖关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包的依赖关系</a:t>
            </a:r>
          </a:p>
        </p:txBody>
      </p:sp>
      <p:sp>
        <p:nvSpPr>
          <p:cNvPr id="198" name="GameLaunch: 因为是游戏入口加载界面，不可以依赖任何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1165" indent="-431165" defTabSz="566674">
              <a:spcBef>
                <a:spcPts val="4000"/>
              </a:spcBef>
              <a:defRPr sz="3104"/>
            </a:pPr>
            <a:r>
              <a:t>GameLaunch: 因为是游戏入口加载界面，不可以依赖任何包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Common前缀的包：不能以来依赖Module、SystemModule、Game等全缀的包，因为这些包会有可能卸载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Module、SystemModule、Game等全缀的包不能互相依赖,只能依赖Common前缀的</a:t>
            </a:r>
          </a:p>
          <a:p>
            <a:pPr marL="431165" indent="-431165" defTabSz="566674">
              <a:spcBef>
                <a:spcPts val="4000"/>
              </a:spcBef>
              <a:defRPr sz="3104"/>
            </a:pPr>
            <a:r>
              <a:t>CommonBase &lt; CommonFx &lt; CommonGame &lt; CommonNumber &lt; ModuleXXX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GUI中不支持Laya的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FGUI中不支持Laya的点</a:t>
            </a:r>
          </a:p>
        </p:txBody>
      </p:sp>
      <p:sp>
        <p:nvSpPr>
          <p:cNvPr id="201" name="图形(圆角矩形): 要转位图，否则到laya那边显示会有问题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图形(圆角矩形): 要转位图，否则到laya那边显示会有问题</a:t>
            </a:r>
          </a:p>
          <a:p>
            <a:pPr/>
            <a:r>
              <a:t>图片不支持修改颜色</a:t>
            </a:r>
          </a:p>
          <a:p>
            <a:pPr/>
            <a:r>
              <a:t>图片不支持变灰,(变灰实现方式是滤镜，比较耗，所以干脆没支持)</a:t>
            </a:r>
          </a:p>
          <a:p>
            <a:pPr/>
            <a:r>
              <a:t>文本换行需要用 &lt;br&gt;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性能消耗方面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性能消耗方面</a:t>
            </a:r>
          </a:p>
        </p:txBody>
      </p:sp>
      <p:sp>
        <p:nvSpPr>
          <p:cNvPr id="204" name="尽量不要用遮罩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尽量不要用遮罩</a:t>
            </a:r>
          </a:p>
          <a:p>
            <a:pPr/>
            <a:r>
              <a:t>尽量不要用描边</a:t>
            </a:r>
          </a:p>
          <a:p>
            <a:pPr/>
            <a:r>
              <a:t>尽量不要用滤镜和混合</a:t>
            </a:r>
          </a:p>
          <a:p>
            <a:pPr/>
            <a:r>
              <a:t>尽量不要调透明度</a:t>
            </a:r>
          </a:p>
          <a:p>
            <a:pPr/>
            <a:r>
              <a:t>组件结构尽量简洁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屏幕自适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屏幕自适应</a:t>
            </a:r>
          </a:p>
        </p:txBody>
      </p:sp>
      <p:sp>
        <p:nvSpPr>
          <p:cNvPr id="207" name="设计UI时要考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设计UI时要考虑</a:t>
            </a:r>
          </a:p>
          <a:p>
            <a:pPr lvl="1"/>
            <a:r>
              <a:t>iPhoneX等手机的齐刘海</a:t>
            </a:r>
          </a:p>
          <a:p>
            <a:pPr lvl="1"/>
            <a:r>
              <a:t>平铺列表，不同屏幕宽度</a:t>
            </a:r>
          </a:p>
          <a:p>
            <a:pPr lvl="1"/>
            <a:r>
              <a:t>宽度100%区块（比如顶部的货币栏，底部的菜单栏）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样式</a:t>
            </a:r>
          </a:p>
        </p:txBody>
      </p:sp>
      <p:sp>
        <p:nvSpPr>
          <p:cNvPr id="210" name="__Style： 样式包，不会被程序引用。主要做样式查看，快速复制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__Style： 样式包，不会被程序引用。主要做样式查看，快速复制。</a:t>
            </a:r>
          </a:p>
          <a:p>
            <a:pPr/>
            <a:r>
              <a:t>__Style/Text: 文本样式，游戏中用到的所有文本样式都会放到这里。要用的话直接从这里拷贝。以免出现偏差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组件内部节点命名规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组件内部节点命名规则</a:t>
            </a:r>
          </a:p>
        </p:txBody>
      </p:sp>
      <p:sp>
        <p:nvSpPr>
          <p:cNvPr id="213" name="FGUI默认的名称是：n+数字 (n0, n1, n2等)…"/>
          <p:cNvSpPr txBox="1"/>
          <p:nvPr>
            <p:ph type="body" idx="1"/>
          </p:nvPr>
        </p:nvSpPr>
        <p:spPr>
          <a:xfrm>
            <a:off x="952500" y="2590800"/>
            <a:ext cx="11099800" cy="5207000"/>
          </a:xfrm>
          <a:prstGeom prst="rect">
            <a:avLst/>
          </a:prstGeom>
        </p:spPr>
        <p:txBody>
          <a:bodyPr anchor="t"/>
          <a:lstStyle/>
          <a:p>
            <a:pPr/>
            <a:r>
              <a:t>FGUI默认的名称是：n+数字 (n0, n1, n2等)</a:t>
            </a:r>
          </a:p>
          <a:p>
            <a:pPr/>
            <a:r>
              <a:t>n+数字, _开头的节点：表示不会生成代码结构，是不会动态变化的。</a:t>
            </a:r>
          </a:p>
          <a:p>
            <a:pPr/>
            <a:r>
              <a:t>其他的将生成代码结构。</a:t>
            </a:r>
          </a:p>
          <a:p>
            <a:pPr/>
            <a:r>
              <a:t>如图：红色框表示不会生成到代码里，绿色的将会生成代码引用</a:t>
            </a:r>
          </a:p>
        </p:txBody>
      </p:sp>
      <p:pic>
        <p:nvPicPr>
          <p:cNvPr id="214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9500" y="7975600"/>
            <a:ext cx="7391400" cy="139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图标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图标样式</a:t>
            </a:r>
          </a:p>
        </p:txBody>
      </p:sp>
      <p:sp>
        <p:nvSpPr>
          <p:cNvPr id="126" name="图标分大小。设置样式后。拼UI只能用样式里的规格。不可以随意调大小。…"/>
          <p:cNvSpPr txBox="1"/>
          <p:nvPr>
            <p:ph type="body" sz="quarter" idx="1"/>
          </p:nvPr>
        </p:nvSpPr>
        <p:spPr>
          <a:xfrm>
            <a:off x="952500" y="2590800"/>
            <a:ext cx="11099800" cy="1219200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图标分大小。设置样式后。拼UI只能用样式里的规格。不可以随意调大小。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比如:</a:t>
            </a:r>
          </a:p>
        </p:txBody>
      </p:sp>
      <p:pic>
        <p:nvPicPr>
          <p:cNvPr id="127" name="ic_launcher.png" descr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500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ic_launcher.png" descr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53100" y="6070600"/>
            <a:ext cx="1219200" cy="1219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c_launcher.png" descr="ic_launch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51900" y="6794500"/>
            <a:ext cx="495300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大: 120 x 120"/>
          <p:cNvSpPr txBox="1"/>
          <p:nvPr/>
        </p:nvSpPr>
        <p:spPr>
          <a:xfrm>
            <a:off x="1710436" y="7727950"/>
            <a:ext cx="193852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大: 120 x 120</a:t>
            </a:r>
          </a:p>
        </p:txBody>
      </p:sp>
      <p:sp>
        <p:nvSpPr>
          <p:cNvPr id="131" name="中: 50 x50"/>
          <p:cNvSpPr txBox="1"/>
          <p:nvPr/>
        </p:nvSpPr>
        <p:spPr>
          <a:xfrm>
            <a:off x="5605271" y="7727950"/>
            <a:ext cx="15148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中: 50 x50</a:t>
            </a:r>
          </a:p>
        </p:txBody>
      </p:sp>
      <p:sp>
        <p:nvSpPr>
          <p:cNvPr id="132" name="小: 20 x20"/>
          <p:cNvSpPr txBox="1"/>
          <p:nvPr/>
        </p:nvSpPr>
        <p:spPr>
          <a:xfrm>
            <a:off x="8348471" y="7727950"/>
            <a:ext cx="151485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小: 20 x20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标样式一般由以下决定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图标样式一般由以下决定:</a:t>
            </a:r>
          </a:p>
          <a:p>
            <a:pPr lvl="1"/>
            <a:r>
              <a:t>大小</a:t>
            </a:r>
          </a:p>
          <a:p>
            <a:pPr lvl="1"/>
            <a:r>
              <a:t>边框、背景: 是否考虑选中状态</a:t>
            </a:r>
          </a:p>
          <a:p>
            <a:pPr lvl="1"/>
            <a:r>
              <a:t>是否有标题文字</a:t>
            </a:r>
          </a:p>
          <a:p>
            <a:pPr lvl="1"/>
            <a:r>
              <a:t>是否有数字文字: 状态颜色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按钮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按钮样式</a:t>
            </a:r>
          </a:p>
        </p:txBody>
      </p:sp>
      <p:sp>
        <p:nvSpPr>
          <p:cNvPr id="137" name="按钮样式一般有以下决定：…"/>
          <p:cNvSpPr txBox="1"/>
          <p:nvPr>
            <p:ph type="body" sz="half" idx="1"/>
          </p:nvPr>
        </p:nvSpPr>
        <p:spPr>
          <a:xfrm>
            <a:off x="952500" y="2590800"/>
            <a:ext cx="11099800" cy="3441700"/>
          </a:xfrm>
          <a:prstGeom prst="rect">
            <a:avLst/>
          </a:prstGeom>
        </p:spPr>
        <p:txBody>
          <a:bodyPr/>
          <a:lstStyle/>
          <a:p>
            <a:pPr marL="271145" indent="-271145" defTabSz="356362">
              <a:spcBef>
                <a:spcPts val="2500"/>
              </a:spcBef>
              <a:defRPr sz="1952"/>
            </a:pPr>
            <a:r>
              <a:t>按钮样式一般有以下决定：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颜色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大小</a:t>
            </a:r>
          </a:p>
          <a:p>
            <a:pPr lvl="1" marL="542290" indent="-271145" defTabSz="356362">
              <a:spcBef>
                <a:spcPts val="2500"/>
              </a:spcBef>
              <a:defRPr sz="1952"/>
            </a:pPr>
            <a:r>
              <a:t>有图标</a:t>
            </a:r>
          </a:p>
          <a:p>
            <a:pPr marL="271145" indent="-271145" defTabSz="356362">
              <a:spcBef>
                <a:spcPts val="2500"/>
              </a:spcBef>
              <a:defRPr sz="1952"/>
            </a:pPr>
            <a:r>
              <a:t>要考虑状态：Up(普通), Down（按下）, SelectUp(选中), SelectDown(选中按下), Disable(不可点击)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文本样式</a:t>
            </a:r>
          </a:p>
        </p:txBody>
      </p:sp>
      <p:sp>
        <p:nvSpPr>
          <p:cNvPr id="140" name="样式一般有以下决定：…"/>
          <p:cNvSpPr txBox="1"/>
          <p:nvPr>
            <p:ph type="body" sz="half" idx="1"/>
          </p:nvPr>
        </p:nvSpPr>
        <p:spPr>
          <a:xfrm>
            <a:off x="952500" y="2590800"/>
            <a:ext cx="11099800" cy="3441700"/>
          </a:xfrm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760"/>
            </a:pPr>
            <a:r>
              <a:t>样式一般有以下决定：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颜色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大小</a:t>
            </a:r>
          </a:p>
          <a:p>
            <a:pPr lvl="1" marL="488950" indent="-244475" defTabSz="321310">
              <a:spcBef>
                <a:spcPts val="2300"/>
              </a:spcBef>
              <a:defRPr sz="1760"/>
            </a:pPr>
            <a:r>
              <a:t>字体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你可以参考World文档样式</a:t>
            </a:r>
          </a:p>
        </p:txBody>
      </p:sp>
      <p:pic>
        <p:nvPicPr>
          <p:cNvPr id="14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438430"/>
            <a:ext cx="12115800" cy="750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窗口样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窗口样式</a:t>
            </a:r>
          </a:p>
        </p:txBody>
      </p:sp>
      <p:sp>
        <p:nvSpPr>
          <p:cNvPr id="144" name="窗口一般有以下几种类型：…"/>
          <p:cNvSpPr txBox="1"/>
          <p:nvPr>
            <p:ph type="body" idx="1"/>
          </p:nvPr>
        </p:nvSpPr>
        <p:spPr>
          <a:xfrm>
            <a:off x="1041400" y="24130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496"/>
            </a:pPr>
            <a:r>
              <a:t>窗口一般有以下几种类型：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对话框类型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窗口类型:尽量少用，会叠加 将增加calldraw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全屏类型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对话框和窗口类型的样式不要过多风格样式，一般各一个样式。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全屏的背景：尽量公用，不要透明度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所有窗口内容部分的背景不要透明度，不要看到下面的东西，否则叠加后排版显得混乱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基础组件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基础组件</a:t>
            </a:r>
          </a:p>
        </p:txBody>
      </p:sp>
      <p:sp>
        <p:nvSpPr>
          <p:cNvPr id="147" name="基础组件尽量一套，有哪些组件可以参考FGUI"/>
          <p:cNvSpPr txBox="1"/>
          <p:nvPr>
            <p:ph type="body" sz="quarter" idx="1"/>
          </p:nvPr>
        </p:nvSpPr>
        <p:spPr>
          <a:xfrm>
            <a:off x="952500" y="2590800"/>
            <a:ext cx="11099800" cy="1079500"/>
          </a:xfrm>
          <a:prstGeom prst="rect">
            <a:avLst/>
          </a:prstGeom>
        </p:spPr>
        <p:txBody>
          <a:bodyPr/>
          <a:lstStyle/>
          <a:p>
            <a:pPr/>
            <a:r>
              <a:t>基础组件尽量一套，有哪些组件可以参考FGUI</a:t>
            </a:r>
          </a:p>
        </p:txBody>
      </p:sp>
      <p:pic>
        <p:nvPicPr>
          <p:cNvPr id="148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0" y="3860800"/>
            <a:ext cx="2882900" cy="415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4900" y="3860800"/>
            <a:ext cx="2374900" cy="1587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14900" y="5651500"/>
            <a:ext cx="2997200" cy="184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</a:t>
            </a:r>
          </a:p>
        </p:txBody>
      </p:sp>
      <p:sp>
        <p:nvSpPr>
          <p:cNvPr id="153" name="屏幕自适应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112"/>
            </a:pPr>
            <a:r>
              <a:t>屏幕自适应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性能消耗方面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FairyGUI 在Laya中需要注意的点</a:t>
            </a:r>
          </a:p>
          <a:p>
            <a:pPr marL="293370" indent="-293370" defTabSz="385572">
              <a:spcBef>
                <a:spcPts val="2700"/>
              </a:spcBef>
              <a:defRPr sz="2112"/>
            </a:pPr>
            <a:r>
              <a:t>资源规范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减少资源冗余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资源命名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包的依赖关系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建立文本样式</a:t>
            </a:r>
          </a:p>
          <a:p>
            <a:pPr lvl="1" marL="586740" indent="-293370" defTabSz="385572">
              <a:spcBef>
                <a:spcPts val="2700"/>
              </a:spcBef>
              <a:defRPr sz="2112"/>
            </a:pPr>
            <a:r>
              <a:t>组件内部节点命名规则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