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6" r:id="rId4"/>
    <p:sldId id="263" r:id="rId5"/>
    <p:sldId id="260" r:id="rId6"/>
    <p:sldId id="259" r:id="rId8"/>
    <p:sldId id="266" r:id="rId9"/>
    <p:sldId id="265" r:id="rId10"/>
    <p:sldId id="285" r:id="rId11"/>
    <p:sldId id="284" r:id="rId12"/>
    <p:sldId id="282" r:id="rId13"/>
    <p:sldId id="286" r:id="rId14"/>
    <p:sldId id="291" r:id="rId15"/>
    <p:sldId id="283" r:id="rId16"/>
    <p:sldId id="270" r:id="rId17"/>
    <p:sldId id="287" r:id="rId18"/>
    <p:sldId id="288" r:id="rId19"/>
    <p:sldId id="267" r:id="rId20"/>
    <p:sldId id="262" r:id="rId21"/>
    <p:sldId id="273" r:id="rId22"/>
    <p:sldId id="269" r:id="rId23"/>
    <p:sldId id="271" r:id="rId24"/>
    <p:sldId id="264" r:id="rId25"/>
    <p:sldId id="268" r:id="rId26"/>
    <p:sldId id="272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202020"/>
    <a:srgbClr val="323232"/>
    <a:srgbClr val="CC33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B9C8-12B4-43CB-AC92-D5E75CB9A9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看莫凡的强化学习例子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B9C8-12B4-43CB-AC92-D5E75CB9A9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B9C8-12B4-43CB-AC92-D5E75CB9A9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B9C8-12B4-43CB-AC92-D5E75CB9A9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4899"/>
            <a:ext cx="9144000" cy="1509713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15400"/>
            <a:ext cx="9144000" cy="10469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67F6-5DE1-4024-B447-9AA0403A6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EBD-40CA-46E6-818A-6334265155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900"/>
            <a:ext cx="10515600" cy="819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67F6-5DE1-4024-B447-9AA0403A6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EBD-40CA-46E6-818A-6334265155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Title"/>
          <p:cNvSpPr/>
          <p:nvPr>
            <p:custDataLst>
              <p:tags r:id="rId2"/>
            </p:custDataLst>
          </p:nvPr>
        </p:nvSpPr>
        <p:spPr>
          <a:xfrm>
            <a:off x="2972859" y="2943225"/>
            <a:ext cx="6989233" cy="738188"/>
          </a:xfrm>
          <a:custGeom>
            <a:avLst/>
            <a:gdLst>
              <a:gd name="connsiteX0" fmla="*/ 0 w 3954840"/>
              <a:gd name="connsiteY0" fmla="*/ 0 h 557348"/>
              <a:gd name="connsiteX1" fmla="*/ 3835506 w 3954840"/>
              <a:gd name="connsiteY1" fmla="*/ 0 h 557348"/>
              <a:gd name="connsiteX2" fmla="*/ 3954840 w 3954840"/>
              <a:gd name="connsiteY2" fmla="*/ 92893 h 557348"/>
              <a:gd name="connsiteX3" fmla="*/ 3954840 w 3954840"/>
              <a:gd name="connsiteY3" fmla="*/ 464455 h 557348"/>
              <a:gd name="connsiteX4" fmla="*/ 3835506 w 3954840"/>
              <a:gd name="connsiteY4" fmla="*/ 557348 h 557348"/>
              <a:gd name="connsiteX5" fmla="*/ 0 w 3954840"/>
              <a:gd name="connsiteY5" fmla="*/ 557348 h 557348"/>
              <a:gd name="connsiteX6" fmla="*/ 45938 w 3954840"/>
              <a:gd name="connsiteY6" fmla="*/ 532414 h 557348"/>
              <a:gd name="connsiteX7" fmla="*/ 180850 w 3954840"/>
              <a:gd name="connsiteY7" fmla="*/ 278674 h 557348"/>
              <a:gd name="connsiteX8" fmla="*/ 45938 w 3954840"/>
              <a:gd name="connsiteY8" fmla="*/ 24934 h 5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4840" h="557348">
                <a:moveTo>
                  <a:pt x="0" y="0"/>
                </a:moveTo>
                <a:lnTo>
                  <a:pt x="3835506" y="0"/>
                </a:lnTo>
                <a:cubicBezTo>
                  <a:pt x="3901412" y="0"/>
                  <a:pt x="3954840" y="41590"/>
                  <a:pt x="3954840" y="92893"/>
                </a:cubicBezTo>
                <a:lnTo>
                  <a:pt x="3954840" y="464455"/>
                </a:lnTo>
                <a:cubicBezTo>
                  <a:pt x="3954840" y="515758"/>
                  <a:pt x="3901412" y="557348"/>
                  <a:pt x="3835506" y="557348"/>
                </a:cubicBezTo>
                <a:lnTo>
                  <a:pt x="0" y="557348"/>
                </a:lnTo>
                <a:lnTo>
                  <a:pt x="45938" y="532414"/>
                </a:lnTo>
                <a:cubicBezTo>
                  <a:pt x="127334" y="477424"/>
                  <a:pt x="180850" y="384299"/>
                  <a:pt x="180850" y="278674"/>
                </a:cubicBezTo>
                <a:cubicBezTo>
                  <a:pt x="180850" y="173050"/>
                  <a:pt x="127334" y="79925"/>
                  <a:pt x="45938" y="24934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36000" rIns="36000" bIns="3600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 kern="0" dirty="0">
              <a:solidFill>
                <a:schemeClr val="accent1"/>
              </a:solidFill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3075" y="2943225"/>
            <a:ext cx="6988800" cy="738000"/>
          </a:xfrm>
        </p:spPr>
        <p:txBody>
          <a:bodyPr anchor="ctr" anchorCtr="0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67F6-5DE1-4024-B447-9AA0403A6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EBD-40CA-46E6-818A-6334265155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67F6-5DE1-4024-B447-9AA0403A6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EBD-40CA-46E6-818A-6334265155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67F6-5DE1-4024-B447-9AA0403A6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EBD-40CA-46E6-818A-6334265155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67F6-5DE1-4024-B447-9AA0403A6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EBD-40CA-46E6-818A-633426515517}" type="slidenum">
              <a:rPr lang="zh-CN" altLang="en-US" smtClean="0"/>
            </a:fld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3155491" y="2679701"/>
            <a:ext cx="5764907" cy="956509"/>
          </a:xfrm>
          <a:prstGeom prst="parallelogram">
            <a:avLst>
              <a:gd name="adj" fmla="val 305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numCol="1" rtlCol="0" anchor="ctr">
            <a:prstTxWarp prst="textPlain">
              <a:avLst/>
            </a:prstTxWarp>
          </a:bodyPr>
          <a:lstStyle/>
          <a:p>
            <a:pPr algn="ctr"/>
            <a:endParaRPr lang="zh-CN" altLang="en-US" sz="4800" b="1" dirty="0">
              <a:solidFill>
                <a:srgbClr val="FFFF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3781425" y="3689352"/>
            <a:ext cx="8410575" cy="336549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spc="300" dirty="0">
              <a:solidFill>
                <a:schemeClr val="accent2">
                  <a:lumMod val="40000"/>
                  <a:lumOff val="60000"/>
                </a:schemeClr>
              </a:solidFill>
              <a:latin typeface="Bell MT" pitchFamily="18" charset="0"/>
              <a:ea typeface="幼圆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4342" y="2708729"/>
            <a:ext cx="4694918" cy="887829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67F6-5DE1-4024-B447-9AA0403A6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EBD-40CA-46E6-818A-6334265155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743" y="884466"/>
            <a:ext cx="5638795" cy="78105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61079" y="1839684"/>
            <a:ext cx="5640512" cy="436517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1538" y="1839683"/>
            <a:ext cx="3932237" cy="4365171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67F6-5DE1-4024-B447-9AA0403A6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EBD-40CA-46E6-818A-6334265155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36628" y="365125"/>
            <a:ext cx="1317171" cy="5811838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2425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67F6-5DE1-4024-B447-9AA0403A6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EBD-40CA-46E6-818A-6334265155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694944"/>
            <a:ext cx="10516800" cy="55241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2" b="82068"/>
          <a:stretch>
            <a:fillRect/>
          </a:stretch>
        </p:blipFill>
        <p:spPr bwMode="auto">
          <a:xfrm>
            <a:off x="0" y="0"/>
            <a:ext cx="12192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723900"/>
            <a:ext cx="1051560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49413"/>
            <a:ext cx="10515600" cy="452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D67F6-5DE1-4024-B447-9AA0403A6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4CEBD-40CA-46E6-818A-6334265155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ebdings" panose="05030102010509060703" pitchFamily="18" charset="2"/>
        <a:buChar char="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2.xml"/><Relationship Id="rId1" Type="http://schemas.openxmlformats.org/officeDocument/2006/relationships/hyperlink" Target="http://acm.zju.edu.cn/onlinejudge/showProblem.do?problemId=5750&#13;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5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6.xml"/><Relationship Id="rId1" Type="http://schemas.openxmlformats.org/officeDocument/2006/relationships/hyperlink" Target="https://github.com/openai/baselines/tree/master/baselines&#13;" TargetMode="Externa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0.xml"/><Relationship Id="rId1" Type="http://schemas.openxmlformats.org/officeDocument/2006/relationships/hyperlink" Target="https://github.com/openai/baseline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1.xml"/><Relationship Id="rId1" Type="http://schemas.openxmlformats.org/officeDocument/2006/relationships/hyperlink" Target="https://github.com/thuxugang/doudizhu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7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4.xml"/><Relationship Id="rId1" Type="http://schemas.openxmlformats.org/officeDocument/2006/relationships/hyperlink" Target="https://zhuanlan.zhihu.com/p/28342644" TargetMode="Externa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5.xml"/><Relationship Id="rId2" Type="http://schemas.openxmlformats.org/officeDocument/2006/relationships/hyperlink" Target="https://experiments.withgoogle.com/ar/paper-cubes" TargetMode="External"/><Relationship Id="rId1" Type="http://schemas.openxmlformats.org/officeDocument/2006/relationships/hyperlink" Target="https://www.youtube.com/watch?v=twI0RSVwnR0" TargetMode="Externa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6.xml"/><Relationship Id="rId3" Type="http://schemas.openxmlformats.org/officeDocument/2006/relationships/hyperlink" Target="https://quickdraw.withgoogle.com/" TargetMode="External"/><Relationship Id="rId2" Type="http://schemas.openxmlformats.org/officeDocument/2006/relationships/hyperlink" Target="http://mnist.info/&#13;" TargetMode="External"/><Relationship Id="rId1" Type="http://schemas.openxmlformats.org/officeDocument/2006/relationships/hyperlink" Target="http://gym.openai.com/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3.xml"/><Relationship Id="rId3" Type="http://schemas.openxmlformats.org/officeDocument/2006/relationships/image" Target="../media/image5.GIF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7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hyperlink" Target="http://playground.tensorflow.org&#13;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8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ags" Target="../tags/tag19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hyperlink" Target="http://playground.tensorflow.org&#13;" TargetMode="Externa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0.xml"/><Relationship Id="rId3" Type="http://schemas.openxmlformats.org/officeDocument/2006/relationships/hyperlink" Target="https://google-developers.appspot.com/machine-learning/crash-course/backprop-scroll/&#13;" TargetMode="External"/><Relationship Id="rId2" Type="http://schemas.openxmlformats.org/officeDocument/2006/relationships/image" Target="../media/image13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dirty="0">
                <a:latin typeface="+mj-lt"/>
                <a:ea typeface="+mj-ea"/>
              </a:rPr>
              <a:t>从</a:t>
            </a:r>
            <a:r>
              <a:rPr lang="en-US" altLang="zh-CN" dirty="0">
                <a:latin typeface="+mj-lt"/>
                <a:ea typeface="+mj-ea"/>
              </a:rPr>
              <a:t>AlphaGo Zero</a:t>
            </a:r>
            <a:r>
              <a:rPr lang="zh-CN" altLang="en-US" dirty="0">
                <a:latin typeface="+mj-lt"/>
                <a:ea typeface="+mj-ea"/>
              </a:rPr>
              <a:t>谈</a:t>
            </a:r>
            <a:r>
              <a:rPr lang="zh-CN" altLang="en-US" dirty="0">
                <a:latin typeface="+mj-lt"/>
                <a:ea typeface="+mj-ea"/>
                <a:sym typeface="+mn-ea"/>
              </a:rPr>
              <a:t>强化学习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p>
            <a:r>
              <a:rPr lang="en-US" altLang="zh-CN" dirty="0">
                <a:latin typeface="+mn-lt"/>
                <a:ea typeface="+mn-ea"/>
              </a:rPr>
              <a:t> AlphaGo and Reinforcement Learning</a:t>
            </a:r>
            <a:endParaRPr lang="en-US" altLang="zh-CN" dirty="0">
              <a:latin typeface="+mn-lt"/>
              <a:ea typeface="+mn-ea"/>
            </a:endParaRPr>
          </a:p>
          <a:p>
            <a:pPr algn="r"/>
            <a:endParaRPr lang="zh-CN" altLang="en-US" dirty="0">
              <a:latin typeface="+mn-lt"/>
              <a:ea typeface="+mn-ea"/>
            </a:endParaRPr>
          </a:p>
          <a:p>
            <a:pPr algn="r"/>
            <a:r>
              <a:rPr lang="zh-CN" altLang="en-US" dirty="0">
                <a:latin typeface="+mn-lt"/>
                <a:ea typeface="+mn-ea"/>
              </a:rPr>
              <a:t>围棋业余选手 </a:t>
            </a:r>
            <a:r>
              <a:rPr lang="en-US" altLang="zh-CN" dirty="0">
                <a:latin typeface="+mn-lt"/>
                <a:ea typeface="+mn-ea"/>
              </a:rPr>
              <a:t>- </a:t>
            </a:r>
            <a:r>
              <a:rPr lang="zh-CN" altLang="en-US" dirty="0">
                <a:latin typeface="+mn-lt"/>
                <a:ea typeface="+mn-ea"/>
              </a:rPr>
              <a:t>高樱宁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机器学习是一种科学的玄学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机器学习界有一群炼丹师，他们每天的日常是：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拿来药材（数据），架起八卦炉（模型），点着六味真火（优化算法），就摇着蒲扇等着丹药出炉了。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不过，当过厨子的都知道，同样的食材，同样的菜谱，但火候不一样了，这出来的口味可是千差万别。火小了夹生，火大了易糊，火不匀则半生半糊。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机器学习也是一样，模型优化算法的选择直接关系到最终模型的性能。有时候效果不好，未必是特征的问题或者模型设计的问题，很可能就是优化算法的问题。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learn?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Talk is cheap, show me your code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for acmer: </a:t>
            </a:r>
            <a:r>
              <a:rPr lang="en-US" altLang="zh-CN">
                <a:hlinkClick r:id="rId1" tooltip=""/>
              </a:rPr>
              <a:t>Zoj5750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强化学习</a:t>
            </a:r>
            <a:r>
              <a:rPr lang="en-US" altLang="en-US"/>
              <a:t>: </a:t>
            </a:r>
            <a:r>
              <a:rPr lang="zh-CN" altLang="en-US"/>
              <a:t>Q-Learning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201806192059069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7020" y="175895"/>
            <a:ext cx="6154420" cy="3594735"/>
          </a:xfrm>
          <a:prstGeom prst="rect">
            <a:avLst/>
          </a:prstGeom>
        </p:spPr>
      </p:pic>
      <p:pic>
        <p:nvPicPr>
          <p:cNvPr id="4" name="图片 3" descr="201806191954049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" y="2736215"/>
            <a:ext cx="7809865" cy="3754120"/>
          </a:xfrm>
          <a:prstGeom prst="rect">
            <a:avLst/>
          </a:prstGeom>
          <a:noFill/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神经网络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强化学习为什么要用神经网络？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存不下</a:t>
            </a:r>
            <a:r>
              <a:rPr lang="en-US" altLang="en-US"/>
              <a:t>(</a:t>
            </a:r>
            <a:r>
              <a:rPr lang="zh-CN" altLang="en-US"/>
              <a:t>或获取不到</a:t>
            </a:r>
            <a:r>
              <a:rPr lang="en-US" altLang="en-US"/>
              <a:t>)</a:t>
            </a:r>
            <a:r>
              <a:rPr lang="zh-CN" altLang="en-US"/>
              <a:t>所有的数据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具有扩展性</a:t>
            </a:r>
            <a:r>
              <a:rPr lang="en-US" altLang="en-US"/>
              <a:t>(</a:t>
            </a:r>
            <a:r>
              <a:rPr lang="zh-CN" altLang="en-US"/>
              <a:t>举一反三</a:t>
            </a:r>
            <a:r>
              <a:rPr lang="en-US" altLang="en-US"/>
              <a:t>)</a:t>
            </a:r>
            <a:endParaRPr lang="en-US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使用了多层神经网络就是深度学习</a:t>
            </a:r>
            <a:r>
              <a:rPr lang="en-US" altLang="zh-CN"/>
              <a:t>(DL)</a:t>
            </a:r>
            <a:endParaRPr lang="en-US" altLang="zh-CN"/>
          </a:p>
          <a:p>
            <a:r>
              <a:rPr lang="zh-CN" altLang="en-US"/>
              <a:t>使用深度学习</a:t>
            </a:r>
            <a:r>
              <a:rPr lang="en-US" altLang="zh-CN"/>
              <a:t>(DL)</a:t>
            </a:r>
            <a:r>
              <a:rPr lang="zh-CN" altLang="en-US"/>
              <a:t>的强化学习就是深度强化学习</a:t>
            </a:r>
            <a:r>
              <a:rPr lang="en-US" altLang="en-US"/>
              <a:t>(DRL)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深度强化学习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DQN(Deep Q-Learning)</a:t>
            </a:r>
            <a:endParaRPr lang="en-US" altLang="zh-CN"/>
          </a:p>
        </p:txBody>
      </p:sp>
      <p:pic>
        <p:nvPicPr>
          <p:cNvPr id="4" name="图片 3" descr="10816620-f79056dbf36b898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8860" y="2280920"/>
            <a:ext cx="8401050" cy="3971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目前常用的强化学习算法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A3C</a:t>
            </a:r>
            <a:endParaRPr lang="en-US" altLang="zh-CN"/>
          </a:p>
          <a:p>
            <a:r>
              <a:rPr lang="en-US" altLang="zh-CN"/>
              <a:t>DDPG</a:t>
            </a:r>
            <a:endParaRPr lang="en-US" altLang="zh-CN"/>
          </a:p>
          <a:p>
            <a:r>
              <a:rPr lang="en-US" altLang="zh-CN"/>
              <a:t>PPO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hlinkClick r:id="rId1" tooltip="" action="ppaction://hlinkfile"/>
              </a:rPr>
              <a:t>OpenAI-Baselines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Number"/>
          <p:cNvSpPr/>
          <p:nvPr>
            <p:custDataLst>
              <p:tags r:id="rId1"/>
            </p:custDataLst>
          </p:nvPr>
        </p:nvSpPr>
        <p:spPr>
          <a:xfrm>
            <a:off x="2527301" y="2989169"/>
            <a:ext cx="646113" cy="6461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72000" rIns="0" bIns="0" anchor="ctr">
            <a:normAutofit fontScale="7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smtClean="0">
                <a:solidFill>
                  <a:schemeClr val="bg1"/>
                </a:solidFill>
                <a:latin typeface="+mn-lt"/>
                <a:ea typeface="+mn-ea"/>
              </a:rPr>
              <a:t>3</a:t>
            </a:r>
            <a:endParaRPr lang="en-US" altLang="zh-CN" sz="3200" kern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应用</a:t>
            </a:r>
            <a:endParaRPr lang="zh-CN" altLang="en-US" dirty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实践强化学习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目标：斗地主</a:t>
            </a:r>
            <a:r>
              <a:rPr lang="en-US" altLang="zh-CN"/>
              <a:t>AI</a:t>
            </a:r>
            <a:endParaRPr lang="en-US" altLang="zh-CN"/>
          </a:p>
          <a:p>
            <a:r>
              <a:rPr lang="zh-CN" altLang="en-US"/>
              <a:t>环境：</a:t>
            </a:r>
            <a:endParaRPr lang="zh-CN" altLang="en-US"/>
          </a:p>
          <a:p>
            <a:r>
              <a:rPr lang="en-US" altLang="en-US"/>
              <a:t>windows + python3.5 + tensorflow</a:t>
            </a:r>
            <a:endParaRPr lang="en-US" altLang="en-US"/>
          </a:p>
          <a:p>
            <a:r>
              <a:rPr lang="en-US" altLang="en-US"/>
              <a:t>OpenAI baselines(</a:t>
            </a:r>
            <a:r>
              <a:rPr lang="zh-CN" altLang="en-US"/>
              <a:t>强化学习算法库</a:t>
            </a:r>
            <a:r>
              <a:rPr lang="en-US" altLang="en-US"/>
              <a:t>) from </a:t>
            </a:r>
            <a:r>
              <a:rPr lang="en-US" altLang="en-US">
                <a:hlinkClick r:id="rId1" action="ppaction://hlinkfile"/>
              </a:rPr>
              <a:t>Github</a:t>
            </a:r>
            <a:endParaRPr lang="en-US" altLang="en-US">
              <a:hlinkClick r:id="rId1" action="ppaction://hlinkfile"/>
            </a:endParaRPr>
          </a:p>
          <a:p>
            <a:endParaRPr lang="en-US" altLang="en-US"/>
          </a:p>
          <a:p>
            <a:r>
              <a:rPr lang="zh-CN" altLang="en-US"/>
              <a:t>实践：</a:t>
            </a:r>
            <a:endParaRPr lang="zh-CN" altLang="en-US"/>
          </a:p>
          <a:p>
            <a:r>
              <a:rPr lang="zh-CN" altLang="en-US"/>
              <a:t>选择</a:t>
            </a:r>
            <a:r>
              <a:rPr lang="en-US" altLang="zh-CN">
                <a:sym typeface="+mn-ea"/>
              </a:rPr>
              <a:t>baselines</a:t>
            </a:r>
            <a:r>
              <a:rPr lang="zh-CN" altLang="en-US">
                <a:sym typeface="+mn-ea"/>
              </a:rPr>
              <a:t>中合适的算法</a:t>
            </a:r>
            <a:r>
              <a:rPr lang="en-US" altLang="en-US">
                <a:sym typeface="+mn-ea"/>
              </a:rPr>
              <a:t>(</a:t>
            </a:r>
            <a:r>
              <a:rPr lang="zh-CN" altLang="en-US">
                <a:sym typeface="+mn-ea"/>
              </a:rPr>
              <a:t>这里使用</a:t>
            </a:r>
            <a:r>
              <a:rPr lang="en-US" altLang="zh-CN">
                <a:sym typeface="+mn-ea"/>
              </a:rPr>
              <a:t>PPO</a:t>
            </a:r>
            <a:r>
              <a:rPr lang="en-US" altLang="en-US">
                <a:sym typeface="+mn-ea"/>
              </a:rPr>
              <a:t>)</a:t>
            </a:r>
            <a:endParaRPr lang="en-US" altLang="en-US">
              <a:sym typeface="+mn-ea"/>
            </a:endParaRPr>
          </a:p>
          <a:p>
            <a:r>
              <a:rPr lang="zh-CN" altLang="en-US"/>
              <a:t>编写斗地主的规则，继承</a:t>
            </a:r>
            <a:r>
              <a:rPr lang="en-US" altLang="zh-CN"/>
              <a:t>gym.Env(</a:t>
            </a:r>
            <a:r>
              <a:rPr lang="zh-CN" altLang="zh-CN"/>
              <a:t>环境</a:t>
            </a:r>
            <a:r>
              <a:rPr lang="en-US" altLang="zh-CN"/>
              <a:t>)</a:t>
            </a:r>
            <a:r>
              <a:rPr lang="zh-CN" altLang="zh-CN"/>
              <a:t>，实现</a:t>
            </a:r>
            <a:r>
              <a:rPr lang="en-US" altLang="zh-CN"/>
              <a:t>reset</a:t>
            </a:r>
            <a:r>
              <a:rPr lang="zh-CN" altLang="en-US"/>
              <a:t>、</a:t>
            </a:r>
            <a:r>
              <a:rPr lang="en-US" altLang="zh-CN"/>
              <a:t>step</a:t>
            </a:r>
            <a:r>
              <a:rPr lang="zh-CN" altLang="en-US"/>
              <a:t>等函数</a:t>
            </a:r>
            <a:endParaRPr lang="en-US" altLang="en-US"/>
          </a:p>
          <a:p>
            <a:r>
              <a:rPr lang="zh-CN" altLang="en-US"/>
              <a:t>调参，训练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遇到的困难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49730"/>
            <a:ext cx="10515600" cy="4969510"/>
          </a:xfrm>
        </p:spPr>
        <p:txBody>
          <a:bodyPr/>
          <a:p>
            <a:r>
              <a:rPr lang="en-US" altLang="zh-CN"/>
              <a:t>0.</a:t>
            </a:r>
            <a:r>
              <a:rPr lang="zh-CN" altLang="zh-CN"/>
              <a:t>参照了一个</a:t>
            </a:r>
            <a:r>
              <a:rPr lang="en-US" altLang="zh-CN">
                <a:hlinkClick r:id="rId1" action="ppaction://hlinkfile"/>
              </a:rPr>
              <a:t>Github</a:t>
            </a:r>
            <a:r>
              <a:rPr lang="zh-CN" altLang="en-US"/>
              <a:t>上</a:t>
            </a:r>
            <a:r>
              <a:rPr lang="zh-CN" altLang="en-US" strike="sngStrike">
                <a:solidFill>
                  <a:schemeClr val="tx1"/>
                </a:solidFill>
                <a:uFillTx/>
              </a:rPr>
              <a:t>运行不起来的</a:t>
            </a:r>
            <a:r>
              <a:rPr lang="zh-CN" altLang="en-US">
                <a:solidFill>
                  <a:schemeClr val="tx1"/>
                </a:solidFill>
                <a:uFillTx/>
              </a:rPr>
              <a:t>项目。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r>
              <a:rPr lang="en-US" altLang="zh-CN"/>
              <a:t>1.</a:t>
            </a:r>
            <a:r>
              <a:rPr lang="zh-CN" altLang="en-US"/>
              <a:t>所有的</a:t>
            </a:r>
            <a:r>
              <a:rPr lang="en-US" altLang="zh-CN"/>
              <a:t>RL</a:t>
            </a:r>
            <a:r>
              <a:rPr lang="zh-CN" altLang="en-US"/>
              <a:t>算法模型，没有考虑非法动作</a:t>
            </a:r>
            <a:r>
              <a:rPr lang="en-US" altLang="en-US"/>
              <a:t>(</a:t>
            </a:r>
            <a:r>
              <a:rPr lang="zh-CN" altLang="en-US"/>
              <a:t>一般做出非法动作就判输</a:t>
            </a:r>
            <a:r>
              <a:rPr lang="en-US" altLang="en-US"/>
              <a:t>)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 sz="2000"/>
              <a:t>使用</a:t>
            </a:r>
            <a:r>
              <a:rPr lang="en-US" altLang="zh-CN" sz="2000"/>
              <a:t>one-hot(0-1</a:t>
            </a:r>
            <a:r>
              <a:rPr lang="zh-CN" altLang="zh-CN" sz="2000"/>
              <a:t>向量</a:t>
            </a:r>
            <a:r>
              <a:rPr lang="en-US" altLang="zh-CN" sz="2000"/>
              <a:t>)</a:t>
            </a:r>
            <a:r>
              <a:rPr lang="zh-CN" altLang="en-US" sz="2000"/>
              <a:t>方式直接对输出过滤</a:t>
            </a:r>
            <a:endParaRPr lang="zh-CN" altLang="en-US" sz="2000"/>
          </a:p>
          <a:p>
            <a:r>
              <a:rPr lang="en-US" altLang="zh-CN"/>
              <a:t>2.</a:t>
            </a:r>
            <a:r>
              <a:rPr lang="zh-CN" altLang="en-US"/>
              <a:t>起初使用</a:t>
            </a:r>
            <a:r>
              <a:rPr lang="en-US" altLang="zh-CN"/>
              <a:t>DQN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训练慢且</a:t>
            </a:r>
            <a:r>
              <a:rPr lang="zh-CN" altLang="en-US"/>
              <a:t>效果不佳。</a:t>
            </a:r>
            <a:endParaRPr lang="zh-CN" altLang="en-US"/>
          </a:p>
          <a:p>
            <a:pPr lvl="1"/>
            <a:r>
              <a:rPr lang="zh-CN" altLang="en-US" sz="2000">
                <a:sym typeface="+mn-ea"/>
              </a:rPr>
              <a:t>后改用</a:t>
            </a:r>
            <a:r>
              <a:rPr lang="en-US" altLang="zh-CN" sz="2000">
                <a:sym typeface="+mn-ea"/>
              </a:rPr>
              <a:t>baselines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PPO</a:t>
            </a:r>
            <a:endParaRPr lang="en-US" altLang="zh-CN" sz="2000"/>
          </a:p>
          <a:p>
            <a:r>
              <a:rPr lang="en-US" altLang="zh-CN"/>
              <a:t>3.</a:t>
            </a:r>
            <a:r>
              <a:rPr lang="zh-CN" altLang="zh-CN"/>
              <a:t>梯度爆炸</a:t>
            </a:r>
            <a:endParaRPr lang="zh-CN" altLang="zh-CN"/>
          </a:p>
          <a:p>
            <a:pPr lvl="1"/>
            <a:r>
              <a:rPr lang="zh-CN" altLang="zh-CN" sz="2000"/>
              <a:t>换模型</a:t>
            </a:r>
            <a:r>
              <a:rPr lang="en-US" altLang="zh-CN" sz="2000"/>
              <a:t>/</a:t>
            </a:r>
            <a:r>
              <a:rPr lang="zh-CN" altLang="zh-CN" sz="2000"/>
              <a:t>降低学习速率</a:t>
            </a:r>
            <a:r>
              <a:rPr lang="en-US" altLang="zh-CN" sz="2000"/>
              <a:t>..</a:t>
            </a:r>
            <a:endParaRPr lang="en-US" altLang="zh-CN" sz="2000"/>
          </a:p>
          <a:p>
            <a:r>
              <a:rPr lang="en-US" altLang="zh-CN"/>
              <a:t>4.</a:t>
            </a:r>
            <a:r>
              <a:rPr lang="zh-CN" altLang="en-US"/>
              <a:t>计算力不足</a:t>
            </a:r>
            <a:endParaRPr lang="zh-CN" altLang="en-US"/>
          </a:p>
          <a:p>
            <a:pPr lvl="1"/>
            <a:r>
              <a:rPr lang="zh-CN" altLang="en-US" sz="2000">
                <a:sym typeface="+mn-ea"/>
              </a:rPr>
              <a:t>未解决</a:t>
            </a:r>
            <a:r>
              <a:rPr lang="en-US" altLang="en-US" sz="2000">
                <a:sym typeface="+mn-ea"/>
              </a:rPr>
              <a:t>..</a:t>
            </a:r>
            <a:r>
              <a:rPr lang="zh-CN" altLang="en-US" sz="2000">
                <a:sym typeface="+mn-ea"/>
              </a:rPr>
              <a:t>所以只能做小型模型</a:t>
            </a:r>
            <a:endParaRPr lang="zh-CN" altLang="en-US" sz="2000">
              <a:sym typeface="+mn-ea"/>
            </a:endParaRPr>
          </a:p>
          <a:p>
            <a:pPr lvl="1"/>
            <a:r>
              <a:rPr lang="zh-CN" altLang="en-US" sz="2000">
                <a:sym typeface="+mn-ea"/>
              </a:rPr>
              <a:t>目前是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隐含层</a:t>
            </a:r>
            <a:r>
              <a:rPr lang="en-US" altLang="zh-CN" sz="2000">
                <a:sym typeface="+mn-ea"/>
              </a:rPr>
              <a:t>x256</a:t>
            </a:r>
            <a:r>
              <a:rPr lang="zh-CN" altLang="en-US" sz="2000">
                <a:sym typeface="+mn-ea"/>
              </a:rPr>
              <a:t>节点的网络</a:t>
            </a:r>
            <a:endParaRPr lang="zh-CN" altLang="en-US" sz="2000">
              <a:sym typeface="+mn-ea"/>
            </a:endParaRPr>
          </a:p>
          <a:p>
            <a:r>
              <a:rPr lang="en-US" altLang="zh-CN"/>
              <a:t>5.</a:t>
            </a:r>
            <a:r>
              <a:rPr lang="zh-CN" altLang="en-US"/>
              <a:t>实际应用</a:t>
            </a:r>
            <a:endParaRPr lang="zh-CN" altLang="en-US"/>
          </a:p>
          <a:p>
            <a:pPr lvl="1"/>
            <a:r>
              <a:rPr lang="zh-CN" altLang="en-US" sz="2000"/>
              <a:t>实现</a:t>
            </a:r>
            <a:r>
              <a:rPr lang="en-US" altLang="zh-CN" sz="2000"/>
              <a:t>C++</a:t>
            </a:r>
            <a:r>
              <a:rPr lang="zh-CN" altLang="en-US" sz="2000"/>
              <a:t>版的神经网络，复现</a:t>
            </a:r>
            <a:r>
              <a:rPr lang="en-US" altLang="zh-CN" sz="2000"/>
              <a:t>python</a:t>
            </a:r>
            <a:r>
              <a:rPr lang="zh-CN" altLang="en-US" sz="2000"/>
              <a:t>算法的运行结果</a:t>
            </a:r>
            <a:endParaRPr lang="zh-CN" altLang="en-US" sz="2000"/>
          </a:p>
          <a:p>
            <a:pPr lvl="1"/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使用强化学习做</a:t>
            </a:r>
            <a:r>
              <a:rPr lang="en-US" altLang="zh-CN"/>
              <a:t>AI</a:t>
            </a:r>
            <a:r>
              <a:rPr lang="zh-CN" altLang="en-US"/>
              <a:t>的优缺点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优点：</a:t>
            </a:r>
            <a:endParaRPr lang="zh-CN" altLang="en-US"/>
          </a:p>
          <a:p>
            <a:r>
              <a:rPr lang="zh-CN" altLang="en-US"/>
              <a:t>不需要强写行为表</a:t>
            </a:r>
            <a:endParaRPr lang="zh-CN" altLang="en-US"/>
          </a:p>
          <a:p>
            <a:r>
              <a:rPr lang="en-US" altLang="zh-CN"/>
              <a:t>AI</a:t>
            </a:r>
            <a:r>
              <a:rPr lang="zh-CN" altLang="en-US"/>
              <a:t>倾向于获取更多奖励，因此更强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缺点：</a:t>
            </a:r>
            <a:endParaRPr lang="zh-CN" altLang="en-US"/>
          </a:p>
          <a:p>
            <a:r>
              <a:rPr lang="zh-CN" altLang="en-US"/>
              <a:t>随机性大</a:t>
            </a:r>
            <a:endParaRPr lang="zh-CN" altLang="en-US"/>
          </a:p>
          <a:p>
            <a:r>
              <a:rPr lang="zh-CN" altLang="zh-CN"/>
              <a:t>观赏性差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AlphaGo Zero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和</a:t>
            </a:r>
            <a:r>
              <a:rPr lang="en-US" altLang="zh-CN"/>
              <a:t>AlphaGo</a:t>
            </a:r>
            <a:r>
              <a:rPr lang="zh-CN" altLang="en-US"/>
              <a:t>的区别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7280" y="449580"/>
            <a:ext cx="6730365" cy="5959475"/>
          </a:xfrm>
          <a:prstGeom prst="rect">
            <a:avLst/>
          </a:prstGeom>
        </p:spPr>
      </p:pic>
      <p:pic>
        <p:nvPicPr>
          <p:cNvPr id="8" name="图片 7" descr="v2-c1d5cde93090b9981da903169204595e_h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5" y="2900045"/>
            <a:ext cx="4131310" cy="3454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使用监督学习做</a:t>
            </a:r>
            <a:r>
              <a:rPr lang="en-US" altLang="zh-CN"/>
              <a:t>AI</a:t>
            </a:r>
            <a:r>
              <a:rPr lang="zh-CN" altLang="en-US">
                <a:sym typeface="+mn-ea"/>
              </a:rPr>
              <a:t>的优缺点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优点</a:t>
            </a:r>
            <a:r>
              <a:rPr lang="en-US" altLang="en-US"/>
              <a:t>:</a:t>
            </a:r>
            <a:endParaRPr lang="en-US" altLang="en-US"/>
          </a:p>
          <a:p>
            <a:r>
              <a:rPr lang="zh-CN" altLang="en-US"/>
              <a:t>行为模仿人类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缺点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zh-CN"/>
              <a:t>需要大量的数据</a:t>
            </a:r>
            <a:endParaRPr lang="zh-CN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人工智能</a:t>
            </a:r>
            <a:r>
              <a:rPr lang="en-US" altLang="zh-CN"/>
              <a:t>/</a:t>
            </a:r>
            <a:r>
              <a:rPr lang="zh-CN" altLang="zh-CN"/>
              <a:t>深度学习的近年热点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强化学习、迁移学习</a:t>
            </a:r>
            <a:endParaRPr lang="zh-CN" altLang="en-US"/>
          </a:p>
          <a:p>
            <a:r>
              <a:rPr lang="zh-CN" altLang="en-US"/>
              <a:t>神经进化</a:t>
            </a:r>
            <a:endParaRPr lang="zh-CN" altLang="en-US"/>
          </a:p>
          <a:p>
            <a:r>
              <a:rPr lang="zh-CN" altLang="en-US"/>
              <a:t>机器人控制</a:t>
            </a:r>
            <a:endParaRPr lang="zh-CN" altLang="en-US"/>
          </a:p>
          <a:p>
            <a:r>
              <a:rPr lang="zh-CN" altLang="en-US"/>
              <a:t>无人驾驶</a:t>
            </a:r>
            <a:endParaRPr lang="zh-CN" altLang="en-US"/>
          </a:p>
          <a:p>
            <a:r>
              <a:rPr lang="zh-CN" altLang="en-US"/>
              <a:t>图像识别</a:t>
            </a:r>
            <a:endParaRPr lang="zh-CN" altLang="en-US"/>
          </a:p>
          <a:p>
            <a:r>
              <a:rPr lang="en-US" altLang="zh-CN">
                <a:hlinkClick r:id="rId1" action="ppaction://hlinkfile"/>
              </a:rPr>
              <a:t>GAN</a:t>
            </a:r>
            <a:r>
              <a:rPr lang="en-US" altLang="zh-CN"/>
              <a:t>: </a:t>
            </a:r>
            <a:r>
              <a:rPr lang="zh-CN" altLang="zh-CN"/>
              <a:t>生成对抗网络 </a:t>
            </a:r>
            <a:r>
              <a:rPr lang="en-US" altLang="zh-CN"/>
              <a:t>(</a:t>
            </a:r>
            <a:r>
              <a:rPr lang="zh-CN" altLang="zh-CN"/>
              <a:t>在图片、音乐生成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游戏中的应用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trike="sngStrike">
                <a:solidFill>
                  <a:schemeClr val="tx1"/>
                </a:solidFill>
                <a:uFillTx/>
              </a:rPr>
              <a:t>各种用</a:t>
            </a:r>
            <a:r>
              <a:rPr lang="en-US" altLang="zh-CN" strike="sngStrike">
                <a:solidFill>
                  <a:schemeClr val="tx1"/>
                </a:solidFill>
                <a:uFillTx/>
              </a:rPr>
              <a:t>RL</a:t>
            </a:r>
            <a:r>
              <a:rPr lang="zh-CN" altLang="en-US" strike="sngStrike">
                <a:solidFill>
                  <a:schemeClr val="tx1"/>
                </a:solidFill>
                <a:uFillTx/>
              </a:rPr>
              <a:t>玩游戏</a:t>
            </a:r>
            <a:r>
              <a:rPr lang="en-US" altLang="zh-CN" strike="sngStrike">
                <a:solidFill>
                  <a:schemeClr val="tx1"/>
                </a:solidFill>
                <a:uFillTx/>
              </a:rPr>
              <a:t>(Atari/GTA/DOOM)</a:t>
            </a:r>
            <a:endParaRPr lang="en-US" altLang="zh-CN" strike="sngStrike">
              <a:solidFill>
                <a:schemeClr val="tx1"/>
              </a:solidFill>
              <a:uFillTx/>
            </a:endParaRPr>
          </a:p>
          <a:p>
            <a:r>
              <a:rPr lang="zh-CN" altLang="en-US">
                <a:hlinkClick r:id="rId1" action="ppaction://hlinkfile"/>
              </a:rPr>
              <a:t>《极限竞速》的Drivatars</a:t>
            </a:r>
            <a:r>
              <a:rPr lang="zh-CN" altLang="en-US"/>
              <a:t> </a:t>
            </a:r>
            <a:r>
              <a:rPr lang="en-US" altLang="zh-CN"/>
              <a:t>(Q-learning)</a:t>
            </a:r>
            <a:endParaRPr lang="en-US" altLang="zh-CN"/>
          </a:p>
          <a:p>
            <a:r>
              <a:rPr lang="zh-CN" altLang="en-US">
                <a:hlinkClick r:id="rId2" action="ppaction://hlinkfile"/>
              </a:rPr>
              <a:t>与</a:t>
            </a:r>
            <a:r>
              <a:rPr lang="en-US" altLang="zh-CN">
                <a:hlinkClick r:id="rId2" action="ppaction://hlinkfile"/>
              </a:rPr>
              <a:t>AR</a:t>
            </a:r>
            <a:r>
              <a:rPr lang="zh-CN" altLang="en-US">
                <a:hlinkClick r:id="rId2" action="ppaction://hlinkfile"/>
              </a:rPr>
              <a:t>结合的例子</a:t>
            </a:r>
            <a:endParaRPr lang="zh-CN" altLang="en-US">
              <a:hlinkClick r:id="rId2" action="ppaction://hlinkfile"/>
            </a:endParaRPr>
          </a:p>
          <a:p>
            <a:r>
              <a:rPr lang="en-US" altLang="zh-CN"/>
              <a:t>...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hlinkClick r:id="rId1"/>
              </a:rPr>
              <a:t>OpenAI</a:t>
            </a:r>
            <a:endParaRPr lang="en-US" altLang="zh-CN">
              <a:hlinkClick r:id="rId1"/>
            </a:endParaRPr>
          </a:p>
          <a:p>
            <a:r>
              <a:rPr lang="en-US" altLang="zh-CN"/>
              <a:t>https://github.com/MorvanZhou/Reinforcement-learning-with-tensorflow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  <a:hlinkClick r:id="rId2"/>
              </a:rPr>
              <a:t>http://mnist.info/</a:t>
            </a:r>
            <a:endParaRPr lang="en-US" altLang="zh-CN">
              <a:hlinkClick r:id="rId2"/>
            </a:endParaRPr>
          </a:p>
          <a:p>
            <a:r>
              <a:rPr lang="en-US" altLang="zh-CN">
                <a:sym typeface="+mn-ea"/>
                <a:hlinkClick r:id="rId3" action="ppaction://hlinkfile"/>
              </a:rPr>
              <a:t>https://quickdraw.withgoogle.com/</a:t>
            </a:r>
            <a:endParaRPr lang="en-US" altLang="zh-CN">
              <a:sym typeface="+mn-ea"/>
              <a:hlinkClick r:id="rId3" action="ppaction://hlinkfile"/>
            </a:endParaRPr>
          </a:p>
          <a:p>
            <a:r>
              <a:rPr lang="en-US" altLang="zh-CN"/>
              <a:t>https://morvanzhou.github.io/tutorials/machine-learning/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Number"/>
          <p:cNvSpPr/>
          <p:nvPr>
            <p:custDataLst>
              <p:tags r:id="rId1"/>
            </p:custDataLst>
          </p:nvPr>
        </p:nvSpPr>
        <p:spPr>
          <a:xfrm>
            <a:off x="2527301" y="2989169"/>
            <a:ext cx="646113" cy="6461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72000" rIns="0" bIns="0" anchor="ctr">
            <a:normAutofit fontScale="9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smtClean="0">
                <a:solidFill>
                  <a:schemeClr val="bg1"/>
                </a:solidFill>
                <a:latin typeface="+mn-lt"/>
                <a:ea typeface="+mn-ea"/>
              </a:rPr>
              <a:t>1</a:t>
            </a:r>
            <a:endParaRPr lang="en-US" altLang="zh-CN" sz="3200" kern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强化学习是什么</a:t>
            </a:r>
            <a:endParaRPr lang="zh-CN" altLang="en-US" dirty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强化学习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机器学习的</a:t>
            </a:r>
            <a:r>
              <a:rPr lang="zh-CN" altLang="en-US" dirty="0">
                <a:latin typeface="+mn-lt"/>
                <a:ea typeface="+mn-ea"/>
                <a:sym typeface="+mn-ea"/>
              </a:rPr>
              <a:t>三大类</a:t>
            </a:r>
            <a:r>
              <a:rPr lang="zh-CN" altLang="en-US" dirty="0">
                <a:latin typeface="+mn-lt"/>
                <a:ea typeface="+mn-ea"/>
              </a:rPr>
              <a:t>之一</a:t>
            </a:r>
            <a:r>
              <a:rPr lang="en-US" altLang="en-US" dirty="0">
                <a:latin typeface="+mn-lt"/>
                <a:ea typeface="+mn-ea"/>
              </a:rPr>
              <a:t>(SL,UL,RL)</a:t>
            </a:r>
            <a:endParaRPr lang="en-US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输入状态</a:t>
            </a:r>
            <a:r>
              <a:rPr lang="en-US" altLang="en-US" dirty="0">
                <a:latin typeface="+mn-lt"/>
                <a:ea typeface="+mn-ea"/>
              </a:rPr>
              <a:t>(State)</a:t>
            </a:r>
            <a:r>
              <a:rPr lang="zh-CN" altLang="en-US" dirty="0">
                <a:latin typeface="+mn-lt"/>
                <a:ea typeface="+mn-ea"/>
              </a:rPr>
              <a:t>，输出动作</a:t>
            </a:r>
            <a:r>
              <a:rPr lang="en-US" altLang="zh-CN" dirty="0">
                <a:latin typeface="+mn-lt"/>
                <a:ea typeface="+mn-ea"/>
              </a:rPr>
              <a:t>(Action)</a:t>
            </a:r>
            <a:endParaRPr lang="en-US" altLang="zh-CN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对于外界环境给出的奖赏</a:t>
            </a:r>
            <a:r>
              <a:rPr lang="en-US" altLang="en-US" dirty="0">
                <a:latin typeface="+mn-lt"/>
                <a:ea typeface="+mn-ea"/>
              </a:rPr>
              <a:t>(Reward)</a:t>
            </a:r>
            <a:r>
              <a:rPr lang="zh-CN" altLang="en-US" dirty="0">
                <a:latin typeface="+mn-lt"/>
                <a:ea typeface="+mn-ea"/>
              </a:rPr>
              <a:t>进行学习，从而获得更多的奖赏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与深度学习结合之后就有了</a:t>
            </a:r>
            <a:r>
              <a:rPr lang="en-US" altLang="zh-CN" dirty="0">
                <a:latin typeface="+mn-lt"/>
                <a:ea typeface="+mn-ea"/>
              </a:rPr>
              <a:t>”</a:t>
            </a:r>
            <a:r>
              <a:rPr lang="zh-CN" altLang="en-US" dirty="0">
                <a:latin typeface="+mn-lt"/>
                <a:ea typeface="+mn-ea"/>
              </a:rPr>
              <a:t>深度强化学习</a:t>
            </a:r>
            <a:r>
              <a:rPr lang="en-US" altLang="zh-CN" dirty="0">
                <a:latin typeface="+mn-lt"/>
                <a:ea typeface="+mn-ea"/>
              </a:rPr>
              <a:t>”(DRL)</a:t>
            </a:r>
            <a:endParaRPr lang="en-US" altLang="zh-CN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https://github.com/MorvanZhou/Reinforcement-learning-with-tensorflow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2" name="图片 1" descr="3bf33a87e950352a842e0d055343fbf2b2118b6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415" y="99695"/>
            <a:ext cx="4938395" cy="30372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Number"/>
          <p:cNvSpPr/>
          <p:nvPr>
            <p:custDataLst>
              <p:tags r:id="rId1"/>
            </p:custDataLst>
          </p:nvPr>
        </p:nvSpPr>
        <p:spPr>
          <a:xfrm>
            <a:off x="2527301" y="2989169"/>
            <a:ext cx="646113" cy="6461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72000" rIns="0" bIns="0" anchor="ctr">
            <a:normAutofit fontScale="725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smtClean="0">
                <a:solidFill>
                  <a:schemeClr val="bg1"/>
                </a:solidFill>
                <a:latin typeface="+mn-lt"/>
                <a:ea typeface="+mn-ea"/>
              </a:rPr>
              <a:t>2</a:t>
            </a:r>
            <a:endParaRPr lang="en-US" altLang="zh-CN" sz="3200" kern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神经网络</a:t>
            </a:r>
            <a:r>
              <a:rPr lang="zh-CN" altLang="en-US" dirty="0">
                <a:latin typeface="+mj-lt"/>
                <a:ea typeface="+mj-ea"/>
              </a:rPr>
              <a:t>是什么</a:t>
            </a:r>
            <a:endParaRPr lang="zh-CN" altLang="en-US" dirty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神经网络 </a:t>
            </a:r>
            <a:r>
              <a:rPr lang="en-US" altLang="zh-CN"/>
              <a:t>Neural 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49730"/>
            <a:ext cx="10515600" cy="4985385"/>
          </a:xfrm>
        </p:spPr>
        <p:txBody>
          <a:bodyPr/>
          <a:p>
            <a:r>
              <a:rPr lang="zh-CN" altLang="en-US">
                <a:sym typeface="+mn-ea"/>
              </a:rPr>
              <a:t>神经网络</a:t>
            </a:r>
            <a:r>
              <a:rPr lang="en-US" altLang="zh-CN">
                <a:sym typeface="+mn-ea"/>
              </a:rPr>
              <a:t>≈</a:t>
            </a:r>
            <a:r>
              <a:rPr lang="zh-CN" altLang="en-US">
                <a:sym typeface="+mn-ea"/>
              </a:rPr>
              <a:t>矩阵</a:t>
            </a:r>
            <a:r>
              <a:rPr lang="en-US" altLang="zh-CN">
                <a:sym typeface="+mn-ea"/>
              </a:rPr>
              <a:t>(M)+</a:t>
            </a:r>
            <a:r>
              <a:rPr lang="zh-CN" altLang="en-US">
                <a:sym typeface="+mn-ea"/>
              </a:rPr>
              <a:t>向量</a:t>
            </a:r>
            <a:r>
              <a:rPr lang="en-US" altLang="zh-CN">
                <a:sym typeface="+mn-ea"/>
              </a:rPr>
              <a:t>(V)+</a:t>
            </a:r>
            <a:r>
              <a:rPr lang="zh-CN" altLang="en-US">
                <a:solidFill>
                  <a:srgbClr val="CC0000"/>
                </a:solidFill>
                <a:sym typeface="+mn-ea"/>
              </a:rPr>
              <a:t>激活函数</a:t>
            </a:r>
            <a:r>
              <a:rPr lang="en-US" altLang="zh-CN">
                <a:sym typeface="+mn-ea"/>
              </a:rPr>
              <a:t>(F)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en-US" altLang="en-US">
                <a:sym typeface="+mn-ea"/>
              </a:rPr>
              <a:t>Out1 = F(Input * M1 + V1)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Out2 = F(Out1 * M2 + V2)</a:t>
            </a:r>
            <a:endParaRPr lang="zh-CN" altLang="en-US">
              <a:hlinkClick r:id="rId1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zh-CN"/>
              <a:t>通过输出和目标值的差距按照</a:t>
            </a:r>
            <a:r>
              <a:rPr lang="zh-CN" altLang="zh-CN">
                <a:solidFill>
                  <a:srgbClr val="CC0000"/>
                </a:solidFill>
                <a:sym typeface="+mn-ea"/>
              </a:rPr>
              <a:t>梯度下降</a:t>
            </a:r>
            <a:r>
              <a:rPr lang="zh-CN" altLang="zh-CN"/>
              <a:t>进行</a:t>
            </a:r>
            <a:r>
              <a:rPr lang="zh-CN" altLang="zh-CN">
                <a:solidFill>
                  <a:srgbClr val="CC0000"/>
                </a:solidFill>
                <a:sym typeface="+mn-ea"/>
              </a:rPr>
              <a:t>反向传播</a:t>
            </a:r>
            <a:r>
              <a:rPr lang="en-US" altLang="zh-CN">
                <a:sym typeface="+mn-ea"/>
              </a:rPr>
              <a:t>(Back Propagation)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  <a:hlinkClick r:id="rId1"/>
            </a:endParaRPr>
          </a:p>
          <a:p>
            <a:endParaRPr lang="zh-CN" altLang="en-US">
              <a:sym typeface="+mn-ea"/>
              <a:hlinkClick r:id="rId1"/>
            </a:endParaRPr>
          </a:p>
          <a:p>
            <a:r>
              <a:rPr lang="zh-CN" altLang="en-US" strike="sngStrike">
                <a:solidFill>
                  <a:schemeClr val="tx1"/>
                </a:solidFill>
                <a:uFillTx/>
                <a:sym typeface="+mn-ea"/>
              </a:rPr>
              <a:t>“深度学习是对人脑运作模式的浅显理解和粗暴modeling”</a:t>
            </a:r>
            <a:endParaRPr lang="zh-CN" altLang="en-US" strike="sngStrike">
              <a:solidFill>
                <a:schemeClr val="tx1"/>
              </a:solidFill>
              <a:uFillTx/>
              <a:sym typeface="+mn-ea"/>
            </a:endParaRPr>
          </a:p>
        </p:txBody>
      </p:sp>
      <p:pic>
        <p:nvPicPr>
          <p:cNvPr id="4" name="图片 3" descr="5a6cbc72636d45a5871bd875373603e8_t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490" y="1828165"/>
            <a:ext cx="4877435" cy="2392680"/>
          </a:xfrm>
          <a:prstGeom prst="rect">
            <a:avLst/>
          </a:prstGeom>
        </p:spPr>
      </p:pic>
      <p:pic>
        <p:nvPicPr>
          <p:cNvPr id="5" name="图片 4" descr="201412132016137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915" y="4827270"/>
            <a:ext cx="3055620" cy="13989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梯度下降</a:t>
            </a:r>
            <a:endParaRPr lang="zh-CN" altLang="en-US"/>
          </a:p>
        </p:txBody>
      </p:sp>
      <p:pic>
        <p:nvPicPr>
          <p:cNvPr id="4" name="内容占位符 3" descr="1108812-20170416105443317-41260258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9395" y="1543050"/>
            <a:ext cx="6445885" cy="3403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74495" y="5796915"/>
            <a:ext cx="7972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一般会采用一些随机梯度下降算法</a:t>
            </a:r>
            <a:r>
              <a:rPr lang="en-US" altLang="zh-CN"/>
              <a:t>(SGD</a:t>
            </a:r>
            <a:r>
              <a:rPr lang="zh-CN" altLang="zh-CN"/>
              <a:t>、</a:t>
            </a:r>
            <a:r>
              <a:rPr lang="en-US" altLang="zh-CN"/>
              <a:t>ADAM</a:t>
            </a:r>
            <a:r>
              <a:rPr lang="en-US" altLang="zh-CN"/>
              <a:t>)</a:t>
            </a:r>
            <a:r>
              <a:rPr lang="zh-CN" altLang="en-US"/>
              <a:t>来避免卡在鞍点或改善陷入局部最优的现象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常用激活函数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>
                <a:sym typeface="+mn-ea"/>
                <a:hlinkClick r:id="rId1"/>
              </a:rPr>
              <a:t>ReLU</a:t>
            </a:r>
            <a:endParaRPr lang="en-US" altLang="zh-CN">
              <a:sym typeface="+mn-ea"/>
              <a:hlinkClick r:id="rId1"/>
            </a:endParaRPr>
          </a:p>
          <a:p>
            <a:endParaRPr lang="en-US" altLang="zh-CN">
              <a:sym typeface="+mn-ea"/>
              <a:hlinkClick r:id="rId1"/>
            </a:endParaRPr>
          </a:p>
          <a:p>
            <a:r>
              <a:rPr lang="en-US" altLang="zh-CN">
                <a:sym typeface="+mn-ea"/>
                <a:hlinkClick r:id="rId1"/>
              </a:rPr>
              <a:t>Tanh</a:t>
            </a:r>
            <a:endParaRPr lang="en-US" altLang="zh-CN">
              <a:sym typeface="+mn-ea"/>
              <a:hlinkClick r:id="rId1"/>
            </a:endParaRPr>
          </a:p>
          <a:p>
            <a:endParaRPr lang="en-US" altLang="zh-CN">
              <a:sym typeface="+mn-ea"/>
              <a:hlinkClick r:id="rId1"/>
            </a:endParaRPr>
          </a:p>
          <a:p>
            <a:r>
              <a:rPr lang="en-US" altLang="zh-CN">
                <a:sym typeface="+mn-ea"/>
                <a:hlinkClick r:id="rId1"/>
              </a:rPr>
              <a:t>Sigmoid</a:t>
            </a:r>
            <a:endParaRPr lang="en-US" altLang="zh-CN">
              <a:sym typeface="+mn-ea"/>
              <a:hlinkClick r:id="rId1"/>
            </a:endParaRPr>
          </a:p>
          <a:p>
            <a:endParaRPr lang="en-US" altLang="zh-CN">
              <a:sym typeface="+mn-ea"/>
              <a:hlinkClick r:id="rId1"/>
            </a:endParaRPr>
          </a:p>
          <a:p>
            <a:r>
              <a:rPr lang="en-US" altLang="zh-CN">
                <a:sym typeface="+mn-ea"/>
                <a:hlinkClick r:id="rId1"/>
              </a:rPr>
              <a:t>ELU/SELU/leaky_Relu</a:t>
            </a:r>
            <a:endParaRPr lang="zh-CN" altLang="en-US">
              <a:sym typeface="+mn-ea"/>
              <a:hlinkClick r:id="rId1"/>
            </a:endParaRPr>
          </a:p>
          <a:p>
            <a:endParaRPr lang="zh-CN" altLang="en-US">
              <a:sym typeface="+mn-ea"/>
              <a:hlinkClick r:id="rId1"/>
            </a:endParaRPr>
          </a:p>
          <a:p>
            <a:endParaRPr lang="zh-CN" altLang="en-US">
              <a:sym typeface="+mn-ea"/>
              <a:hlinkClick r:id="rId1"/>
            </a:endParaRPr>
          </a:p>
          <a:p>
            <a:r>
              <a:rPr lang="zh-CN" altLang="en-US">
                <a:sym typeface="+mn-ea"/>
                <a:hlinkClick r:id="rId1"/>
              </a:rPr>
              <a:t>http://playground.tensorflow.org</a:t>
            </a:r>
            <a:endParaRPr lang="zh-CN" altLang="en-US"/>
          </a:p>
        </p:txBody>
      </p:sp>
      <p:pic>
        <p:nvPicPr>
          <p:cNvPr id="5" name="图片 4" descr="201708022016362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665" y="2878455"/>
            <a:ext cx="3223895" cy="2148840"/>
          </a:xfrm>
          <a:prstGeom prst="rect">
            <a:avLst/>
          </a:prstGeom>
        </p:spPr>
      </p:pic>
      <p:pic>
        <p:nvPicPr>
          <p:cNvPr id="6" name="图片 5" descr="201708311530446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145" y="2878455"/>
            <a:ext cx="2890520" cy="2168525"/>
          </a:xfrm>
          <a:prstGeom prst="rect">
            <a:avLst/>
          </a:prstGeom>
        </p:spPr>
      </p:pic>
      <p:pic>
        <p:nvPicPr>
          <p:cNvPr id="7" name="图片 6" descr="201708311622159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885" y="1156970"/>
            <a:ext cx="2369820" cy="1600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8100" y="723900"/>
            <a:ext cx="2867660" cy="21742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5a6cbc72636d45a5871bd875373603e8_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9440" y="484505"/>
            <a:ext cx="4939030" cy="24231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反向传播</a:t>
            </a:r>
            <a:endParaRPr lang="zh-CN" altLang="en-US"/>
          </a:p>
        </p:txBody>
      </p:sp>
      <p:pic>
        <p:nvPicPr>
          <p:cNvPr id="4" name="内容占位符 3" descr="d3fa75d3b13f42619e0ab5b9ff96759b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755" y="1646555"/>
            <a:ext cx="5858510" cy="4365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64335" y="6116320"/>
            <a:ext cx="899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hlinkClick r:id="rId3" tooltip="" action="ppaction://hlinkfile"/>
              </a:rPr>
              <a:t>https://google-developers.appspot.com/machine-learning/crash-course/backprop-scroll/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0410104420"/>
  <p:tag name="MH_LIBRARY" val="CONTENTS"/>
  <p:tag name="MH_TYPE" val="TITLE"/>
</p:tagLst>
</file>

<file path=ppt/tags/tag10.xml><?xml version="1.0" encoding="utf-8"?>
<p:tagLst xmlns:p="http://schemas.openxmlformats.org/presentationml/2006/main">
  <p:tag name="MH" val="20150410104420"/>
  <p:tag name="MH_LIBRARY" val="CONTENTS"/>
  <p:tag name="MH_AUTOCOLOR" val="TRUE"/>
  <p:tag name="MH_TYPE" val="SECTION"/>
  <p:tag name="KSO_WM_TEMPLATE_CATEGORY" val="custom"/>
  <p:tag name="KSO_WM_TEMPLATE_INDEX" val="160425"/>
  <p:tag name="KSO_WM_TAG_VERSION" val="1.0"/>
  <p:tag name="KSO_WM_SLIDE_ID" val="custom160425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5"/>
  <p:tag name="KSO_WM_UNIT_TYPE" val="a"/>
  <p:tag name="KSO_WM_UNIT_INDEX" val="1"/>
  <p:tag name="KSO_WM_UNIT_ID" val="custom160425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5"/>
  <p:tag name="KSO_WM_UNIT_TYPE" val="f"/>
  <p:tag name="KSO_WM_UNIT_INDEX" val="1"/>
  <p:tag name="KSO_WM_UNIT_ID" val="custom16042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3.xml><?xml version="1.0" encoding="utf-8"?>
<p:tagLst xmlns:p="http://schemas.openxmlformats.org/presentationml/2006/main">
  <p:tag name="KSO_WM_TEMPLATE_CATEGORY" val="custom"/>
  <p:tag name="KSO_WM_TEMPLATE_INDEX" val="160425"/>
  <p:tag name="KSO_WM_TAG_VERSION" val="1.0"/>
  <p:tag name="KSO_WM_SLIDE_ID" val="custom16042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0"/>
  <p:tag name="KSO_WM_SLIDE_SIZE" val="828*356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5"/>
  <p:tag name="MH" val="20150410104420"/>
  <p:tag name="MH_LIBRARY" val="CONTENTS"/>
  <p:tag name="MH_TYPE" val="NUMBER"/>
  <p:tag name="MH_ORDER" val="NUMBER"/>
  <p:tag name="KSO_WM_UNIT_TYPE" val="e"/>
  <p:tag name="KSO_WM_UNIT_INDEX" val="1"/>
  <p:tag name="KSO_WM_UNIT_ID" val="custom160425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5"/>
  <p:tag name="KSO_WM_UNIT_TYPE" val="a"/>
  <p:tag name="KSO_WM_UNIT_INDEX" val="1"/>
  <p:tag name="KSO_WM_UNIT_ID" val="custom160425_1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MH" val="20150410104420"/>
  <p:tag name="MH_LIBRARY" val="CONTENTS"/>
  <p:tag name="MH_AUTOCOLOR" val="TRUE"/>
  <p:tag name="MH_TYPE" val="SECTION"/>
  <p:tag name="KSO_WM_TEMPLATE_CATEGORY" val="custom"/>
  <p:tag name="KSO_WM_TEMPLATE_INDEX" val="160425"/>
  <p:tag name="KSO_WM_TAG_VERSION" val="1.0"/>
  <p:tag name="KSO_WM_SLIDE_ID" val="custom160425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25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25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2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5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25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25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25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25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25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25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25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5"/>
  <p:tag name="MH" val="20150410104420"/>
  <p:tag name="MH_LIBRARY" val="CONTENTS"/>
  <p:tag name="MH_TYPE" val="NUMBER"/>
  <p:tag name="MH_ORDER" val="NUMBER"/>
  <p:tag name="KSO_WM_UNIT_TYPE" val="e"/>
  <p:tag name="KSO_WM_UNIT_INDEX" val="1"/>
  <p:tag name="KSO_WM_UNIT_ID" val="custom160425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5"/>
  <p:tag name="KSO_WM_UNIT_TYPE" val="a"/>
  <p:tag name="KSO_WM_UNIT_INDEX" val="1"/>
  <p:tag name="KSO_WM_UNIT_ID" val="custom160425_1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MH" val="20150410104420"/>
  <p:tag name="MH_LIBRARY" val="CONTENTS"/>
  <p:tag name="MH_AUTOCOLOR" val="TRUE"/>
  <p:tag name="MH_TYPE" val="SECTION"/>
  <p:tag name="KSO_WM_TEMPLATE_CATEGORY" val="custom"/>
  <p:tag name="KSO_WM_TEMPLATE_INDEX" val="160425"/>
  <p:tag name="KSO_WM_TAG_VERSION" val="1.0"/>
  <p:tag name="KSO_WM_SLIDE_ID" val="custom160425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25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25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25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25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25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25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25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25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5"/>
  <p:tag name="KSO_WM_UNIT_TYPE" val="a"/>
  <p:tag name="KSO_WM_UNIT_INDEX" val="1"/>
  <p:tag name="KSO_WM_UNIT_ID" val="custom160425_1*a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5"/>
  <p:tag name="KSO_WM_UNIT_TYPE" val="b"/>
  <p:tag name="KSO_WM_UNIT_INDEX" val="1"/>
  <p:tag name="KSO_WM_UNIT_ID" val="custom160425_1*b*1"/>
  <p:tag name="KSO_WM_UNIT_CLEAR" val="1"/>
  <p:tag name="KSO_WM_UNIT_LAYERLEVEL" val="1"/>
  <p:tag name="KSO_WM_UNIT_VALUE" val="15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20、21、25、28、30"/>
  <p:tag name="KSO_WM_TEMPLATE_CATEGORY" val="custom"/>
  <p:tag name="KSO_WM_TEMPLATE_INDEX" val="160425"/>
  <p:tag name="KSO_WM_TAG_VERSION" val="1.0"/>
  <p:tag name="KSO_WM_SLIDE_ID" val="custom16042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25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5"/>
  <p:tag name="MH" val="20150410104420"/>
  <p:tag name="MH_LIBRARY" val="CONTENTS"/>
  <p:tag name="MH_TYPE" val="NUMBER"/>
  <p:tag name="MH_ORDER" val="NUMBER"/>
  <p:tag name="KSO_WM_UNIT_TYPE" val="e"/>
  <p:tag name="KSO_WM_UNIT_INDEX" val="1"/>
  <p:tag name="KSO_WM_UNIT_ID" val="custom160425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5"/>
  <p:tag name="KSO_WM_UNIT_TYPE" val="a"/>
  <p:tag name="KSO_WM_UNIT_INDEX" val="1"/>
  <p:tag name="KSO_WM_UNIT_ID" val="custom160425_12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yinvnyjtetj">
      <a:dk1>
        <a:srgbClr val="6D6F71"/>
      </a:dk1>
      <a:lt1>
        <a:srgbClr val="FFFFFF"/>
      </a:lt1>
      <a:dk2>
        <a:srgbClr val="6D6F71"/>
      </a:dk2>
      <a:lt2>
        <a:srgbClr val="FFFFFF"/>
      </a:lt2>
      <a:accent1>
        <a:srgbClr val="007FCD"/>
      </a:accent1>
      <a:accent2>
        <a:srgbClr val="628EE3"/>
      </a:accent2>
      <a:accent3>
        <a:srgbClr val="2BC3B5"/>
      </a:accent3>
      <a:accent4>
        <a:srgbClr val="92D050"/>
      </a:accent4>
      <a:accent5>
        <a:srgbClr val="F2B800"/>
      </a:accent5>
      <a:accent6>
        <a:srgbClr val="82C836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1875</Words>
  <Application>WPS 演示</Application>
  <PresentationFormat>宽屏</PresentationFormat>
  <Paragraphs>184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微软雅黑 Light</vt:lpstr>
      <vt:lpstr>微软雅黑</vt:lpstr>
      <vt:lpstr>黑体</vt:lpstr>
      <vt:lpstr>Webdings</vt:lpstr>
      <vt:lpstr>幼圆</vt:lpstr>
      <vt:lpstr>Bell MT</vt:lpstr>
      <vt:lpstr>Arial Unicode MS</vt:lpstr>
      <vt:lpstr>Calibri</vt:lpstr>
      <vt:lpstr>Segoe Print</vt:lpstr>
      <vt:lpstr>MS PGothic</vt:lpstr>
      <vt:lpstr>Office 主题</vt:lpstr>
      <vt:lpstr>1_A000120140530A99PPBG</vt:lpstr>
      <vt:lpstr>从AlphaGo Zero谈强化学习</vt:lpstr>
      <vt:lpstr>AlphaGo Zero</vt:lpstr>
      <vt:lpstr>强化学习是什么</vt:lpstr>
      <vt:lpstr>强化学习</vt:lpstr>
      <vt:lpstr>神经网络是什么</vt:lpstr>
      <vt:lpstr>神经网络 Neural Network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Q-Learning</vt:lpstr>
      <vt:lpstr>神经网络</vt:lpstr>
      <vt:lpstr>PowerPoint 演示文稿</vt:lpstr>
      <vt:lpstr>PowerPoint 演示文稿</vt:lpstr>
      <vt:lpstr>应用</vt:lpstr>
      <vt:lpstr>实践强化学习</vt:lpstr>
      <vt:lpstr>遇到的困难</vt:lpstr>
      <vt:lpstr>使用强化学习做AI的优缺点</vt:lpstr>
      <vt:lpstr>使用监督学习做AI的优缺点</vt:lpstr>
      <vt:lpstr>人工智能/深度学习的近年热点</vt:lpstr>
      <vt:lpstr>游戏中的应用</vt:lpstr>
      <vt:lpstr>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noahgao</dc:creator>
  <cp:lastModifiedBy>noahgao</cp:lastModifiedBy>
  <cp:revision>191</cp:revision>
  <dcterms:created xsi:type="dcterms:W3CDTF">2017-08-03T09:01:00Z</dcterms:created>
  <dcterms:modified xsi:type="dcterms:W3CDTF">2019-03-01T02:05:58Z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