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9"/>
  </p:handoutMasterIdLst>
  <p:sldIdLst>
    <p:sldId id="257" r:id="rId3"/>
    <p:sldId id="475" r:id="rId5"/>
    <p:sldId id="295" r:id="rId6"/>
    <p:sldId id="500" r:id="rId7"/>
    <p:sldId id="573" r:id="rId8"/>
    <p:sldId id="627" r:id="rId9"/>
    <p:sldId id="566" r:id="rId10"/>
    <p:sldId id="578" r:id="rId11"/>
    <p:sldId id="579" r:id="rId12"/>
    <p:sldId id="568" r:id="rId13"/>
    <p:sldId id="580" r:id="rId14"/>
    <p:sldId id="581" r:id="rId15"/>
    <p:sldId id="584" r:id="rId16"/>
    <p:sldId id="597" r:id="rId17"/>
    <p:sldId id="596" r:id="rId18"/>
    <p:sldId id="575" r:id="rId19"/>
    <p:sldId id="673" r:id="rId20"/>
    <p:sldId id="672" r:id="rId21"/>
    <p:sldId id="674" r:id="rId22"/>
    <p:sldId id="601" r:id="rId23"/>
    <p:sldId id="599" r:id="rId24"/>
    <p:sldId id="600" r:id="rId25"/>
    <p:sldId id="668" r:id="rId26"/>
    <p:sldId id="626" r:id="rId27"/>
    <p:sldId id="669" r:id="rId28"/>
    <p:sldId id="593" r:id="rId29"/>
    <p:sldId id="670" r:id="rId30"/>
    <p:sldId id="675" r:id="rId31"/>
    <p:sldId id="603" r:id="rId32"/>
    <p:sldId id="595" r:id="rId33"/>
    <p:sldId id="583" r:id="rId34"/>
    <p:sldId id="586" r:id="rId35"/>
    <p:sldId id="607" r:id="rId36"/>
    <p:sldId id="587" r:id="rId37"/>
    <p:sldId id="582" r:id="rId38"/>
    <p:sldId id="606" r:id="rId39"/>
    <p:sldId id="576" r:id="rId40"/>
    <p:sldId id="678" r:id="rId41"/>
    <p:sldId id="677" r:id="rId42"/>
    <p:sldId id="679" r:id="rId43"/>
    <p:sldId id="592" r:id="rId44"/>
    <p:sldId id="574" r:id="rId45"/>
    <p:sldId id="604" r:id="rId46"/>
    <p:sldId id="588" r:id="rId47"/>
    <p:sldId id="589" r:id="rId48"/>
    <p:sldId id="591" r:id="rId49"/>
    <p:sldId id="676" r:id="rId50"/>
    <p:sldId id="630" r:id="rId51"/>
    <p:sldId id="629" r:id="rId52"/>
    <p:sldId id="682" r:id="rId53"/>
    <p:sldId id="680" r:id="rId54"/>
    <p:sldId id="681" r:id="rId55"/>
    <p:sldId id="683" r:id="rId56"/>
    <p:sldId id="685" r:id="rId57"/>
    <p:sldId id="259" r:id="rId58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姜鹏" initials="姜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89965" autoAdjust="0"/>
  </p:normalViewPr>
  <p:slideViewPr>
    <p:cSldViewPr snapToObjects="1">
      <p:cViewPr varScale="1">
        <p:scale>
          <a:sx n="104" d="100"/>
          <a:sy n="104" d="100"/>
        </p:scale>
        <p:origin x="822" y="114"/>
      </p:cViewPr>
      <p:guideLst>
        <p:guide orient="horz" pos="2361"/>
        <p:guide orient="horz" pos="968"/>
        <p:guide orient="horz" pos="3959"/>
        <p:guide pos="3816"/>
        <p:guide pos="2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33.xml"/><Relationship Id="rId63" Type="http://schemas.openxmlformats.org/officeDocument/2006/relationships/commentAuthors" Target="commentAuthors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0930B-F39B-8B40-B5A8-99B70E47A8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C68AF-4FEE-064F-BC2F-0ED04321454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在介绍三个关键点之前，我先谈一谈个人的一些设计理念，为什么要分三个关键点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endParaRPr lang="zh-CN" altLang="en-US" dirty="0"/>
          </a:p>
          <a:p>
            <a:r>
              <a:rPr lang="zh-CN" altLang="en-US" dirty="0"/>
              <a:t>网络库 </a:t>
            </a:r>
            <a:r>
              <a:rPr lang="en-US" altLang="zh-CN" dirty="0"/>
              <a:t>rpc</a:t>
            </a:r>
            <a:endParaRPr lang="zh-CN" altLang="en-US" dirty="0"/>
          </a:p>
          <a:p>
            <a:r>
              <a:rPr lang="zh-CN" altLang="en-US" dirty="0"/>
              <a:t>有问题如何应对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9456" y="1393177"/>
            <a:ext cx="9468544" cy="2116786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2264" y="-27384"/>
            <a:ext cx="3719736" cy="142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344" y="2420888"/>
            <a:ext cx="7092280" cy="820642"/>
          </a:xfrm>
        </p:spPr>
        <p:txBody>
          <a:bodyPr anchor="b">
            <a:normAutofit/>
          </a:bodyPr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2264" y="64223"/>
            <a:ext cx="3719736" cy="142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47328" y="672818"/>
            <a:ext cx="12097344" cy="0"/>
          </a:xfrm>
          <a:prstGeom prst="line">
            <a:avLst/>
          </a:prstGeom>
          <a:ln w="25400">
            <a:solidFill>
              <a:srgbClr val="EC6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"/>
          <p:cNvGrpSpPr/>
          <p:nvPr userDrawn="1"/>
        </p:nvGrpSpPr>
        <p:grpSpPr>
          <a:xfrm>
            <a:off x="280089" y="197960"/>
            <a:ext cx="474662" cy="290512"/>
            <a:chOff x="0" y="0"/>
            <a:chExt cx="714375" cy="438150"/>
          </a:xfrm>
        </p:grpSpPr>
        <p:sp>
          <p:nvSpPr>
            <p:cNvPr id="4" name="燕尾形 4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燕尾形 5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2589" y="132168"/>
            <a:ext cx="5131278" cy="575154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F5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 3"/>
          <p:cNvGrpSpPr/>
          <p:nvPr userDrawn="1"/>
        </p:nvGrpSpPr>
        <p:grpSpPr>
          <a:xfrm>
            <a:off x="7464152" y="2088232"/>
            <a:ext cx="4705742" cy="3717032"/>
            <a:chOff x="5476875" y="798513"/>
            <a:chExt cx="6572250" cy="6059488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7062788" y="3589338"/>
              <a:ext cx="500063" cy="2193925"/>
            </a:xfrm>
            <a:prstGeom prst="rect">
              <a:avLst/>
            </a:pr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7313613" y="3589338"/>
              <a:ext cx="249238" cy="2193925"/>
            </a:xfrm>
            <a:prstGeom prst="rect">
              <a:avLst/>
            </a:pr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786688" y="3040063"/>
              <a:ext cx="501650" cy="2743200"/>
            </a:xfrm>
            <a:prstGeom prst="rect">
              <a:avLst/>
            </a:pr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037513" y="3040063"/>
              <a:ext cx="250825" cy="2743200"/>
            </a:xfrm>
            <a:prstGeom prst="rect">
              <a:avLst/>
            </a:pr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6927850" y="5783263"/>
              <a:ext cx="1360488" cy="1074738"/>
            </a:xfrm>
            <a:custGeom>
              <a:avLst/>
              <a:gdLst>
                <a:gd name="T0" fmla="*/ 857 w 857"/>
                <a:gd name="T1" fmla="*/ 0 h 677"/>
                <a:gd name="T2" fmla="*/ 541 w 857"/>
                <a:gd name="T3" fmla="*/ 0 h 677"/>
                <a:gd name="T4" fmla="*/ 0 w 857"/>
                <a:gd name="T5" fmla="*/ 677 h 677"/>
                <a:gd name="T6" fmla="*/ 563 w 857"/>
                <a:gd name="T7" fmla="*/ 677 h 677"/>
                <a:gd name="T8" fmla="*/ 857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857" y="0"/>
                  </a:moveTo>
                  <a:lnTo>
                    <a:pt x="541" y="0"/>
                  </a:lnTo>
                  <a:lnTo>
                    <a:pt x="0" y="677"/>
                  </a:lnTo>
                  <a:lnTo>
                    <a:pt x="563" y="67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7367588" y="5783263"/>
              <a:ext cx="920750" cy="1074738"/>
            </a:xfrm>
            <a:custGeom>
              <a:avLst/>
              <a:gdLst>
                <a:gd name="T0" fmla="*/ 580 w 580"/>
                <a:gd name="T1" fmla="*/ 0 h 677"/>
                <a:gd name="T2" fmla="*/ 422 w 580"/>
                <a:gd name="T3" fmla="*/ 0 h 677"/>
                <a:gd name="T4" fmla="*/ 0 w 580"/>
                <a:gd name="T5" fmla="*/ 677 h 677"/>
                <a:gd name="T6" fmla="*/ 286 w 580"/>
                <a:gd name="T7" fmla="*/ 677 h 677"/>
                <a:gd name="T8" fmla="*/ 580 w 580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677">
                  <a:moveTo>
                    <a:pt x="580" y="0"/>
                  </a:moveTo>
                  <a:lnTo>
                    <a:pt x="422" y="0"/>
                  </a:lnTo>
                  <a:lnTo>
                    <a:pt x="0" y="677"/>
                  </a:lnTo>
                  <a:lnTo>
                    <a:pt x="286" y="6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3A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8512175" y="3589338"/>
              <a:ext cx="501650" cy="2193925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763000" y="3589338"/>
              <a:ext cx="250825" cy="2193925"/>
            </a:xfrm>
            <a:prstGeom prst="rect">
              <a:avLst/>
            </a:pr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45488" y="5783263"/>
              <a:ext cx="835025" cy="1074738"/>
            </a:xfrm>
            <a:custGeom>
              <a:avLst/>
              <a:gdLst>
                <a:gd name="T0" fmla="*/ 105 w 526"/>
                <a:gd name="T1" fmla="*/ 0 h 677"/>
                <a:gd name="T2" fmla="*/ 421 w 526"/>
                <a:gd name="T3" fmla="*/ 0 h 677"/>
                <a:gd name="T4" fmla="*/ 526 w 526"/>
                <a:gd name="T5" fmla="*/ 677 h 677"/>
                <a:gd name="T6" fmla="*/ 0 w 526"/>
                <a:gd name="T7" fmla="*/ 677 h 677"/>
                <a:gd name="T8" fmla="*/ 105 w 5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77">
                  <a:moveTo>
                    <a:pt x="105" y="0"/>
                  </a:moveTo>
                  <a:lnTo>
                    <a:pt x="421" y="0"/>
                  </a:lnTo>
                  <a:lnTo>
                    <a:pt x="526" y="677"/>
                  </a:lnTo>
                  <a:lnTo>
                    <a:pt x="0" y="677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8763000" y="5783263"/>
              <a:ext cx="417513" cy="1074738"/>
            </a:xfrm>
            <a:custGeom>
              <a:avLst/>
              <a:gdLst>
                <a:gd name="T0" fmla="*/ 158 w 263"/>
                <a:gd name="T1" fmla="*/ 0 h 677"/>
                <a:gd name="T2" fmla="*/ 0 w 263"/>
                <a:gd name="T3" fmla="*/ 0 h 677"/>
                <a:gd name="T4" fmla="*/ 0 w 263"/>
                <a:gd name="T5" fmla="*/ 677 h 677"/>
                <a:gd name="T6" fmla="*/ 263 w 263"/>
                <a:gd name="T7" fmla="*/ 677 h 677"/>
                <a:gd name="T8" fmla="*/ 158 w 263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77">
                  <a:moveTo>
                    <a:pt x="158" y="0"/>
                  </a:moveTo>
                  <a:lnTo>
                    <a:pt x="0" y="0"/>
                  </a:lnTo>
                  <a:lnTo>
                    <a:pt x="0" y="677"/>
                  </a:lnTo>
                  <a:lnTo>
                    <a:pt x="263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9237663" y="2490788"/>
              <a:ext cx="501650" cy="3292475"/>
            </a:xfrm>
            <a:prstGeom prst="rect">
              <a:avLst/>
            </a:prstGeom>
            <a:solidFill>
              <a:srgbClr val="993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9488488" y="2490788"/>
              <a:ext cx="250825" cy="3292475"/>
            </a:xfrm>
            <a:prstGeom prst="rect">
              <a:avLst/>
            </a:pr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9963150" y="1946275"/>
              <a:ext cx="500063" cy="3836988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0213975" y="1946275"/>
              <a:ext cx="249238" cy="3836988"/>
            </a:xfrm>
            <a:prstGeom prst="rect">
              <a:avLst/>
            </a:pr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5476875" y="5783263"/>
              <a:ext cx="2085975" cy="1074738"/>
            </a:xfrm>
            <a:custGeom>
              <a:avLst/>
              <a:gdLst>
                <a:gd name="T0" fmla="*/ 1314 w 1314"/>
                <a:gd name="T1" fmla="*/ 0 h 677"/>
                <a:gd name="T2" fmla="*/ 999 w 1314"/>
                <a:gd name="T3" fmla="*/ 0 h 677"/>
                <a:gd name="T4" fmla="*/ 0 w 1314"/>
                <a:gd name="T5" fmla="*/ 677 h 677"/>
                <a:gd name="T6" fmla="*/ 597 w 1314"/>
                <a:gd name="T7" fmla="*/ 677 h 677"/>
                <a:gd name="T8" fmla="*/ 1314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1314" y="0"/>
                  </a:moveTo>
                  <a:lnTo>
                    <a:pt x="999" y="0"/>
                  </a:lnTo>
                  <a:lnTo>
                    <a:pt x="0" y="677"/>
                  </a:lnTo>
                  <a:lnTo>
                    <a:pt x="597" y="67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5934075" y="5783263"/>
              <a:ext cx="1628775" cy="1074738"/>
            </a:xfrm>
            <a:custGeom>
              <a:avLst/>
              <a:gdLst>
                <a:gd name="T0" fmla="*/ 1026 w 1026"/>
                <a:gd name="T1" fmla="*/ 0 h 677"/>
                <a:gd name="T2" fmla="*/ 869 w 1026"/>
                <a:gd name="T3" fmla="*/ 0 h 677"/>
                <a:gd name="T4" fmla="*/ 0 w 1026"/>
                <a:gd name="T5" fmla="*/ 677 h 677"/>
                <a:gd name="T6" fmla="*/ 310 w 1026"/>
                <a:gd name="T7" fmla="*/ 677 h 677"/>
                <a:gd name="T8" fmla="*/ 1026 w 10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677">
                  <a:moveTo>
                    <a:pt x="1026" y="0"/>
                  </a:moveTo>
                  <a:lnTo>
                    <a:pt x="869" y="0"/>
                  </a:lnTo>
                  <a:lnTo>
                    <a:pt x="0" y="677"/>
                  </a:lnTo>
                  <a:lnTo>
                    <a:pt x="310" y="677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D09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9237663" y="5783263"/>
              <a:ext cx="1360488" cy="1074738"/>
            </a:xfrm>
            <a:custGeom>
              <a:avLst/>
              <a:gdLst>
                <a:gd name="T0" fmla="*/ 0 w 857"/>
                <a:gd name="T1" fmla="*/ 0 h 677"/>
                <a:gd name="T2" fmla="*/ 316 w 857"/>
                <a:gd name="T3" fmla="*/ 0 h 677"/>
                <a:gd name="T4" fmla="*/ 857 w 857"/>
                <a:gd name="T5" fmla="*/ 677 h 677"/>
                <a:gd name="T6" fmla="*/ 294 w 857"/>
                <a:gd name="T7" fmla="*/ 677 h 677"/>
                <a:gd name="T8" fmla="*/ 0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0" y="0"/>
                  </a:moveTo>
                  <a:lnTo>
                    <a:pt x="316" y="0"/>
                  </a:lnTo>
                  <a:lnTo>
                    <a:pt x="857" y="677"/>
                  </a:lnTo>
                  <a:lnTo>
                    <a:pt x="294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9488488" y="5783263"/>
              <a:ext cx="1109663" cy="1074738"/>
            </a:xfrm>
            <a:custGeom>
              <a:avLst/>
              <a:gdLst>
                <a:gd name="T0" fmla="*/ 158 w 699"/>
                <a:gd name="T1" fmla="*/ 0 h 677"/>
                <a:gd name="T2" fmla="*/ 0 w 699"/>
                <a:gd name="T3" fmla="*/ 0 h 677"/>
                <a:gd name="T4" fmla="*/ 415 w 699"/>
                <a:gd name="T5" fmla="*/ 677 h 677"/>
                <a:gd name="T6" fmla="*/ 699 w 699"/>
                <a:gd name="T7" fmla="*/ 677 h 677"/>
                <a:gd name="T8" fmla="*/ 158 w 699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677">
                  <a:moveTo>
                    <a:pt x="158" y="0"/>
                  </a:moveTo>
                  <a:lnTo>
                    <a:pt x="0" y="0"/>
                  </a:lnTo>
                  <a:lnTo>
                    <a:pt x="415" y="677"/>
                  </a:lnTo>
                  <a:lnTo>
                    <a:pt x="699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9963150" y="5783263"/>
              <a:ext cx="2085975" cy="1074738"/>
            </a:xfrm>
            <a:custGeom>
              <a:avLst/>
              <a:gdLst>
                <a:gd name="T0" fmla="*/ 0 w 1314"/>
                <a:gd name="T1" fmla="*/ 0 h 677"/>
                <a:gd name="T2" fmla="*/ 315 w 1314"/>
                <a:gd name="T3" fmla="*/ 0 h 677"/>
                <a:gd name="T4" fmla="*/ 1314 w 1314"/>
                <a:gd name="T5" fmla="*/ 677 h 677"/>
                <a:gd name="T6" fmla="*/ 717 w 1314"/>
                <a:gd name="T7" fmla="*/ 677 h 677"/>
                <a:gd name="T8" fmla="*/ 0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0" y="0"/>
                  </a:moveTo>
                  <a:lnTo>
                    <a:pt x="315" y="0"/>
                  </a:lnTo>
                  <a:lnTo>
                    <a:pt x="1314" y="677"/>
                  </a:lnTo>
                  <a:lnTo>
                    <a:pt x="717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10213975" y="5783263"/>
              <a:ext cx="1835150" cy="1074738"/>
            </a:xfrm>
            <a:custGeom>
              <a:avLst/>
              <a:gdLst>
                <a:gd name="T0" fmla="*/ 157 w 1156"/>
                <a:gd name="T1" fmla="*/ 0 h 677"/>
                <a:gd name="T2" fmla="*/ 0 w 1156"/>
                <a:gd name="T3" fmla="*/ 0 h 677"/>
                <a:gd name="T4" fmla="*/ 870 w 1156"/>
                <a:gd name="T5" fmla="*/ 677 h 677"/>
                <a:gd name="T6" fmla="*/ 1156 w 1156"/>
                <a:gd name="T7" fmla="*/ 677 h 677"/>
                <a:gd name="T8" fmla="*/ 157 w 115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677">
                  <a:moveTo>
                    <a:pt x="157" y="0"/>
                  </a:moveTo>
                  <a:lnTo>
                    <a:pt x="0" y="0"/>
                  </a:lnTo>
                  <a:lnTo>
                    <a:pt x="870" y="677"/>
                  </a:lnTo>
                  <a:lnTo>
                    <a:pt x="1156" y="67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414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9853613" y="868363"/>
              <a:ext cx="719138" cy="717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9785350" y="79851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1"/>
                    <a:pt x="849" y="150"/>
                    <a:pt x="600" y="150"/>
                  </a:cubicBezTo>
                  <a:cubicBezTo>
                    <a:pt x="352" y="150"/>
                    <a:pt x="150" y="351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0213975" y="79851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1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8404225" y="2497138"/>
              <a:ext cx="717550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8334375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4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1" y="150"/>
                    <a:pt x="150" y="352"/>
                    <a:pt x="150" y="600"/>
                  </a:cubicBezTo>
                  <a:cubicBezTo>
                    <a:pt x="150" y="849"/>
                    <a:pt x="351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8763000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4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7678738" y="1947863"/>
              <a:ext cx="719138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7"/>
            <p:cNvSpPr>
              <a:spLocks noEditPoints="1"/>
            </p:cNvSpPr>
            <p:nvPr/>
          </p:nvSpPr>
          <p:spPr bwMode="auto">
            <a:xfrm>
              <a:off x="7608888" y="1879600"/>
              <a:ext cx="857250" cy="1017588"/>
            </a:xfrm>
            <a:custGeom>
              <a:avLst/>
              <a:gdLst>
                <a:gd name="T0" fmla="*/ 418 w 1200"/>
                <a:gd name="T1" fmla="*/ 1171 h 1425"/>
                <a:gd name="T2" fmla="*/ 0 w 1200"/>
                <a:gd name="T3" fmla="*/ 600 h 1425"/>
                <a:gd name="T4" fmla="*/ 600 w 1200"/>
                <a:gd name="T5" fmla="*/ 0 h 1425"/>
                <a:gd name="T6" fmla="*/ 1200 w 1200"/>
                <a:gd name="T7" fmla="*/ 600 h 1425"/>
                <a:gd name="T8" fmla="*/ 782 w 1200"/>
                <a:gd name="T9" fmla="*/ 1171 h 1425"/>
                <a:gd name="T10" fmla="*/ 600 w 1200"/>
                <a:gd name="T11" fmla="*/ 1425 h 1425"/>
                <a:gd name="T12" fmla="*/ 418 w 1200"/>
                <a:gd name="T13" fmla="*/ 1171 h 1425"/>
                <a:gd name="T14" fmla="*/ 1050 w 1200"/>
                <a:gd name="T15" fmla="*/ 600 h 1425"/>
                <a:gd name="T16" fmla="*/ 600 w 1200"/>
                <a:gd name="T17" fmla="*/ 150 h 1425"/>
                <a:gd name="T18" fmla="*/ 150 w 1200"/>
                <a:gd name="T19" fmla="*/ 600 h 1425"/>
                <a:gd name="T20" fmla="*/ 600 w 1200"/>
                <a:gd name="T21" fmla="*/ 1050 h 1425"/>
                <a:gd name="T22" fmla="*/ 1050 w 1200"/>
                <a:gd name="T23" fmla="*/ 60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5">
                  <a:moveTo>
                    <a:pt x="418" y="1171"/>
                  </a:moveTo>
                  <a:cubicBezTo>
                    <a:pt x="175" y="1094"/>
                    <a:pt x="0" y="868"/>
                    <a:pt x="0" y="600"/>
                  </a:cubicBezTo>
                  <a:cubicBezTo>
                    <a:pt x="0" y="268"/>
                    <a:pt x="269" y="0"/>
                    <a:pt x="600" y="0"/>
                  </a:cubicBezTo>
                  <a:cubicBezTo>
                    <a:pt x="931" y="0"/>
                    <a:pt x="1200" y="268"/>
                    <a:pt x="1200" y="600"/>
                  </a:cubicBezTo>
                  <a:cubicBezTo>
                    <a:pt x="1200" y="868"/>
                    <a:pt x="1024" y="1094"/>
                    <a:pt x="782" y="1171"/>
                  </a:cubicBezTo>
                  <a:cubicBezTo>
                    <a:pt x="600" y="1425"/>
                    <a:pt x="600" y="1425"/>
                    <a:pt x="600" y="1425"/>
                  </a:cubicBezTo>
                  <a:lnTo>
                    <a:pt x="418" y="1171"/>
                  </a:lnTo>
                  <a:close/>
                  <a:moveTo>
                    <a:pt x="1050" y="600"/>
                  </a:moveTo>
                  <a:cubicBezTo>
                    <a:pt x="1050" y="351"/>
                    <a:pt x="848" y="150"/>
                    <a:pt x="600" y="150"/>
                  </a:cubicBezTo>
                  <a:cubicBezTo>
                    <a:pt x="351" y="150"/>
                    <a:pt x="150" y="351"/>
                    <a:pt x="150" y="600"/>
                  </a:cubicBezTo>
                  <a:cubicBezTo>
                    <a:pt x="150" y="848"/>
                    <a:pt x="351" y="1050"/>
                    <a:pt x="600" y="1050"/>
                  </a:cubicBezTo>
                  <a:cubicBezTo>
                    <a:pt x="848" y="1050"/>
                    <a:pt x="1050" y="848"/>
                    <a:pt x="1050" y="600"/>
                  </a:cubicBezTo>
                  <a:close/>
                </a:path>
              </a:pathLst>
            </a:cu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8"/>
            <p:cNvSpPr/>
            <p:nvPr/>
          </p:nvSpPr>
          <p:spPr bwMode="auto">
            <a:xfrm>
              <a:off x="8037513" y="1879600"/>
              <a:ext cx="428625" cy="1017588"/>
            </a:xfrm>
            <a:custGeom>
              <a:avLst/>
              <a:gdLst>
                <a:gd name="T0" fmla="*/ 0 w 600"/>
                <a:gd name="T1" fmla="*/ 150 h 1425"/>
                <a:gd name="T2" fmla="*/ 450 w 600"/>
                <a:gd name="T3" fmla="*/ 600 h 1425"/>
                <a:gd name="T4" fmla="*/ 0 w 600"/>
                <a:gd name="T5" fmla="*/ 1050 h 1425"/>
                <a:gd name="T6" fmla="*/ 0 w 600"/>
                <a:gd name="T7" fmla="*/ 1050 h 1425"/>
                <a:gd name="T8" fmla="*/ 0 w 600"/>
                <a:gd name="T9" fmla="*/ 1425 h 1425"/>
                <a:gd name="T10" fmla="*/ 182 w 600"/>
                <a:gd name="T11" fmla="*/ 1171 h 1425"/>
                <a:gd name="T12" fmla="*/ 600 w 600"/>
                <a:gd name="T13" fmla="*/ 600 h 1425"/>
                <a:gd name="T14" fmla="*/ 0 w 600"/>
                <a:gd name="T15" fmla="*/ 0 h 1425"/>
                <a:gd name="T16" fmla="*/ 0 w 600"/>
                <a:gd name="T17" fmla="*/ 0 h 1425"/>
                <a:gd name="T18" fmla="*/ 0 w 600"/>
                <a:gd name="T19" fmla="*/ 150 h 1425"/>
                <a:gd name="T20" fmla="*/ 0 w 600"/>
                <a:gd name="T21" fmla="*/ 15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5">
                  <a:moveTo>
                    <a:pt x="0" y="150"/>
                  </a:moveTo>
                  <a:cubicBezTo>
                    <a:pt x="248" y="150"/>
                    <a:pt x="450" y="351"/>
                    <a:pt x="450" y="600"/>
                  </a:cubicBezTo>
                  <a:cubicBezTo>
                    <a:pt x="450" y="848"/>
                    <a:pt x="248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182" y="1171"/>
                    <a:pt x="182" y="1171"/>
                    <a:pt x="182" y="1171"/>
                  </a:cubicBezTo>
                  <a:cubicBezTo>
                    <a:pt x="424" y="1094"/>
                    <a:pt x="600" y="868"/>
                    <a:pt x="600" y="600"/>
                  </a:cubicBezTo>
                  <a:cubicBezTo>
                    <a:pt x="600" y="268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1"/>
            <p:cNvSpPr>
              <a:spLocks noEditPoints="1"/>
            </p:cNvSpPr>
            <p:nvPr/>
          </p:nvSpPr>
          <p:spPr bwMode="auto">
            <a:xfrm>
              <a:off x="6884988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2"/>
            <p:cNvSpPr/>
            <p:nvPr/>
          </p:nvSpPr>
          <p:spPr bwMode="auto">
            <a:xfrm>
              <a:off x="7313613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5"/>
            <p:cNvSpPr>
              <a:spLocks noEditPoints="1"/>
            </p:cNvSpPr>
            <p:nvPr/>
          </p:nvSpPr>
          <p:spPr bwMode="auto">
            <a:xfrm>
              <a:off x="9059863" y="132556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912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6"/>
            <p:cNvSpPr/>
            <p:nvPr/>
          </p:nvSpPr>
          <p:spPr bwMode="auto">
            <a:xfrm>
              <a:off x="9488488" y="132556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5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66944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6" name="标题 1"/>
          <p:cNvSpPr>
            <a:spLocks noGrp="1"/>
          </p:cNvSpPr>
          <p:nvPr>
            <p:ph type="title"/>
          </p:nvPr>
        </p:nvSpPr>
        <p:spPr>
          <a:xfrm>
            <a:off x="597208" y="285780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39D-B45C-4484-92F3-87ABDC8B5B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575F-4C14-4F02-A450-1EA55A098A8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7328" y="672818"/>
            <a:ext cx="12097344" cy="0"/>
          </a:xfrm>
          <a:prstGeom prst="line">
            <a:avLst/>
          </a:prstGeom>
          <a:ln w="25400">
            <a:solidFill>
              <a:srgbClr val="EC6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2" Type="http://schemas.openxmlformats.org/officeDocument/2006/relationships/notesSlide" Target="../notesSlides/notesSlide10.xml"/><Relationship Id="rId31" Type="http://schemas.openxmlformats.org/officeDocument/2006/relationships/slideLayout" Target="../slideLayouts/slideLayout3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服务器架构</a:t>
            </a:r>
            <a:endParaRPr kumimoji="1" 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7032104" y="4725144"/>
            <a:ext cx="3923928" cy="89269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zh-CN" dirty="0"/>
              <a:t>《冒险岛</a:t>
            </a:r>
            <a:r>
              <a:rPr lang="en-US" altLang="zh-CN" dirty="0"/>
              <a:t>2</a:t>
            </a:r>
            <a:r>
              <a:rPr lang="zh-CN" dirty="0"/>
              <a:t>》董齐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全局服务器</a:t>
            </a:r>
            <a:endParaRPr lang="zh-CN" altLang="en-US" dirty="0"/>
          </a:p>
        </p:txBody>
      </p:sp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1569792" y="1896006"/>
            <a:ext cx="1561489" cy="3065480"/>
            <a:chOff x="605442" y="2088411"/>
            <a:chExt cx="1365734" cy="2681178"/>
          </a:xfrm>
          <a:solidFill>
            <a:schemeClr val="accent2">
              <a:lumMod val="75000"/>
            </a:schemeClr>
          </a:solidFill>
        </p:grpSpPr>
        <p:sp>
          <p:nvSpPr>
            <p:cNvPr id="63" name="Freeform 5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4500000">
              <a:off x="114298" y="3065324"/>
              <a:ext cx="2195409" cy="1213121"/>
            </a:xfrm>
            <a:prstGeom prst="rect">
              <a:avLst/>
            </a:prstGeom>
            <a:grpFill/>
            <a:ln w="12700">
              <a:noFill/>
              <a:miter lim="800000"/>
            </a:ln>
            <a:effectLst/>
          </p:spPr>
          <p:txBody>
            <a:bodyPr vert="vert270" lIns="0" tIns="90000" rIns="0" bIns="90000" anchor="ctr" anchorCtr="1">
              <a:normAutofit/>
            </a:bodyPr>
            <a:lstStyle/>
            <a:p>
              <a:pPr algn="just" defTabSz="990600">
                <a:lnSpc>
                  <a:spcPct val="120000"/>
                </a:lnSpc>
                <a:defRPr/>
              </a:pPr>
              <a:r>
                <a:rPr kumimoji="1"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管理版本号</a:t>
              </a:r>
              <a:endParaRPr kumimoji="1"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8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 rot="4500000">
              <a:off x="880524" y="2681558"/>
              <a:ext cx="175458" cy="178465"/>
            </a:xfrm>
            <a:custGeom>
              <a:avLst/>
              <a:gdLst/>
              <a:ahLst/>
              <a:cxnLst>
                <a:cxn ang="0">
                  <a:pos x="230" y="484"/>
                </a:cxn>
                <a:cxn ang="0">
                  <a:pos x="170" y="473"/>
                </a:cxn>
                <a:cxn ang="0">
                  <a:pos x="107" y="443"/>
                </a:cxn>
                <a:cxn ang="0">
                  <a:pos x="56" y="395"/>
                </a:cxn>
                <a:cxn ang="0">
                  <a:pos x="19" y="336"/>
                </a:cxn>
                <a:cxn ang="0">
                  <a:pos x="1" y="267"/>
                </a:cxn>
                <a:cxn ang="0">
                  <a:pos x="0" y="242"/>
                </a:cxn>
                <a:cxn ang="0">
                  <a:pos x="5" y="193"/>
                </a:cxn>
                <a:cxn ang="0">
                  <a:pos x="30" y="126"/>
                </a:cxn>
                <a:cxn ang="0">
                  <a:pos x="71" y="71"/>
                </a:cxn>
                <a:cxn ang="0">
                  <a:pos x="127" y="29"/>
                </a:cxn>
                <a:cxn ang="0">
                  <a:pos x="194" y="5"/>
                </a:cxn>
                <a:cxn ang="0">
                  <a:pos x="242" y="0"/>
                </a:cxn>
                <a:cxn ang="0">
                  <a:pos x="267" y="1"/>
                </a:cxn>
                <a:cxn ang="0">
                  <a:pos x="337" y="18"/>
                </a:cxn>
                <a:cxn ang="0">
                  <a:pos x="397" y="55"/>
                </a:cxn>
                <a:cxn ang="0">
                  <a:pos x="443" y="107"/>
                </a:cxn>
                <a:cxn ang="0">
                  <a:pos x="474" y="170"/>
                </a:cxn>
                <a:cxn ang="0">
                  <a:pos x="484" y="229"/>
                </a:cxn>
                <a:cxn ang="0">
                  <a:pos x="484" y="254"/>
                </a:cxn>
                <a:cxn ang="0">
                  <a:pos x="474" y="314"/>
                </a:cxn>
                <a:cxn ang="0">
                  <a:pos x="443" y="377"/>
                </a:cxn>
                <a:cxn ang="0">
                  <a:pos x="397" y="428"/>
                </a:cxn>
                <a:cxn ang="0">
                  <a:pos x="337" y="464"/>
                </a:cxn>
                <a:cxn ang="0">
                  <a:pos x="267" y="483"/>
                </a:cxn>
                <a:cxn ang="0">
                  <a:pos x="242" y="484"/>
                </a:cxn>
                <a:cxn ang="0">
                  <a:pos x="221" y="40"/>
                </a:cxn>
                <a:cxn ang="0">
                  <a:pos x="164" y="55"/>
                </a:cxn>
                <a:cxn ang="0">
                  <a:pos x="113" y="85"/>
                </a:cxn>
                <a:cxn ang="0">
                  <a:pos x="74" y="129"/>
                </a:cxn>
                <a:cxn ang="0">
                  <a:pos x="48" y="181"/>
                </a:cxn>
                <a:cxn ang="0">
                  <a:pos x="40" y="242"/>
                </a:cxn>
                <a:cxn ang="0">
                  <a:pos x="44" y="282"/>
                </a:cxn>
                <a:cxn ang="0">
                  <a:pos x="64" y="339"/>
                </a:cxn>
                <a:cxn ang="0">
                  <a:pos x="99" y="385"/>
                </a:cxn>
                <a:cxn ang="0">
                  <a:pos x="146" y="420"/>
                </a:cxn>
                <a:cxn ang="0">
                  <a:pos x="202" y="441"/>
                </a:cxn>
                <a:cxn ang="0">
                  <a:pos x="242" y="445"/>
                </a:cxn>
                <a:cxn ang="0">
                  <a:pos x="303" y="436"/>
                </a:cxn>
                <a:cxn ang="0">
                  <a:pos x="355" y="410"/>
                </a:cxn>
                <a:cxn ang="0">
                  <a:pos x="399" y="371"/>
                </a:cxn>
                <a:cxn ang="0">
                  <a:pos x="429" y="320"/>
                </a:cxn>
                <a:cxn ang="0">
                  <a:pos x="444" y="262"/>
                </a:cxn>
                <a:cxn ang="0">
                  <a:pos x="444" y="221"/>
                </a:cxn>
                <a:cxn ang="0">
                  <a:pos x="429" y="163"/>
                </a:cxn>
                <a:cxn ang="0">
                  <a:pos x="399" y="113"/>
                </a:cxn>
                <a:cxn ang="0">
                  <a:pos x="355" y="74"/>
                </a:cxn>
                <a:cxn ang="0">
                  <a:pos x="303" y="48"/>
                </a:cxn>
                <a:cxn ang="0">
                  <a:pos x="242" y="39"/>
                </a:cxn>
              </a:cxnLst>
              <a:rect l="0" t="0" r="r" b="b"/>
              <a:pathLst>
                <a:path w="484" h="484">
                  <a:moveTo>
                    <a:pt x="242" y="484"/>
                  </a:moveTo>
                  <a:lnTo>
                    <a:pt x="242" y="484"/>
                  </a:lnTo>
                  <a:lnTo>
                    <a:pt x="230" y="484"/>
                  </a:lnTo>
                  <a:lnTo>
                    <a:pt x="217" y="483"/>
                  </a:lnTo>
                  <a:lnTo>
                    <a:pt x="194" y="479"/>
                  </a:lnTo>
                  <a:lnTo>
                    <a:pt x="170" y="473"/>
                  </a:lnTo>
                  <a:lnTo>
                    <a:pt x="148" y="464"/>
                  </a:lnTo>
                  <a:lnTo>
                    <a:pt x="127" y="455"/>
                  </a:lnTo>
                  <a:lnTo>
                    <a:pt x="107" y="443"/>
                  </a:lnTo>
                  <a:lnTo>
                    <a:pt x="89" y="428"/>
                  </a:lnTo>
                  <a:lnTo>
                    <a:pt x="71" y="413"/>
                  </a:lnTo>
                  <a:lnTo>
                    <a:pt x="56" y="395"/>
                  </a:lnTo>
                  <a:lnTo>
                    <a:pt x="41" y="377"/>
                  </a:lnTo>
                  <a:lnTo>
                    <a:pt x="30" y="357"/>
                  </a:lnTo>
                  <a:lnTo>
                    <a:pt x="19" y="336"/>
                  </a:lnTo>
                  <a:lnTo>
                    <a:pt x="11" y="314"/>
                  </a:lnTo>
                  <a:lnTo>
                    <a:pt x="5" y="290"/>
                  </a:lnTo>
                  <a:lnTo>
                    <a:pt x="1" y="267"/>
                  </a:lnTo>
                  <a:lnTo>
                    <a:pt x="1" y="25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29"/>
                  </a:lnTo>
                  <a:lnTo>
                    <a:pt x="1" y="217"/>
                  </a:lnTo>
                  <a:lnTo>
                    <a:pt x="5" y="193"/>
                  </a:lnTo>
                  <a:lnTo>
                    <a:pt x="11" y="170"/>
                  </a:lnTo>
                  <a:lnTo>
                    <a:pt x="19" y="147"/>
                  </a:lnTo>
                  <a:lnTo>
                    <a:pt x="30" y="126"/>
                  </a:lnTo>
                  <a:lnTo>
                    <a:pt x="41" y="107"/>
                  </a:lnTo>
                  <a:lnTo>
                    <a:pt x="56" y="87"/>
                  </a:lnTo>
                  <a:lnTo>
                    <a:pt x="71" y="71"/>
                  </a:lnTo>
                  <a:lnTo>
                    <a:pt x="89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8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67" y="1"/>
                  </a:lnTo>
                  <a:lnTo>
                    <a:pt x="292" y="5"/>
                  </a:lnTo>
                  <a:lnTo>
                    <a:pt x="314" y="10"/>
                  </a:lnTo>
                  <a:lnTo>
                    <a:pt x="337" y="18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7" y="55"/>
                  </a:lnTo>
                  <a:lnTo>
                    <a:pt x="413" y="71"/>
                  </a:lnTo>
                  <a:lnTo>
                    <a:pt x="430" y="87"/>
                  </a:lnTo>
                  <a:lnTo>
                    <a:pt x="443" y="107"/>
                  </a:lnTo>
                  <a:lnTo>
                    <a:pt x="455" y="126"/>
                  </a:lnTo>
                  <a:lnTo>
                    <a:pt x="466" y="147"/>
                  </a:lnTo>
                  <a:lnTo>
                    <a:pt x="474" y="170"/>
                  </a:lnTo>
                  <a:lnTo>
                    <a:pt x="479" y="193"/>
                  </a:lnTo>
                  <a:lnTo>
                    <a:pt x="483" y="217"/>
                  </a:lnTo>
                  <a:lnTo>
                    <a:pt x="484" y="229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54"/>
                  </a:lnTo>
                  <a:lnTo>
                    <a:pt x="483" y="267"/>
                  </a:lnTo>
                  <a:lnTo>
                    <a:pt x="479" y="290"/>
                  </a:lnTo>
                  <a:lnTo>
                    <a:pt x="474" y="314"/>
                  </a:lnTo>
                  <a:lnTo>
                    <a:pt x="466" y="336"/>
                  </a:lnTo>
                  <a:lnTo>
                    <a:pt x="455" y="357"/>
                  </a:lnTo>
                  <a:lnTo>
                    <a:pt x="443" y="377"/>
                  </a:lnTo>
                  <a:lnTo>
                    <a:pt x="430" y="395"/>
                  </a:lnTo>
                  <a:lnTo>
                    <a:pt x="413" y="413"/>
                  </a:lnTo>
                  <a:lnTo>
                    <a:pt x="397" y="428"/>
                  </a:lnTo>
                  <a:lnTo>
                    <a:pt x="378" y="443"/>
                  </a:lnTo>
                  <a:lnTo>
                    <a:pt x="358" y="455"/>
                  </a:lnTo>
                  <a:lnTo>
                    <a:pt x="337" y="464"/>
                  </a:lnTo>
                  <a:lnTo>
                    <a:pt x="314" y="473"/>
                  </a:lnTo>
                  <a:lnTo>
                    <a:pt x="292" y="479"/>
                  </a:lnTo>
                  <a:lnTo>
                    <a:pt x="267" y="483"/>
                  </a:lnTo>
                  <a:lnTo>
                    <a:pt x="254" y="484"/>
                  </a:lnTo>
                  <a:lnTo>
                    <a:pt x="242" y="484"/>
                  </a:lnTo>
                  <a:lnTo>
                    <a:pt x="242" y="484"/>
                  </a:lnTo>
                  <a:close/>
                  <a:moveTo>
                    <a:pt x="242" y="39"/>
                  </a:moveTo>
                  <a:lnTo>
                    <a:pt x="242" y="39"/>
                  </a:lnTo>
                  <a:lnTo>
                    <a:pt x="221" y="40"/>
                  </a:lnTo>
                  <a:lnTo>
                    <a:pt x="202" y="43"/>
                  </a:lnTo>
                  <a:lnTo>
                    <a:pt x="182" y="48"/>
                  </a:lnTo>
                  <a:lnTo>
                    <a:pt x="164" y="55"/>
                  </a:lnTo>
                  <a:lnTo>
                    <a:pt x="146" y="64"/>
                  </a:lnTo>
                  <a:lnTo>
                    <a:pt x="129" y="74"/>
                  </a:lnTo>
                  <a:lnTo>
                    <a:pt x="113" y="85"/>
                  </a:lnTo>
                  <a:lnTo>
                    <a:pt x="99" y="99"/>
                  </a:lnTo>
                  <a:lnTo>
                    <a:pt x="86" y="113"/>
                  </a:lnTo>
                  <a:lnTo>
                    <a:pt x="74" y="129"/>
                  </a:lnTo>
                  <a:lnTo>
                    <a:pt x="64" y="145"/>
                  </a:lnTo>
                  <a:lnTo>
                    <a:pt x="56" y="163"/>
                  </a:lnTo>
                  <a:lnTo>
                    <a:pt x="48" y="181"/>
                  </a:lnTo>
                  <a:lnTo>
                    <a:pt x="44" y="201"/>
                  </a:lnTo>
                  <a:lnTo>
                    <a:pt x="41" y="221"/>
                  </a:lnTo>
                  <a:lnTo>
                    <a:pt x="40" y="242"/>
                  </a:lnTo>
                  <a:lnTo>
                    <a:pt x="40" y="242"/>
                  </a:lnTo>
                  <a:lnTo>
                    <a:pt x="41" y="262"/>
                  </a:lnTo>
                  <a:lnTo>
                    <a:pt x="44" y="282"/>
                  </a:lnTo>
                  <a:lnTo>
                    <a:pt x="48" y="302"/>
                  </a:lnTo>
                  <a:lnTo>
                    <a:pt x="56" y="320"/>
                  </a:lnTo>
                  <a:lnTo>
                    <a:pt x="64" y="339"/>
                  </a:lnTo>
                  <a:lnTo>
                    <a:pt x="74" y="355"/>
                  </a:lnTo>
                  <a:lnTo>
                    <a:pt x="86" y="371"/>
                  </a:lnTo>
                  <a:lnTo>
                    <a:pt x="99" y="385"/>
                  </a:lnTo>
                  <a:lnTo>
                    <a:pt x="113" y="399"/>
                  </a:lnTo>
                  <a:lnTo>
                    <a:pt x="129" y="410"/>
                  </a:lnTo>
                  <a:lnTo>
                    <a:pt x="146" y="420"/>
                  </a:lnTo>
                  <a:lnTo>
                    <a:pt x="164" y="428"/>
                  </a:lnTo>
                  <a:lnTo>
                    <a:pt x="182" y="436"/>
                  </a:lnTo>
                  <a:lnTo>
                    <a:pt x="202" y="441"/>
                  </a:lnTo>
                  <a:lnTo>
                    <a:pt x="221" y="444"/>
                  </a:lnTo>
                  <a:lnTo>
                    <a:pt x="242" y="445"/>
                  </a:lnTo>
                  <a:lnTo>
                    <a:pt x="242" y="445"/>
                  </a:lnTo>
                  <a:lnTo>
                    <a:pt x="263" y="444"/>
                  </a:lnTo>
                  <a:lnTo>
                    <a:pt x="283" y="441"/>
                  </a:lnTo>
                  <a:lnTo>
                    <a:pt x="303" y="436"/>
                  </a:lnTo>
                  <a:lnTo>
                    <a:pt x="321" y="428"/>
                  </a:lnTo>
                  <a:lnTo>
                    <a:pt x="339" y="420"/>
                  </a:lnTo>
                  <a:lnTo>
                    <a:pt x="355" y="410"/>
                  </a:lnTo>
                  <a:lnTo>
                    <a:pt x="371" y="399"/>
                  </a:lnTo>
                  <a:lnTo>
                    <a:pt x="385" y="385"/>
                  </a:lnTo>
                  <a:lnTo>
                    <a:pt x="399" y="371"/>
                  </a:lnTo>
                  <a:lnTo>
                    <a:pt x="410" y="355"/>
                  </a:lnTo>
                  <a:lnTo>
                    <a:pt x="420" y="339"/>
                  </a:lnTo>
                  <a:lnTo>
                    <a:pt x="429" y="320"/>
                  </a:lnTo>
                  <a:lnTo>
                    <a:pt x="436" y="302"/>
                  </a:lnTo>
                  <a:lnTo>
                    <a:pt x="441" y="282"/>
                  </a:lnTo>
                  <a:lnTo>
                    <a:pt x="444" y="262"/>
                  </a:lnTo>
                  <a:lnTo>
                    <a:pt x="445" y="242"/>
                  </a:lnTo>
                  <a:lnTo>
                    <a:pt x="445" y="242"/>
                  </a:lnTo>
                  <a:lnTo>
                    <a:pt x="444" y="221"/>
                  </a:lnTo>
                  <a:lnTo>
                    <a:pt x="441" y="201"/>
                  </a:lnTo>
                  <a:lnTo>
                    <a:pt x="436" y="181"/>
                  </a:lnTo>
                  <a:lnTo>
                    <a:pt x="429" y="163"/>
                  </a:lnTo>
                  <a:lnTo>
                    <a:pt x="420" y="145"/>
                  </a:lnTo>
                  <a:lnTo>
                    <a:pt x="410" y="129"/>
                  </a:lnTo>
                  <a:lnTo>
                    <a:pt x="399" y="113"/>
                  </a:lnTo>
                  <a:lnTo>
                    <a:pt x="385" y="99"/>
                  </a:lnTo>
                  <a:lnTo>
                    <a:pt x="371" y="85"/>
                  </a:lnTo>
                  <a:lnTo>
                    <a:pt x="355" y="74"/>
                  </a:lnTo>
                  <a:lnTo>
                    <a:pt x="339" y="64"/>
                  </a:lnTo>
                  <a:lnTo>
                    <a:pt x="321" y="55"/>
                  </a:lnTo>
                  <a:lnTo>
                    <a:pt x="303" y="48"/>
                  </a:lnTo>
                  <a:lnTo>
                    <a:pt x="283" y="43"/>
                  </a:lnTo>
                  <a:lnTo>
                    <a:pt x="263" y="40"/>
                  </a:lnTo>
                  <a:lnTo>
                    <a:pt x="242" y="39"/>
                  </a:lnTo>
                  <a:lnTo>
                    <a:pt x="242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  <a:effectLst>
              <a:outerShdw blurRad="50800" dist="12700" dir="2700000">
                <a:srgbClr val="000000">
                  <a:alpha val="43000"/>
                </a:srgbClr>
              </a:outerShdw>
            </a:effectLst>
          </p:spPr>
          <p:txBody>
            <a:bodyPr>
              <a:normAutofit fontScale="37500" lnSpcReduction="20000"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62" name="Freeform 7"/>
            <p:cNvSpPr/>
            <p:nvPr>
              <p:custDataLst>
                <p:tags r:id="rId4"/>
              </p:custDataLst>
            </p:nvPr>
          </p:nvSpPr>
          <p:spPr bwMode="auto">
            <a:xfrm rot="20700000">
              <a:off x="781752" y="2088411"/>
              <a:ext cx="123271" cy="642383"/>
            </a:xfrm>
            <a:custGeom>
              <a:avLst/>
              <a:gdLst/>
              <a:ahLst/>
              <a:cxnLst>
                <a:cxn ang="0">
                  <a:pos x="297" y="2305"/>
                </a:cxn>
                <a:cxn ang="0">
                  <a:pos x="291" y="2299"/>
                </a:cxn>
                <a:cxn ang="0">
                  <a:pos x="259" y="2225"/>
                </a:cxn>
                <a:cxn ang="0">
                  <a:pos x="196" y="2013"/>
                </a:cxn>
                <a:cxn ang="0">
                  <a:pos x="130" y="1718"/>
                </a:cxn>
                <a:cxn ang="0">
                  <a:pos x="77" y="1381"/>
                </a:cxn>
                <a:cxn ang="0">
                  <a:pos x="59" y="1221"/>
                </a:cxn>
                <a:cxn ang="0">
                  <a:pos x="52" y="875"/>
                </a:cxn>
                <a:cxn ang="0">
                  <a:pos x="72" y="558"/>
                </a:cxn>
                <a:cxn ang="0">
                  <a:pos x="96" y="392"/>
                </a:cxn>
                <a:cxn ang="0">
                  <a:pos x="128" y="248"/>
                </a:cxn>
                <a:cxn ang="0">
                  <a:pos x="169" y="136"/>
                </a:cxn>
                <a:cxn ang="0">
                  <a:pos x="206" y="79"/>
                </a:cxn>
                <a:cxn ang="0">
                  <a:pos x="231" y="59"/>
                </a:cxn>
                <a:cxn ang="0">
                  <a:pos x="256" y="52"/>
                </a:cxn>
                <a:cxn ang="0">
                  <a:pos x="270" y="57"/>
                </a:cxn>
                <a:cxn ang="0">
                  <a:pos x="291" y="78"/>
                </a:cxn>
                <a:cxn ang="0">
                  <a:pos x="322" y="148"/>
                </a:cxn>
                <a:cxn ang="0">
                  <a:pos x="353" y="288"/>
                </a:cxn>
                <a:cxn ang="0">
                  <a:pos x="375" y="468"/>
                </a:cxn>
                <a:cxn ang="0">
                  <a:pos x="394" y="884"/>
                </a:cxn>
                <a:cxn ang="0">
                  <a:pos x="394" y="1404"/>
                </a:cxn>
                <a:cxn ang="0">
                  <a:pos x="392" y="1552"/>
                </a:cxn>
                <a:cxn ang="0">
                  <a:pos x="379" y="1787"/>
                </a:cxn>
                <a:cxn ang="0">
                  <a:pos x="411" y="1979"/>
                </a:cxn>
                <a:cxn ang="0">
                  <a:pos x="430" y="1783"/>
                </a:cxn>
                <a:cxn ang="0">
                  <a:pos x="444" y="1549"/>
                </a:cxn>
                <a:cxn ang="0">
                  <a:pos x="446" y="1405"/>
                </a:cxn>
                <a:cxn ang="0">
                  <a:pos x="445" y="859"/>
                </a:cxn>
                <a:cxn ang="0">
                  <a:pos x="425" y="458"/>
                </a:cxn>
                <a:cxn ang="0">
                  <a:pos x="406" y="291"/>
                </a:cxn>
                <a:cxn ang="0">
                  <a:pos x="377" y="155"/>
                </a:cxn>
                <a:cxn ang="0">
                  <a:pos x="338" y="59"/>
                </a:cxn>
                <a:cxn ang="0">
                  <a:pos x="316" y="28"/>
                </a:cxn>
                <a:cxn ang="0">
                  <a:pos x="287" y="7"/>
                </a:cxn>
                <a:cxn ang="0">
                  <a:pos x="256" y="0"/>
                </a:cxn>
                <a:cxn ang="0">
                  <a:pos x="220" y="7"/>
                </a:cxn>
                <a:cxn ang="0">
                  <a:pos x="177" y="34"/>
                </a:cxn>
                <a:cxn ang="0">
                  <a:pos x="140" y="83"/>
                </a:cxn>
                <a:cxn ang="0">
                  <a:pos x="92" y="191"/>
                </a:cxn>
                <a:cxn ang="0">
                  <a:pos x="55" y="334"/>
                </a:cxn>
                <a:cxn ang="0">
                  <a:pos x="28" y="502"/>
                </a:cxn>
                <a:cxn ang="0">
                  <a:pos x="4" y="779"/>
                </a:cxn>
                <a:cxn ang="0">
                  <a:pos x="3" y="1143"/>
                </a:cxn>
                <a:cxn ang="0">
                  <a:pos x="15" y="1300"/>
                </a:cxn>
                <a:cxn ang="0">
                  <a:pos x="66" y="1656"/>
                </a:cxn>
                <a:cxn ang="0">
                  <a:pos x="140" y="2005"/>
                </a:cxn>
                <a:cxn ang="0">
                  <a:pos x="186" y="2171"/>
                </a:cxn>
                <a:cxn ang="0">
                  <a:pos x="235" y="2300"/>
                </a:cxn>
                <a:cxn ang="0">
                  <a:pos x="270" y="2352"/>
                </a:cxn>
                <a:cxn ang="0">
                  <a:pos x="294" y="2364"/>
                </a:cxn>
                <a:cxn ang="0">
                  <a:pos x="313" y="2361"/>
                </a:cxn>
                <a:cxn ang="0">
                  <a:pos x="339" y="2334"/>
                </a:cxn>
                <a:cxn ang="0">
                  <a:pos x="326" y="2307"/>
                </a:cxn>
              </a:cxnLst>
              <a:rect l="0" t="0" r="r" b="b"/>
              <a:pathLst>
                <a:path w="448" h="2364">
                  <a:moveTo>
                    <a:pt x="300" y="2306"/>
                  </a:moveTo>
                  <a:lnTo>
                    <a:pt x="300" y="2306"/>
                  </a:lnTo>
                  <a:lnTo>
                    <a:pt x="298" y="2306"/>
                  </a:lnTo>
                  <a:lnTo>
                    <a:pt x="297" y="2305"/>
                  </a:lnTo>
                  <a:lnTo>
                    <a:pt x="297" y="2305"/>
                  </a:lnTo>
                  <a:lnTo>
                    <a:pt x="296" y="2306"/>
                  </a:lnTo>
                  <a:lnTo>
                    <a:pt x="296" y="2306"/>
                  </a:lnTo>
                  <a:lnTo>
                    <a:pt x="291" y="2299"/>
                  </a:lnTo>
                  <a:lnTo>
                    <a:pt x="285" y="2288"/>
                  </a:lnTo>
                  <a:lnTo>
                    <a:pt x="278" y="2276"/>
                  </a:lnTo>
                  <a:lnTo>
                    <a:pt x="272" y="2261"/>
                  </a:lnTo>
                  <a:lnTo>
                    <a:pt x="259" y="2225"/>
                  </a:lnTo>
                  <a:lnTo>
                    <a:pt x="243" y="2183"/>
                  </a:lnTo>
                  <a:lnTo>
                    <a:pt x="228" y="2132"/>
                  </a:lnTo>
                  <a:lnTo>
                    <a:pt x="212" y="2075"/>
                  </a:lnTo>
                  <a:lnTo>
                    <a:pt x="196" y="2013"/>
                  </a:lnTo>
                  <a:lnTo>
                    <a:pt x="179" y="1946"/>
                  </a:lnTo>
                  <a:lnTo>
                    <a:pt x="161" y="1873"/>
                  </a:lnTo>
                  <a:lnTo>
                    <a:pt x="146" y="1798"/>
                  </a:lnTo>
                  <a:lnTo>
                    <a:pt x="130" y="1718"/>
                  </a:lnTo>
                  <a:lnTo>
                    <a:pt x="115" y="1637"/>
                  </a:lnTo>
                  <a:lnTo>
                    <a:pt x="100" y="1553"/>
                  </a:lnTo>
                  <a:lnTo>
                    <a:pt x="88" y="1467"/>
                  </a:lnTo>
                  <a:lnTo>
                    <a:pt x="77" y="1381"/>
                  </a:lnTo>
                  <a:lnTo>
                    <a:pt x="66" y="1295"/>
                  </a:lnTo>
                  <a:lnTo>
                    <a:pt x="66" y="1295"/>
                  </a:lnTo>
                  <a:lnTo>
                    <a:pt x="62" y="1259"/>
                  </a:lnTo>
                  <a:lnTo>
                    <a:pt x="59" y="1221"/>
                  </a:lnTo>
                  <a:lnTo>
                    <a:pt x="55" y="1140"/>
                  </a:lnTo>
                  <a:lnTo>
                    <a:pt x="52" y="1055"/>
                  </a:lnTo>
                  <a:lnTo>
                    <a:pt x="51" y="966"/>
                  </a:lnTo>
                  <a:lnTo>
                    <a:pt x="52" y="875"/>
                  </a:lnTo>
                  <a:lnTo>
                    <a:pt x="56" y="784"/>
                  </a:lnTo>
                  <a:lnTo>
                    <a:pt x="61" y="692"/>
                  </a:lnTo>
                  <a:lnTo>
                    <a:pt x="68" y="602"/>
                  </a:lnTo>
                  <a:lnTo>
                    <a:pt x="72" y="558"/>
                  </a:lnTo>
                  <a:lnTo>
                    <a:pt x="78" y="515"/>
                  </a:lnTo>
                  <a:lnTo>
                    <a:pt x="83" y="473"/>
                  </a:lnTo>
                  <a:lnTo>
                    <a:pt x="89" y="431"/>
                  </a:lnTo>
                  <a:lnTo>
                    <a:pt x="96" y="392"/>
                  </a:lnTo>
                  <a:lnTo>
                    <a:pt x="103" y="354"/>
                  </a:lnTo>
                  <a:lnTo>
                    <a:pt x="111" y="316"/>
                  </a:lnTo>
                  <a:lnTo>
                    <a:pt x="119" y="281"/>
                  </a:lnTo>
                  <a:lnTo>
                    <a:pt x="128" y="248"/>
                  </a:lnTo>
                  <a:lnTo>
                    <a:pt x="138" y="216"/>
                  </a:lnTo>
                  <a:lnTo>
                    <a:pt x="147" y="187"/>
                  </a:lnTo>
                  <a:lnTo>
                    <a:pt x="158" y="160"/>
                  </a:lnTo>
                  <a:lnTo>
                    <a:pt x="169" y="136"/>
                  </a:lnTo>
                  <a:lnTo>
                    <a:pt x="181" y="115"/>
                  </a:lnTo>
                  <a:lnTo>
                    <a:pt x="192" y="95"/>
                  </a:lnTo>
                  <a:lnTo>
                    <a:pt x="206" y="79"/>
                  </a:lnTo>
                  <a:lnTo>
                    <a:pt x="206" y="79"/>
                  </a:lnTo>
                  <a:lnTo>
                    <a:pt x="212" y="72"/>
                  </a:lnTo>
                  <a:lnTo>
                    <a:pt x="218" y="67"/>
                  </a:lnTo>
                  <a:lnTo>
                    <a:pt x="225" y="63"/>
                  </a:lnTo>
                  <a:lnTo>
                    <a:pt x="231" y="59"/>
                  </a:lnTo>
                  <a:lnTo>
                    <a:pt x="237" y="56"/>
                  </a:lnTo>
                  <a:lnTo>
                    <a:pt x="243" y="54"/>
                  </a:lnTo>
                  <a:lnTo>
                    <a:pt x="249" y="53"/>
                  </a:lnTo>
                  <a:lnTo>
                    <a:pt x="256" y="52"/>
                  </a:lnTo>
                  <a:lnTo>
                    <a:pt x="256" y="52"/>
                  </a:lnTo>
                  <a:lnTo>
                    <a:pt x="259" y="53"/>
                  </a:lnTo>
                  <a:lnTo>
                    <a:pt x="264" y="54"/>
                  </a:lnTo>
                  <a:lnTo>
                    <a:pt x="270" y="57"/>
                  </a:lnTo>
                  <a:lnTo>
                    <a:pt x="278" y="64"/>
                  </a:lnTo>
                  <a:lnTo>
                    <a:pt x="278" y="64"/>
                  </a:lnTo>
                  <a:lnTo>
                    <a:pt x="285" y="70"/>
                  </a:lnTo>
                  <a:lnTo>
                    <a:pt x="291" y="78"/>
                  </a:lnTo>
                  <a:lnTo>
                    <a:pt x="296" y="88"/>
                  </a:lnTo>
                  <a:lnTo>
                    <a:pt x="301" y="98"/>
                  </a:lnTo>
                  <a:lnTo>
                    <a:pt x="312" y="121"/>
                  </a:lnTo>
                  <a:lnTo>
                    <a:pt x="322" y="148"/>
                  </a:lnTo>
                  <a:lnTo>
                    <a:pt x="330" y="178"/>
                  </a:lnTo>
                  <a:lnTo>
                    <a:pt x="338" y="212"/>
                  </a:lnTo>
                  <a:lnTo>
                    <a:pt x="347" y="249"/>
                  </a:lnTo>
                  <a:lnTo>
                    <a:pt x="353" y="288"/>
                  </a:lnTo>
                  <a:lnTo>
                    <a:pt x="359" y="330"/>
                  </a:lnTo>
                  <a:lnTo>
                    <a:pt x="365" y="374"/>
                  </a:lnTo>
                  <a:lnTo>
                    <a:pt x="370" y="421"/>
                  </a:lnTo>
                  <a:lnTo>
                    <a:pt x="375" y="468"/>
                  </a:lnTo>
                  <a:lnTo>
                    <a:pt x="382" y="569"/>
                  </a:lnTo>
                  <a:lnTo>
                    <a:pt x="388" y="672"/>
                  </a:lnTo>
                  <a:lnTo>
                    <a:pt x="391" y="779"/>
                  </a:lnTo>
                  <a:lnTo>
                    <a:pt x="394" y="884"/>
                  </a:lnTo>
                  <a:lnTo>
                    <a:pt x="396" y="988"/>
                  </a:lnTo>
                  <a:lnTo>
                    <a:pt x="396" y="1088"/>
                  </a:lnTo>
                  <a:lnTo>
                    <a:pt x="395" y="1266"/>
                  </a:lnTo>
                  <a:lnTo>
                    <a:pt x="394" y="1404"/>
                  </a:lnTo>
                  <a:lnTo>
                    <a:pt x="394" y="1404"/>
                  </a:lnTo>
                  <a:lnTo>
                    <a:pt x="393" y="1504"/>
                  </a:lnTo>
                  <a:lnTo>
                    <a:pt x="393" y="1504"/>
                  </a:lnTo>
                  <a:lnTo>
                    <a:pt x="392" y="1552"/>
                  </a:lnTo>
                  <a:lnTo>
                    <a:pt x="390" y="1604"/>
                  </a:lnTo>
                  <a:lnTo>
                    <a:pt x="387" y="1662"/>
                  </a:lnTo>
                  <a:lnTo>
                    <a:pt x="384" y="1723"/>
                  </a:lnTo>
                  <a:lnTo>
                    <a:pt x="379" y="1787"/>
                  </a:lnTo>
                  <a:lnTo>
                    <a:pt x="372" y="1851"/>
                  </a:lnTo>
                  <a:lnTo>
                    <a:pt x="366" y="1916"/>
                  </a:lnTo>
                  <a:lnTo>
                    <a:pt x="359" y="1979"/>
                  </a:lnTo>
                  <a:lnTo>
                    <a:pt x="411" y="1979"/>
                  </a:lnTo>
                  <a:lnTo>
                    <a:pt x="411" y="1979"/>
                  </a:lnTo>
                  <a:lnTo>
                    <a:pt x="418" y="1915"/>
                  </a:lnTo>
                  <a:lnTo>
                    <a:pt x="424" y="1850"/>
                  </a:lnTo>
                  <a:lnTo>
                    <a:pt x="430" y="1783"/>
                  </a:lnTo>
                  <a:lnTo>
                    <a:pt x="435" y="1719"/>
                  </a:lnTo>
                  <a:lnTo>
                    <a:pt x="439" y="1657"/>
                  </a:lnTo>
                  <a:lnTo>
                    <a:pt x="442" y="1600"/>
                  </a:lnTo>
                  <a:lnTo>
                    <a:pt x="444" y="1549"/>
                  </a:lnTo>
                  <a:lnTo>
                    <a:pt x="444" y="1504"/>
                  </a:lnTo>
                  <a:lnTo>
                    <a:pt x="444" y="1504"/>
                  </a:lnTo>
                  <a:lnTo>
                    <a:pt x="446" y="1405"/>
                  </a:lnTo>
                  <a:lnTo>
                    <a:pt x="446" y="1405"/>
                  </a:lnTo>
                  <a:lnTo>
                    <a:pt x="448" y="1186"/>
                  </a:lnTo>
                  <a:lnTo>
                    <a:pt x="448" y="1077"/>
                  </a:lnTo>
                  <a:lnTo>
                    <a:pt x="447" y="967"/>
                  </a:lnTo>
                  <a:lnTo>
                    <a:pt x="445" y="859"/>
                  </a:lnTo>
                  <a:lnTo>
                    <a:pt x="443" y="753"/>
                  </a:lnTo>
                  <a:lnTo>
                    <a:pt x="439" y="651"/>
                  </a:lnTo>
                  <a:lnTo>
                    <a:pt x="432" y="552"/>
                  </a:lnTo>
                  <a:lnTo>
                    <a:pt x="425" y="458"/>
                  </a:lnTo>
                  <a:lnTo>
                    <a:pt x="421" y="414"/>
                  </a:lnTo>
                  <a:lnTo>
                    <a:pt x="416" y="371"/>
                  </a:lnTo>
                  <a:lnTo>
                    <a:pt x="411" y="330"/>
                  </a:lnTo>
                  <a:lnTo>
                    <a:pt x="406" y="291"/>
                  </a:lnTo>
                  <a:lnTo>
                    <a:pt x="398" y="253"/>
                  </a:lnTo>
                  <a:lnTo>
                    <a:pt x="392" y="218"/>
                  </a:lnTo>
                  <a:lnTo>
                    <a:pt x="385" y="186"/>
                  </a:lnTo>
                  <a:lnTo>
                    <a:pt x="377" y="155"/>
                  </a:lnTo>
                  <a:lnTo>
                    <a:pt x="368" y="127"/>
                  </a:lnTo>
                  <a:lnTo>
                    <a:pt x="359" y="101"/>
                  </a:lnTo>
                  <a:lnTo>
                    <a:pt x="349" y="78"/>
                  </a:lnTo>
                  <a:lnTo>
                    <a:pt x="338" y="59"/>
                  </a:lnTo>
                  <a:lnTo>
                    <a:pt x="327" y="41"/>
                  </a:lnTo>
                  <a:lnTo>
                    <a:pt x="321" y="34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08" y="22"/>
                  </a:lnTo>
                  <a:lnTo>
                    <a:pt x="301" y="15"/>
                  </a:lnTo>
                  <a:lnTo>
                    <a:pt x="294" y="11"/>
                  </a:lnTo>
                  <a:lnTo>
                    <a:pt x="287" y="7"/>
                  </a:lnTo>
                  <a:lnTo>
                    <a:pt x="279" y="4"/>
                  </a:lnTo>
                  <a:lnTo>
                    <a:pt x="271" y="2"/>
                  </a:lnTo>
                  <a:lnTo>
                    <a:pt x="264" y="1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43" y="1"/>
                  </a:lnTo>
                  <a:lnTo>
                    <a:pt x="232" y="3"/>
                  </a:lnTo>
                  <a:lnTo>
                    <a:pt x="220" y="7"/>
                  </a:lnTo>
                  <a:lnTo>
                    <a:pt x="209" y="11"/>
                  </a:lnTo>
                  <a:lnTo>
                    <a:pt x="199" y="17"/>
                  </a:lnTo>
                  <a:lnTo>
                    <a:pt x="187" y="26"/>
                  </a:lnTo>
                  <a:lnTo>
                    <a:pt x="177" y="34"/>
                  </a:lnTo>
                  <a:lnTo>
                    <a:pt x="168" y="44"/>
                  </a:lnTo>
                  <a:lnTo>
                    <a:pt x="168" y="44"/>
                  </a:lnTo>
                  <a:lnTo>
                    <a:pt x="153" y="62"/>
                  </a:lnTo>
                  <a:lnTo>
                    <a:pt x="140" y="83"/>
                  </a:lnTo>
                  <a:lnTo>
                    <a:pt x="127" y="106"/>
                  </a:lnTo>
                  <a:lnTo>
                    <a:pt x="115" y="132"/>
                  </a:lnTo>
                  <a:lnTo>
                    <a:pt x="103" y="160"/>
                  </a:lnTo>
                  <a:lnTo>
                    <a:pt x="92" y="191"/>
                  </a:lnTo>
                  <a:lnTo>
                    <a:pt x="82" y="224"/>
                  </a:lnTo>
                  <a:lnTo>
                    <a:pt x="72" y="258"/>
                  </a:lnTo>
                  <a:lnTo>
                    <a:pt x="63" y="296"/>
                  </a:lnTo>
                  <a:lnTo>
                    <a:pt x="55" y="334"/>
                  </a:lnTo>
                  <a:lnTo>
                    <a:pt x="48" y="374"/>
                  </a:lnTo>
                  <a:lnTo>
                    <a:pt x="40" y="416"/>
                  </a:lnTo>
                  <a:lnTo>
                    <a:pt x="34" y="458"/>
                  </a:lnTo>
                  <a:lnTo>
                    <a:pt x="28" y="502"/>
                  </a:lnTo>
                  <a:lnTo>
                    <a:pt x="23" y="547"/>
                  </a:lnTo>
                  <a:lnTo>
                    <a:pt x="18" y="592"/>
                  </a:lnTo>
                  <a:lnTo>
                    <a:pt x="10" y="685"/>
                  </a:lnTo>
                  <a:lnTo>
                    <a:pt x="4" y="779"/>
                  </a:lnTo>
                  <a:lnTo>
                    <a:pt x="1" y="873"/>
                  </a:lnTo>
                  <a:lnTo>
                    <a:pt x="0" y="965"/>
                  </a:lnTo>
                  <a:lnTo>
                    <a:pt x="0" y="1056"/>
                  </a:lnTo>
                  <a:lnTo>
                    <a:pt x="3" y="1143"/>
                  </a:lnTo>
                  <a:lnTo>
                    <a:pt x="8" y="1225"/>
                  </a:lnTo>
                  <a:lnTo>
                    <a:pt x="11" y="1264"/>
                  </a:lnTo>
                  <a:lnTo>
                    <a:pt x="15" y="1300"/>
                  </a:lnTo>
                  <a:lnTo>
                    <a:pt x="15" y="1300"/>
                  </a:lnTo>
                  <a:lnTo>
                    <a:pt x="25" y="1386"/>
                  </a:lnTo>
                  <a:lnTo>
                    <a:pt x="37" y="1475"/>
                  </a:lnTo>
                  <a:lnTo>
                    <a:pt x="51" y="1565"/>
                  </a:lnTo>
                  <a:lnTo>
                    <a:pt x="66" y="1656"/>
                  </a:lnTo>
                  <a:lnTo>
                    <a:pt x="83" y="1746"/>
                  </a:lnTo>
                  <a:lnTo>
                    <a:pt x="100" y="1835"/>
                  </a:lnTo>
                  <a:lnTo>
                    <a:pt x="120" y="1922"/>
                  </a:lnTo>
                  <a:lnTo>
                    <a:pt x="140" y="2005"/>
                  </a:lnTo>
                  <a:lnTo>
                    <a:pt x="140" y="2005"/>
                  </a:lnTo>
                  <a:lnTo>
                    <a:pt x="156" y="2068"/>
                  </a:lnTo>
                  <a:lnTo>
                    <a:pt x="172" y="2123"/>
                  </a:lnTo>
                  <a:lnTo>
                    <a:pt x="186" y="2171"/>
                  </a:lnTo>
                  <a:lnTo>
                    <a:pt x="200" y="2212"/>
                  </a:lnTo>
                  <a:lnTo>
                    <a:pt x="212" y="2247"/>
                  </a:lnTo>
                  <a:lnTo>
                    <a:pt x="223" y="2276"/>
                  </a:lnTo>
                  <a:lnTo>
                    <a:pt x="235" y="2300"/>
                  </a:lnTo>
                  <a:lnTo>
                    <a:pt x="245" y="2318"/>
                  </a:lnTo>
                  <a:lnTo>
                    <a:pt x="255" y="2334"/>
                  </a:lnTo>
                  <a:lnTo>
                    <a:pt x="263" y="2344"/>
                  </a:lnTo>
                  <a:lnTo>
                    <a:pt x="270" y="2352"/>
                  </a:lnTo>
                  <a:lnTo>
                    <a:pt x="277" y="2358"/>
                  </a:lnTo>
                  <a:lnTo>
                    <a:pt x="283" y="2361"/>
                  </a:lnTo>
                  <a:lnTo>
                    <a:pt x="290" y="2363"/>
                  </a:lnTo>
                  <a:lnTo>
                    <a:pt x="294" y="2364"/>
                  </a:lnTo>
                  <a:lnTo>
                    <a:pt x="298" y="2364"/>
                  </a:lnTo>
                  <a:lnTo>
                    <a:pt x="298" y="2364"/>
                  </a:lnTo>
                  <a:lnTo>
                    <a:pt x="306" y="2363"/>
                  </a:lnTo>
                  <a:lnTo>
                    <a:pt x="313" y="2361"/>
                  </a:lnTo>
                  <a:lnTo>
                    <a:pt x="321" y="2357"/>
                  </a:lnTo>
                  <a:lnTo>
                    <a:pt x="327" y="2350"/>
                  </a:lnTo>
                  <a:lnTo>
                    <a:pt x="333" y="2343"/>
                  </a:lnTo>
                  <a:lnTo>
                    <a:pt x="339" y="2334"/>
                  </a:lnTo>
                  <a:lnTo>
                    <a:pt x="345" y="2322"/>
                  </a:lnTo>
                  <a:lnTo>
                    <a:pt x="351" y="2309"/>
                  </a:lnTo>
                  <a:lnTo>
                    <a:pt x="351" y="2309"/>
                  </a:lnTo>
                  <a:lnTo>
                    <a:pt x="326" y="2307"/>
                  </a:lnTo>
                  <a:lnTo>
                    <a:pt x="300" y="2306"/>
                  </a:lnTo>
                  <a:lnTo>
                    <a:pt x="300" y="23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>
              <a:normAutofit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0700000">
              <a:off x="943910" y="4382193"/>
              <a:ext cx="998915" cy="243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kumimoji="1" lang="en-US" altLang="zh-CN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Version</a:t>
              </a:r>
              <a:endPara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20700000">
              <a:off x="916406" y="4349168"/>
              <a:ext cx="1054770" cy="310022"/>
            </a:xfrm>
            <a:prstGeom prst="rect">
              <a:avLst/>
            </a:prstGeom>
            <a:noFill/>
            <a:ln w="6350" cmpd="sng">
              <a:solidFill>
                <a:srgbClr val="FFFFFF"/>
              </a:solidFill>
              <a:prstDash val="solid"/>
            </a:ln>
          </p:spPr>
          <p:txBody>
            <a:bodyPr bIns="91440" anchor="ctr" anchorCtr="1">
              <a:normAutofit fontScale="5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kumimoji="1" lang="en-US" altLang="zh-CN" sz="24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3463301" y="1896006"/>
            <a:ext cx="1561488" cy="3065480"/>
            <a:chOff x="2261571" y="2088411"/>
            <a:chExt cx="1365733" cy="2681178"/>
          </a:xfrm>
          <a:solidFill>
            <a:schemeClr val="accent2">
              <a:lumMod val="75000"/>
            </a:schemeClr>
          </a:solidFill>
        </p:grpSpPr>
        <p:sp>
          <p:nvSpPr>
            <p:cNvPr id="75" name="Freeform 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 rot="4500000">
              <a:off x="1770427" y="3065324"/>
              <a:ext cx="2195409" cy="1213121"/>
            </a:xfrm>
            <a:prstGeom prst="rect">
              <a:avLst/>
            </a:prstGeom>
            <a:grpFill/>
            <a:ln w="12700">
              <a:noFill/>
              <a:miter lim="800000"/>
            </a:ln>
            <a:effectLst/>
          </p:spPr>
          <p:txBody>
            <a:bodyPr vert="vert270" lIns="0" tIns="90000" rIns="0" bIns="90000" anchor="ctr" anchorCtr="1">
              <a:normAutofit/>
            </a:bodyPr>
            <a:lstStyle/>
            <a:p>
              <a:pPr algn="just" defTabSz="990600"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账号登录和区服信息管理</a:t>
              </a:r>
              <a:endParaRPr kumimoji="1"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8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 rot="4500000">
              <a:off x="2536653" y="2681558"/>
              <a:ext cx="175458" cy="178465"/>
            </a:xfrm>
            <a:custGeom>
              <a:avLst/>
              <a:gdLst/>
              <a:ahLst/>
              <a:cxnLst>
                <a:cxn ang="0">
                  <a:pos x="230" y="484"/>
                </a:cxn>
                <a:cxn ang="0">
                  <a:pos x="170" y="473"/>
                </a:cxn>
                <a:cxn ang="0">
                  <a:pos x="107" y="443"/>
                </a:cxn>
                <a:cxn ang="0">
                  <a:pos x="56" y="395"/>
                </a:cxn>
                <a:cxn ang="0">
                  <a:pos x="19" y="336"/>
                </a:cxn>
                <a:cxn ang="0">
                  <a:pos x="1" y="267"/>
                </a:cxn>
                <a:cxn ang="0">
                  <a:pos x="0" y="242"/>
                </a:cxn>
                <a:cxn ang="0">
                  <a:pos x="5" y="193"/>
                </a:cxn>
                <a:cxn ang="0">
                  <a:pos x="30" y="126"/>
                </a:cxn>
                <a:cxn ang="0">
                  <a:pos x="71" y="71"/>
                </a:cxn>
                <a:cxn ang="0">
                  <a:pos x="127" y="29"/>
                </a:cxn>
                <a:cxn ang="0">
                  <a:pos x="194" y="5"/>
                </a:cxn>
                <a:cxn ang="0">
                  <a:pos x="242" y="0"/>
                </a:cxn>
                <a:cxn ang="0">
                  <a:pos x="267" y="1"/>
                </a:cxn>
                <a:cxn ang="0">
                  <a:pos x="337" y="18"/>
                </a:cxn>
                <a:cxn ang="0">
                  <a:pos x="397" y="55"/>
                </a:cxn>
                <a:cxn ang="0">
                  <a:pos x="443" y="107"/>
                </a:cxn>
                <a:cxn ang="0">
                  <a:pos x="474" y="170"/>
                </a:cxn>
                <a:cxn ang="0">
                  <a:pos x="484" y="229"/>
                </a:cxn>
                <a:cxn ang="0">
                  <a:pos x="484" y="254"/>
                </a:cxn>
                <a:cxn ang="0">
                  <a:pos x="474" y="314"/>
                </a:cxn>
                <a:cxn ang="0">
                  <a:pos x="443" y="377"/>
                </a:cxn>
                <a:cxn ang="0">
                  <a:pos x="397" y="428"/>
                </a:cxn>
                <a:cxn ang="0">
                  <a:pos x="337" y="464"/>
                </a:cxn>
                <a:cxn ang="0">
                  <a:pos x="267" y="483"/>
                </a:cxn>
                <a:cxn ang="0">
                  <a:pos x="242" y="484"/>
                </a:cxn>
                <a:cxn ang="0">
                  <a:pos x="221" y="40"/>
                </a:cxn>
                <a:cxn ang="0">
                  <a:pos x="164" y="55"/>
                </a:cxn>
                <a:cxn ang="0">
                  <a:pos x="113" y="85"/>
                </a:cxn>
                <a:cxn ang="0">
                  <a:pos x="74" y="129"/>
                </a:cxn>
                <a:cxn ang="0">
                  <a:pos x="48" y="181"/>
                </a:cxn>
                <a:cxn ang="0">
                  <a:pos x="40" y="242"/>
                </a:cxn>
                <a:cxn ang="0">
                  <a:pos x="44" y="282"/>
                </a:cxn>
                <a:cxn ang="0">
                  <a:pos x="64" y="339"/>
                </a:cxn>
                <a:cxn ang="0">
                  <a:pos x="99" y="385"/>
                </a:cxn>
                <a:cxn ang="0">
                  <a:pos x="146" y="420"/>
                </a:cxn>
                <a:cxn ang="0">
                  <a:pos x="202" y="441"/>
                </a:cxn>
                <a:cxn ang="0">
                  <a:pos x="242" y="445"/>
                </a:cxn>
                <a:cxn ang="0">
                  <a:pos x="303" y="436"/>
                </a:cxn>
                <a:cxn ang="0">
                  <a:pos x="355" y="410"/>
                </a:cxn>
                <a:cxn ang="0">
                  <a:pos x="399" y="371"/>
                </a:cxn>
                <a:cxn ang="0">
                  <a:pos x="429" y="320"/>
                </a:cxn>
                <a:cxn ang="0">
                  <a:pos x="444" y="262"/>
                </a:cxn>
                <a:cxn ang="0">
                  <a:pos x="444" y="221"/>
                </a:cxn>
                <a:cxn ang="0">
                  <a:pos x="429" y="163"/>
                </a:cxn>
                <a:cxn ang="0">
                  <a:pos x="399" y="113"/>
                </a:cxn>
                <a:cxn ang="0">
                  <a:pos x="355" y="74"/>
                </a:cxn>
                <a:cxn ang="0">
                  <a:pos x="303" y="48"/>
                </a:cxn>
                <a:cxn ang="0">
                  <a:pos x="242" y="39"/>
                </a:cxn>
              </a:cxnLst>
              <a:rect l="0" t="0" r="r" b="b"/>
              <a:pathLst>
                <a:path w="484" h="484">
                  <a:moveTo>
                    <a:pt x="242" y="484"/>
                  </a:moveTo>
                  <a:lnTo>
                    <a:pt x="242" y="484"/>
                  </a:lnTo>
                  <a:lnTo>
                    <a:pt x="230" y="484"/>
                  </a:lnTo>
                  <a:lnTo>
                    <a:pt x="217" y="483"/>
                  </a:lnTo>
                  <a:lnTo>
                    <a:pt x="194" y="479"/>
                  </a:lnTo>
                  <a:lnTo>
                    <a:pt x="170" y="473"/>
                  </a:lnTo>
                  <a:lnTo>
                    <a:pt x="148" y="464"/>
                  </a:lnTo>
                  <a:lnTo>
                    <a:pt x="127" y="455"/>
                  </a:lnTo>
                  <a:lnTo>
                    <a:pt x="107" y="443"/>
                  </a:lnTo>
                  <a:lnTo>
                    <a:pt x="89" y="428"/>
                  </a:lnTo>
                  <a:lnTo>
                    <a:pt x="71" y="413"/>
                  </a:lnTo>
                  <a:lnTo>
                    <a:pt x="56" y="395"/>
                  </a:lnTo>
                  <a:lnTo>
                    <a:pt x="41" y="377"/>
                  </a:lnTo>
                  <a:lnTo>
                    <a:pt x="30" y="357"/>
                  </a:lnTo>
                  <a:lnTo>
                    <a:pt x="19" y="336"/>
                  </a:lnTo>
                  <a:lnTo>
                    <a:pt x="11" y="314"/>
                  </a:lnTo>
                  <a:lnTo>
                    <a:pt x="5" y="290"/>
                  </a:lnTo>
                  <a:lnTo>
                    <a:pt x="1" y="267"/>
                  </a:lnTo>
                  <a:lnTo>
                    <a:pt x="1" y="25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29"/>
                  </a:lnTo>
                  <a:lnTo>
                    <a:pt x="1" y="217"/>
                  </a:lnTo>
                  <a:lnTo>
                    <a:pt x="5" y="193"/>
                  </a:lnTo>
                  <a:lnTo>
                    <a:pt x="11" y="170"/>
                  </a:lnTo>
                  <a:lnTo>
                    <a:pt x="19" y="147"/>
                  </a:lnTo>
                  <a:lnTo>
                    <a:pt x="30" y="126"/>
                  </a:lnTo>
                  <a:lnTo>
                    <a:pt x="41" y="107"/>
                  </a:lnTo>
                  <a:lnTo>
                    <a:pt x="56" y="87"/>
                  </a:lnTo>
                  <a:lnTo>
                    <a:pt x="71" y="71"/>
                  </a:lnTo>
                  <a:lnTo>
                    <a:pt x="89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8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67" y="1"/>
                  </a:lnTo>
                  <a:lnTo>
                    <a:pt x="292" y="5"/>
                  </a:lnTo>
                  <a:lnTo>
                    <a:pt x="314" y="10"/>
                  </a:lnTo>
                  <a:lnTo>
                    <a:pt x="337" y="18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7" y="55"/>
                  </a:lnTo>
                  <a:lnTo>
                    <a:pt x="413" y="71"/>
                  </a:lnTo>
                  <a:lnTo>
                    <a:pt x="430" y="87"/>
                  </a:lnTo>
                  <a:lnTo>
                    <a:pt x="443" y="107"/>
                  </a:lnTo>
                  <a:lnTo>
                    <a:pt x="455" y="126"/>
                  </a:lnTo>
                  <a:lnTo>
                    <a:pt x="466" y="147"/>
                  </a:lnTo>
                  <a:lnTo>
                    <a:pt x="474" y="170"/>
                  </a:lnTo>
                  <a:lnTo>
                    <a:pt x="479" y="193"/>
                  </a:lnTo>
                  <a:lnTo>
                    <a:pt x="483" y="217"/>
                  </a:lnTo>
                  <a:lnTo>
                    <a:pt x="484" y="229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54"/>
                  </a:lnTo>
                  <a:lnTo>
                    <a:pt x="483" y="267"/>
                  </a:lnTo>
                  <a:lnTo>
                    <a:pt x="479" y="290"/>
                  </a:lnTo>
                  <a:lnTo>
                    <a:pt x="474" y="314"/>
                  </a:lnTo>
                  <a:lnTo>
                    <a:pt x="466" y="336"/>
                  </a:lnTo>
                  <a:lnTo>
                    <a:pt x="455" y="357"/>
                  </a:lnTo>
                  <a:lnTo>
                    <a:pt x="443" y="377"/>
                  </a:lnTo>
                  <a:lnTo>
                    <a:pt x="430" y="395"/>
                  </a:lnTo>
                  <a:lnTo>
                    <a:pt x="413" y="413"/>
                  </a:lnTo>
                  <a:lnTo>
                    <a:pt x="397" y="428"/>
                  </a:lnTo>
                  <a:lnTo>
                    <a:pt x="378" y="443"/>
                  </a:lnTo>
                  <a:lnTo>
                    <a:pt x="358" y="455"/>
                  </a:lnTo>
                  <a:lnTo>
                    <a:pt x="337" y="464"/>
                  </a:lnTo>
                  <a:lnTo>
                    <a:pt x="314" y="473"/>
                  </a:lnTo>
                  <a:lnTo>
                    <a:pt x="292" y="479"/>
                  </a:lnTo>
                  <a:lnTo>
                    <a:pt x="267" y="483"/>
                  </a:lnTo>
                  <a:lnTo>
                    <a:pt x="254" y="484"/>
                  </a:lnTo>
                  <a:lnTo>
                    <a:pt x="242" y="484"/>
                  </a:lnTo>
                  <a:lnTo>
                    <a:pt x="242" y="484"/>
                  </a:lnTo>
                  <a:close/>
                  <a:moveTo>
                    <a:pt x="242" y="39"/>
                  </a:moveTo>
                  <a:lnTo>
                    <a:pt x="242" y="39"/>
                  </a:lnTo>
                  <a:lnTo>
                    <a:pt x="221" y="40"/>
                  </a:lnTo>
                  <a:lnTo>
                    <a:pt x="202" y="43"/>
                  </a:lnTo>
                  <a:lnTo>
                    <a:pt x="182" y="48"/>
                  </a:lnTo>
                  <a:lnTo>
                    <a:pt x="164" y="55"/>
                  </a:lnTo>
                  <a:lnTo>
                    <a:pt x="146" y="64"/>
                  </a:lnTo>
                  <a:lnTo>
                    <a:pt x="129" y="74"/>
                  </a:lnTo>
                  <a:lnTo>
                    <a:pt x="113" y="85"/>
                  </a:lnTo>
                  <a:lnTo>
                    <a:pt x="99" y="99"/>
                  </a:lnTo>
                  <a:lnTo>
                    <a:pt x="86" y="113"/>
                  </a:lnTo>
                  <a:lnTo>
                    <a:pt x="74" y="129"/>
                  </a:lnTo>
                  <a:lnTo>
                    <a:pt x="64" y="145"/>
                  </a:lnTo>
                  <a:lnTo>
                    <a:pt x="56" y="163"/>
                  </a:lnTo>
                  <a:lnTo>
                    <a:pt x="48" y="181"/>
                  </a:lnTo>
                  <a:lnTo>
                    <a:pt x="44" y="201"/>
                  </a:lnTo>
                  <a:lnTo>
                    <a:pt x="41" y="221"/>
                  </a:lnTo>
                  <a:lnTo>
                    <a:pt x="40" y="242"/>
                  </a:lnTo>
                  <a:lnTo>
                    <a:pt x="40" y="242"/>
                  </a:lnTo>
                  <a:lnTo>
                    <a:pt x="41" y="262"/>
                  </a:lnTo>
                  <a:lnTo>
                    <a:pt x="44" y="282"/>
                  </a:lnTo>
                  <a:lnTo>
                    <a:pt x="48" y="302"/>
                  </a:lnTo>
                  <a:lnTo>
                    <a:pt x="56" y="320"/>
                  </a:lnTo>
                  <a:lnTo>
                    <a:pt x="64" y="339"/>
                  </a:lnTo>
                  <a:lnTo>
                    <a:pt x="74" y="355"/>
                  </a:lnTo>
                  <a:lnTo>
                    <a:pt x="86" y="371"/>
                  </a:lnTo>
                  <a:lnTo>
                    <a:pt x="99" y="385"/>
                  </a:lnTo>
                  <a:lnTo>
                    <a:pt x="113" y="399"/>
                  </a:lnTo>
                  <a:lnTo>
                    <a:pt x="129" y="410"/>
                  </a:lnTo>
                  <a:lnTo>
                    <a:pt x="146" y="420"/>
                  </a:lnTo>
                  <a:lnTo>
                    <a:pt x="164" y="428"/>
                  </a:lnTo>
                  <a:lnTo>
                    <a:pt x="182" y="436"/>
                  </a:lnTo>
                  <a:lnTo>
                    <a:pt x="202" y="441"/>
                  </a:lnTo>
                  <a:lnTo>
                    <a:pt x="221" y="444"/>
                  </a:lnTo>
                  <a:lnTo>
                    <a:pt x="242" y="445"/>
                  </a:lnTo>
                  <a:lnTo>
                    <a:pt x="242" y="445"/>
                  </a:lnTo>
                  <a:lnTo>
                    <a:pt x="263" y="444"/>
                  </a:lnTo>
                  <a:lnTo>
                    <a:pt x="283" y="441"/>
                  </a:lnTo>
                  <a:lnTo>
                    <a:pt x="303" y="436"/>
                  </a:lnTo>
                  <a:lnTo>
                    <a:pt x="321" y="428"/>
                  </a:lnTo>
                  <a:lnTo>
                    <a:pt x="339" y="420"/>
                  </a:lnTo>
                  <a:lnTo>
                    <a:pt x="355" y="410"/>
                  </a:lnTo>
                  <a:lnTo>
                    <a:pt x="371" y="399"/>
                  </a:lnTo>
                  <a:lnTo>
                    <a:pt x="385" y="385"/>
                  </a:lnTo>
                  <a:lnTo>
                    <a:pt x="399" y="371"/>
                  </a:lnTo>
                  <a:lnTo>
                    <a:pt x="410" y="355"/>
                  </a:lnTo>
                  <a:lnTo>
                    <a:pt x="420" y="339"/>
                  </a:lnTo>
                  <a:lnTo>
                    <a:pt x="429" y="320"/>
                  </a:lnTo>
                  <a:lnTo>
                    <a:pt x="436" y="302"/>
                  </a:lnTo>
                  <a:lnTo>
                    <a:pt x="441" y="282"/>
                  </a:lnTo>
                  <a:lnTo>
                    <a:pt x="444" y="262"/>
                  </a:lnTo>
                  <a:lnTo>
                    <a:pt x="445" y="242"/>
                  </a:lnTo>
                  <a:lnTo>
                    <a:pt x="445" y="242"/>
                  </a:lnTo>
                  <a:lnTo>
                    <a:pt x="444" y="221"/>
                  </a:lnTo>
                  <a:lnTo>
                    <a:pt x="441" y="201"/>
                  </a:lnTo>
                  <a:lnTo>
                    <a:pt x="436" y="181"/>
                  </a:lnTo>
                  <a:lnTo>
                    <a:pt x="429" y="163"/>
                  </a:lnTo>
                  <a:lnTo>
                    <a:pt x="420" y="145"/>
                  </a:lnTo>
                  <a:lnTo>
                    <a:pt x="410" y="129"/>
                  </a:lnTo>
                  <a:lnTo>
                    <a:pt x="399" y="113"/>
                  </a:lnTo>
                  <a:lnTo>
                    <a:pt x="385" y="99"/>
                  </a:lnTo>
                  <a:lnTo>
                    <a:pt x="371" y="85"/>
                  </a:lnTo>
                  <a:lnTo>
                    <a:pt x="355" y="74"/>
                  </a:lnTo>
                  <a:lnTo>
                    <a:pt x="339" y="64"/>
                  </a:lnTo>
                  <a:lnTo>
                    <a:pt x="321" y="55"/>
                  </a:lnTo>
                  <a:lnTo>
                    <a:pt x="303" y="48"/>
                  </a:lnTo>
                  <a:lnTo>
                    <a:pt x="283" y="43"/>
                  </a:lnTo>
                  <a:lnTo>
                    <a:pt x="263" y="40"/>
                  </a:lnTo>
                  <a:lnTo>
                    <a:pt x="242" y="39"/>
                  </a:lnTo>
                  <a:lnTo>
                    <a:pt x="242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  <a:effectLst>
              <a:outerShdw blurRad="50800" dist="12700" dir="2700000">
                <a:srgbClr val="000000">
                  <a:alpha val="43000"/>
                </a:srgbClr>
              </a:outerShdw>
            </a:effectLst>
          </p:spPr>
          <p:txBody>
            <a:bodyPr>
              <a:normAutofit fontScale="37500" lnSpcReduction="20000"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77" name="Freeform 7"/>
            <p:cNvSpPr/>
            <p:nvPr>
              <p:custDataLst>
                <p:tags r:id="rId10"/>
              </p:custDataLst>
            </p:nvPr>
          </p:nvSpPr>
          <p:spPr bwMode="auto">
            <a:xfrm rot="20700000">
              <a:off x="2437880" y="2088411"/>
              <a:ext cx="123271" cy="642383"/>
            </a:xfrm>
            <a:custGeom>
              <a:avLst/>
              <a:gdLst/>
              <a:ahLst/>
              <a:cxnLst>
                <a:cxn ang="0">
                  <a:pos x="297" y="2305"/>
                </a:cxn>
                <a:cxn ang="0">
                  <a:pos x="291" y="2299"/>
                </a:cxn>
                <a:cxn ang="0">
                  <a:pos x="259" y="2225"/>
                </a:cxn>
                <a:cxn ang="0">
                  <a:pos x="196" y="2013"/>
                </a:cxn>
                <a:cxn ang="0">
                  <a:pos x="130" y="1718"/>
                </a:cxn>
                <a:cxn ang="0">
                  <a:pos x="77" y="1381"/>
                </a:cxn>
                <a:cxn ang="0">
                  <a:pos x="59" y="1221"/>
                </a:cxn>
                <a:cxn ang="0">
                  <a:pos x="52" y="875"/>
                </a:cxn>
                <a:cxn ang="0">
                  <a:pos x="72" y="558"/>
                </a:cxn>
                <a:cxn ang="0">
                  <a:pos x="96" y="392"/>
                </a:cxn>
                <a:cxn ang="0">
                  <a:pos x="128" y="248"/>
                </a:cxn>
                <a:cxn ang="0">
                  <a:pos x="169" y="136"/>
                </a:cxn>
                <a:cxn ang="0">
                  <a:pos x="206" y="79"/>
                </a:cxn>
                <a:cxn ang="0">
                  <a:pos x="231" y="59"/>
                </a:cxn>
                <a:cxn ang="0">
                  <a:pos x="256" y="52"/>
                </a:cxn>
                <a:cxn ang="0">
                  <a:pos x="270" y="57"/>
                </a:cxn>
                <a:cxn ang="0">
                  <a:pos x="291" y="78"/>
                </a:cxn>
                <a:cxn ang="0">
                  <a:pos x="322" y="148"/>
                </a:cxn>
                <a:cxn ang="0">
                  <a:pos x="353" y="288"/>
                </a:cxn>
                <a:cxn ang="0">
                  <a:pos x="375" y="468"/>
                </a:cxn>
                <a:cxn ang="0">
                  <a:pos x="394" y="884"/>
                </a:cxn>
                <a:cxn ang="0">
                  <a:pos x="394" y="1404"/>
                </a:cxn>
                <a:cxn ang="0">
                  <a:pos x="392" y="1552"/>
                </a:cxn>
                <a:cxn ang="0">
                  <a:pos x="379" y="1787"/>
                </a:cxn>
                <a:cxn ang="0">
                  <a:pos x="411" y="1979"/>
                </a:cxn>
                <a:cxn ang="0">
                  <a:pos x="430" y="1783"/>
                </a:cxn>
                <a:cxn ang="0">
                  <a:pos x="444" y="1549"/>
                </a:cxn>
                <a:cxn ang="0">
                  <a:pos x="446" y="1405"/>
                </a:cxn>
                <a:cxn ang="0">
                  <a:pos x="445" y="859"/>
                </a:cxn>
                <a:cxn ang="0">
                  <a:pos x="425" y="458"/>
                </a:cxn>
                <a:cxn ang="0">
                  <a:pos x="406" y="291"/>
                </a:cxn>
                <a:cxn ang="0">
                  <a:pos x="377" y="155"/>
                </a:cxn>
                <a:cxn ang="0">
                  <a:pos x="338" y="59"/>
                </a:cxn>
                <a:cxn ang="0">
                  <a:pos x="316" y="28"/>
                </a:cxn>
                <a:cxn ang="0">
                  <a:pos x="287" y="7"/>
                </a:cxn>
                <a:cxn ang="0">
                  <a:pos x="256" y="0"/>
                </a:cxn>
                <a:cxn ang="0">
                  <a:pos x="220" y="7"/>
                </a:cxn>
                <a:cxn ang="0">
                  <a:pos x="177" y="34"/>
                </a:cxn>
                <a:cxn ang="0">
                  <a:pos x="140" y="83"/>
                </a:cxn>
                <a:cxn ang="0">
                  <a:pos x="92" y="191"/>
                </a:cxn>
                <a:cxn ang="0">
                  <a:pos x="55" y="334"/>
                </a:cxn>
                <a:cxn ang="0">
                  <a:pos x="28" y="502"/>
                </a:cxn>
                <a:cxn ang="0">
                  <a:pos x="4" y="779"/>
                </a:cxn>
                <a:cxn ang="0">
                  <a:pos x="3" y="1143"/>
                </a:cxn>
                <a:cxn ang="0">
                  <a:pos x="15" y="1300"/>
                </a:cxn>
                <a:cxn ang="0">
                  <a:pos x="66" y="1656"/>
                </a:cxn>
                <a:cxn ang="0">
                  <a:pos x="140" y="2005"/>
                </a:cxn>
                <a:cxn ang="0">
                  <a:pos x="186" y="2171"/>
                </a:cxn>
                <a:cxn ang="0">
                  <a:pos x="235" y="2300"/>
                </a:cxn>
                <a:cxn ang="0">
                  <a:pos x="270" y="2352"/>
                </a:cxn>
                <a:cxn ang="0">
                  <a:pos x="294" y="2364"/>
                </a:cxn>
                <a:cxn ang="0">
                  <a:pos x="313" y="2361"/>
                </a:cxn>
                <a:cxn ang="0">
                  <a:pos x="339" y="2334"/>
                </a:cxn>
                <a:cxn ang="0">
                  <a:pos x="326" y="2307"/>
                </a:cxn>
              </a:cxnLst>
              <a:rect l="0" t="0" r="r" b="b"/>
              <a:pathLst>
                <a:path w="448" h="2364">
                  <a:moveTo>
                    <a:pt x="300" y="2306"/>
                  </a:moveTo>
                  <a:lnTo>
                    <a:pt x="300" y="2306"/>
                  </a:lnTo>
                  <a:lnTo>
                    <a:pt x="298" y="2306"/>
                  </a:lnTo>
                  <a:lnTo>
                    <a:pt x="297" y="2305"/>
                  </a:lnTo>
                  <a:lnTo>
                    <a:pt x="297" y="2305"/>
                  </a:lnTo>
                  <a:lnTo>
                    <a:pt x="296" y="2306"/>
                  </a:lnTo>
                  <a:lnTo>
                    <a:pt x="296" y="2306"/>
                  </a:lnTo>
                  <a:lnTo>
                    <a:pt x="291" y="2299"/>
                  </a:lnTo>
                  <a:lnTo>
                    <a:pt x="285" y="2288"/>
                  </a:lnTo>
                  <a:lnTo>
                    <a:pt x="278" y="2276"/>
                  </a:lnTo>
                  <a:lnTo>
                    <a:pt x="272" y="2261"/>
                  </a:lnTo>
                  <a:lnTo>
                    <a:pt x="259" y="2225"/>
                  </a:lnTo>
                  <a:lnTo>
                    <a:pt x="243" y="2183"/>
                  </a:lnTo>
                  <a:lnTo>
                    <a:pt x="228" y="2132"/>
                  </a:lnTo>
                  <a:lnTo>
                    <a:pt x="212" y="2075"/>
                  </a:lnTo>
                  <a:lnTo>
                    <a:pt x="196" y="2013"/>
                  </a:lnTo>
                  <a:lnTo>
                    <a:pt x="179" y="1946"/>
                  </a:lnTo>
                  <a:lnTo>
                    <a:pt x="161" y="1873"/>
                  </a:lnTo>
                  <a:lnTo>
                    <a:pt x="146" y="1798"/>
                  </a:lnTo>
                  <a:lnTo>
                    <a:pt x="130" y="1718"/>
                  </a:lnTo>
                  <a:lnTo>
                    <a:pt x="115" y="1637"/>
                  </a:lnTo>
                  <a:lnTo>
                    <a:pt x="100" y="1553"/>
                  </a:lnTo>
                  <a:lnTo>
                    <a:pt x="88" y="1467"/>
                  </a:lnTo>
                  <a:lnTo>
                    <a:pt x="77" y="1381"/>
                  </a:lnTo>
                  <a:lnTo>
                    <a:pt x="66" y="1295"/>
                  </a:lnTo>
                  <a:lnTo>
                    <a:pt x="66" y="1295"/>
                  </a:lnTo>
                  <a:lnTo>
                    <a:pt x="62" y="1259"/>
                  </a:lnTo>
                  <a:lnTo>
                    <a:pt x="59" y="1221"/>
                  </a:lnTo>
                  <a:lnTo>
                    <a:pt x="55" y="1140"/>
                  </a:lnTo>
                  <a:lnTo>
                    <a:pt x="52" y="1055"/>
                  </a:lnTo>
                  <a:lnTo>
                    <a:pt x="51" y="966"/>
                  </a:lnTo>
                  <a:lnTo>
                    <a:pt x="52" y="875"/>
                  </a:lnTo>
                  <a:lnTo>
                    <a:pt x="56" y="784"/>
                  </a:lnTo>
                  <a:lnTo>
                    <a:pt x="61" y="692"/>
                  </a:lnTo>
                  <a:lnTo>
                    <a:pt x="68" y="602"/>
                  </a:lnTo>
                  <a:lnTo>
                    <a:pt x="72" y="558"/>
                  </a:lnTo>
                  <a:lnTo>
                    <a:pt x="78" y="515"/>
                  </a:lnTo>
                  <a:lnTo>
                    <a:pt x="83" y="473"/>
                  </a:lnTo>
                  <a:lnTo>
                    <a:pt x="89" y="431"/>
                  </a:lnTo>
                  <a:lnTo>
                    <a:pt x="96" y="392"/>
                  </a:lnTo>
                  <a:lnTo>
                    <a:pt x="103" y="354"/>
                  </a:lnTo>
                  <a:lnTo>
                    <a:pt x="111" y="316"/>
                  </a:lnTo>
                  <a:lnTo>
                    <a:pt x="119" y="281"/>
                  </a:lnTo>
                  <a:lnTo>
                    <a:pt x="128" y="248"/>
                  </a:lnTo>
                  <a:lnTo>
                    <a:pt x="138" y="216"/>
                  </a:lnTo>
                  <a:lnTo>
                    <a:pt x="147" y="187"/>
                  </a:lnTo>
                  <a:lnTo>
                    <a:pt x="158" y="160"/>
                  </a:lnTo>
                  <a:lnTo>
                    <a:pt x="169" y="136"/>
                  </a:lnTo>
                  <a:lnTo>
                    <a:pt x="181" y="115"/>
                  </a:lnTo>
                  <a:lnTo>
                    <a:pt x="192" y="95"/>
                  </a:lnTo>
                  <a:lnTo>
                    <a:pt x="206" y="79"/>
                  </a:lnTo>
                  <a:lnTo>
                    <a:pt x="206" y="79"/>
                  </a:lnTo>
                  <a:lnTo>
                    <a:pt x="212" y="72"/>
                  </a:lnTo>
                  <a:lnTo>
                    <a:pt x="218" y="67"/>
                  </a:lnTo>
                  <a:lnTo>
                    <a:pt x="225" y="63"/>
                  </a:lnTo>
                  <a:lnTo>
                    <a:pt x="231" y="59"/>
                  </a:lnTo>
                  <a:lnTo>
                    <a:pt x="237" y="56"/>
                  </a:lnTo>
                  <a:lnTo>
                    <a:pt x="243" y="54"/>
                  </a:lnTo>
                  <a:lnTo>
                    <a:pt x="249" y="53"/>
                  </a:lnTo>
                  <a:lnTo>
                    <a:pt x="256" y="52"/>
                  </a:lnTo>
                  <a:lnTo>
                    <a:pt x="256" y="52"/>
                  </a:lnTo>
                  <a:lnTo>
                    <a:pt x="259" y="53"/>
                  </a:lnTo>
                  <a:lnTo>
                    <a:pt x="264" y="54"/>
                  </a:lnTo>
                  <a:lnTo>
                    <a:pt x="270" y="57"/>
                  </a:lnTo>
                  <a:lnTo>
                    <a:pt x="278" y="64"/>
                  </a:lnTo>
                  <a:lnTo>
                    <a:pt x="278" y="64"/>
                  </a:lnTo>
                  <a:lnTo>
                    <a:pt x="285" y="70"/>
                  </a:lnTo>
                  <a:lnTo>
                    <a:pt x="291" y="78"/>
                  </a:lnTo>
                  <a:lnTo>
                    <a:pt x="296" y="88"/>
                  </a:lnTo>
                  <a:lnTo>
                    <a:pt x="301" y="98"/>
                  </a:lnTo>
                  <a:lnTo>
                    <a:pt x="312" y="121"/>
                  </a:lnTo>
                  <a:lnTo>
                    <a:pt x="322" y="148"/>
                  </a:lnTo>
                  <a:lnTo>
                    <a:pt x="330" y="178"/>
                  </a:lnTo>
                  <a:lnTo>
                    <a:pt x="338" y="212"/>
                  </a:lnTo>
                  <a:lnTo>
                    <a:pt x="347" y="249"/>
                  </a:lnTo>
                  <a:lnTo>
                    <a:pt x="353" y="288"/>
                  </a:lnTo>
                  <a:lnTo>
                    <a:pt x="359" y="330"/>
                  </a:lnTo>
                  <a:lnTo>
                    <a:pt x="365" y="374"/>
                  </a:lnTo>
                  <a:lnTo>
                    <a:pt x="370" y="421"/>
                  </a:lnTo>
                  <a:lnTo>
                    <a:pt x="375" y="468"/>
                  </a:lnTo>
                  <a:lnTo>
                    <a:pt x="382" y="569"/>
                  </a:lnTo>
                  <a:lnTo>
                    <a:pt x="388" y="672"/>
                  </a:lnTo>
                  <a:lnTo>
                    <a:pt x="391" y="779"/>
                  </a:lnTo>
                  <a:lnTo>
                    <a:pt x="394" y="884"/>
                  </a:lnTo>
                  <a:lnTo>
                    <a:pt x="396" y="988"/>
                  </a:lnTo>
                  <a:lnTo>
                    <a:pt x="396" y="1088"/>
                  </a:lnTo>
                  <a:lnTo>
                    <a:pt x="395" y="1266"/>
                  </a:lnTo>
                  <a:lnTo>
                    <a:pt x="394" y="1404"/>
                  </a:lnTo>
                  <a:lnTo>
                    <a:pt x="394" y="1404"/>
                  </a:lnTo>
                  <a:lnTo>
                    <a:pt x="393" y="1504"/>
                  </a:lnTo>
                  <a:lnTo>
                    <a:pt x="393" y="1504"/>
                  </a:lnTo>
                  <a:lnTo>
                    <a:pt x="392" y="1552"/>
                  </a:lnTo>
                  <a:lnTo>
                    <a:pt x="390" y="1604"/>
                  </a:lnTo>
                  <a:lnTo>
                    <a:pt x="387" y="1662"/>
                  </a:lnTo>
                  <a:lnTo>
                    <a:pt x="384" y="1723"/>
                  </a:lnTo>
                  <a:lnTo>
                    <a:pt x="379" y="1787"/>
                  </a:lnTo>
                  <a:lnTo>
                    <a:pt x="372" y="1851"/>
                  </a:lnTo>
                  <a:lnTo>
                    <a:pt x="366" y="1916"/>
                  </a:lnTo>
                  <a:lnTo>
                    <a:pt x="359" y="1979"/>
                  </a:lnTo>
                  <a:lnTo>
                    <a:pt x="411" y="1979"/>
                  </a:lnTo>
                  <a:lnTo>
                    <a:pt x="411" y="1979"/>
                  </a:lnTo>
                  <a:lnTo>
                    <a:pt x="418" y="1915"/>
                  </a:lnTo>
                  <a:lnTo>
                    <a:pt x="424" y="1850"/>
                  </a:lnTo>
                  <a:lnTo>
                    <a:pt x="430" y="1783"/>
                  </a:lnTo>
                  <a:lnTo>
                    <a:pt x="435" y="1719"/>
                  </a:lnTo>
                  <a:lnTo>
                    <a:pt x="439" y="1657"/>
                  </a:lnTo>
                  <a:lnTo>
                    <a:pt x="442" y="1600"/>
                  </a:lnTo>
                  <a:lnTo>
                    <a:pt x="444" y="1549"/>
                  </a:lnTo>
                  <a:lnTo>
                    <a:pt x="444" y="1504"/>
                  </a:lnTo>
                  <a:lnTo>
                    <a:pt x="444" y="1504"/>
                  </a:lnTo>
                  <a:lnTo>
                    <a:pt x="446" y="1405"/>
                  </a:lnTo>
                  <a:lnTo>
                    <a:pt x="446" y="1405"/>
                  </a:lnTo>
                  <a:lnTo>
                    <a:pt x="448" y="1186"/>
                  </a:lnTo>
                  <a:lnTo>
                    <a:pt x="448" y="1077"/>
                  </a:lnTo>
                  <a:lnTo>
                    <a:pt x="447" y="967"/>
                  </a:lnTo>
                  <a:lnTo>
                    <a:pt x="445" y="859"/>
                  </a:lnTo>
                  <a:lnTo>
                    <a:pt x="443" y="753"/>
                  </a:lnTo>
                  <a:lnTo>
                    <a:pt x="439" y="651"/>
                  </a:lnTo>
                  <a:lnTo>
                    <a:pt x="432" y="552"/>
                  </a:lnTo>
                  <a:lnTo>
                    <a:pt x="425" y="458"/>
                  </a:lnTo>
                  <a:lnTo>
                    <a:pt x="421" y="414"/>
                  </a:lnTo>
                  <a:lnTo>
                    <a:pt x="416" y="371"/>
                  </a:lnTo>
                  <a:lnTo>
                    <a:pt x="411" y="330"/>
                  </a:lnTo>
                  <a:lnTo>
                    <a:pt x="406" y="291"/>
                  </a:lnTo>
                  <a:lnTo>
                    <a:pt x="398" y="253"/>
                  </a:lnTo>
                  <a:lnTo>
                    <a:pt x="392" y="218"/>
                  </a:lnTo>
                  <a:lnTo>
                    <a:pt x="385" y="186"/>
                  </a:lnTo>
                  <a:lnTo>
                    <a:pt x="377" y="155"/>
                  </a:lnTo>
                  <a:lnTo>
                    <a:pt x="368" y="127"/>
                  </a:lnTo>
                  <a:lnTo>
                    <a:pt x="359" y="101"/>
                  </a:lnTo>
                  <a:lnTo>
                    <a:pt x="349" y="78"/>
                  </a:lnTo>
                  <a:lnTo>
                    <a:pt x="338" y="59"/>
                  </a:lnTo>
                  <a:lnTo>
                    <a:pt x="327" y="41"/>
                  </a:lnTo>
                  <a:lnTo>
                    <a:pt x="321" y="34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08" y="22"/>
                  </a:lnTo>
                  <a:lnTo>
                    <a:pt x="301" y="15"/>
                  </a:lnTo>
                  <a:lnTo>
                    <a:pt x="294" y="11"/>
                  </a:lnTo>
                  <a:lnTo>
                    <a:pt x="287" y="7"/>
                  </a:lnTo>
                  <a:lnTo>
                    <a:pt x="279" y="4"/>
                  </a:lnTo>
                  <a:lnTo>
                    <a:pt x="271" y="2"/>
                  </a:lnTo>
                  <a:lnTo>
                    <a:pt x="264" y="1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43" y="1"/>
                  </a:lnTo>
                  <a:lnTo>
                    <a:pt x="232" y="3"/>
                  </a:lnTo>
                  <a:lnTo>
                    <a:pt x="220" y="7"/>
                  </a:lnTo>
                  <a:lnTo>
                    <a:pt x="209" y="11"/>
                  </a:lnTo>
                  <a:lnTo>
                    <a:pt x="199" y="17"/>
                  </a:lnTo>
                  <a:lnTo>
                    <a:pt x="187" y="26"/>
                  </a:lnTo>
                  <a:lnTo>
                    <a:pt x="177" y="34"/>
                  </a:lnTo>
                  <a:lnTo>
                    <a:pt x="168" y="44"/>
                  </a:lnTo>
                  <a:lnTo>
                    <a:pt x="168" y="44"/>
                  </a:lnTo>
                  <a:lnTo>
                    <a:pt x="153" y="62"/>
                  </a:lnTo>
                  <a:lnTo>
                    <a:pt x="140" y="83"/>
                  </a:lnTo>
                  <a:lnTo>
                    <a:pt x="127" y="106"/>
                  </a:lnTo>
                  <a:lnTo>
                    <a:pt x="115" y="132"/>
                  </a:lnTo>
                  <a:lnTo>
                    <a:pt x="103" y="160"/>
                  </a:lnTo>
                  <a:lnTo>
                    <a:pt x="92" y="191"/>
                  </a:lnTo>
                  <a:lnTo>
                    <a:pt x="82" y="224"/>
                  </a:lnTo>
                  <a:lnTo>
                    <a:pt x="72" y="258"/>
                  </a:lnTo>
                  <a:lnTo>
                    <a:pt x="63" y="296"/>
                  </a:lnTo>
                  <a:lnTo>
                    <a:pt x="55" y="334"/>
                  </a:lnTo>
                  <a:lnTo>
                    <a:pt x="48" y="374"/>
                  </a:lnTo>
                  <a:lnTo>
                    <a:pt x="40" y="416"/>
                  </a:lnTo>
                  <a:lnTo>
                    <a:pt x="34" y="458"/>
                  </a:lnTo>
                  <a:lnTo>
                    <a:pt x="28" y="502"/>
                  </a:lnTo>
                  <a:lnTo>
                    <a:pt x="23" y="547"/>
                  </a:lnTo>
                  <a:lnTo>
                    <a:pt x="18" y="592"/>
                  </a:lnTo>
                  <a:lnTo>
                    <a:pt x="10" y="685"/>
                  </a:lnTo>
                  <a:lnTo>
                    <a:pt x="4" y="779"/>
                  </a:lnTo>
                  <a:lnTo>
                    <a:pt x="1" y="873"/>
                  </a:lnTo>
                  <a:lnTo>
                    <a:pt x="0" y="965"/>
                  </a:lnTo>
                  <a:lnTo>
                    <a:pt x="0" y="1056"/>
                  </a:lnTo>
                  <a:lnTo>
                    <a:pt x="3" y="1143"/>
                  </a:lnTo>
                  <a:lnTo>
                    <a:pt x="8" y="1225"/>
                  </a:lnTo>
                  <a:lnTo>
                    <a:pt x="11" y="1264"/>
                  </a:lnTo>
                  <a:lnTo>
                    <a:pt x="15" y="1300"/>
                  </a:lnTo>
                  <a:lnTo>
                    <a:pt x="15" y="1300"/>
                  </a:lnTo>
                  <a:lnTo>
                    <a:pt x="25" y="1386"/>
                  </a:lnTo>
                  <a:lnTo>
                    <a:pt x="37" y="1475"/>
                  </a:lnTo>
                  <a:lnTo>
                    <a:pt x="51" y="1565"/>
                  </a:lnTo>
                  <a:lnTo>
                    <a:pt x="66" y="1656"/>
                  </a:lnTo>
                  <a:lnTo>
                    <a:pt x="83" y="1746"/>
                  </a:lnTo>
                  <a:lnTo>
                    <a:pt x="100" y="1835"/>
                  </a:lnTo>
                  <a:lnTo>
                    <a:pt x="120" y="1922"/>
                  </a:lnTo>
                  <a:lnTo>
                    <a:pt x="140" y="2005"/>
                  </a:lnTo>
                  <a:lnTo>
                    <a:pt x="140" y="2005"/>
                  </a:lnTo>
                  <a:lnTo>
                    <a:pt x="156" y="2068"/>
                  </a:lnTo>
                  <a:lnTo>
                    <a:pt x="172" y="2123"/>
                  </a:lnTo>
                  <a:lnTo>
                    <a:pt x="186" y="2171"/>
                  </a:lnTo>
                  <a:lnTo>
                    <a:pt x="200" y="2212"/>
                  </a:lnTo>
                  <a:lnTo>
                    <a:pt x="212" y="2247"/>
                  </a:lnTo>
                  <a:lnTo>
                    <a:pt x="223" y="2276"/>
                  </a:lnTo>
                  <a:lnTo>
                    <a:pt x="235" y="2300"/>
                  </a:lnTo>
                  <a:lnTo>
                    <a:pt x="245" y="2318"/>
                  </a:lnTo>
                  <a:lnTo>
                    <a:pt x="255" y="2334"/>
                  </a:lnTo>
                  <a:lnTo>
                    <a:pt x="263" y="2344"/>
                  </a:lnTo>
                  <a:lnTo>
                    <a:pt x="270" y="2352"/>
                  </a:lnTo>
                  <a:lnTo>
                    <a:pt x="277" y="2358"/>
                  </a:lnTo>
                  <a:lnTo>
                    <a:pt x="283" y="2361"/>
                  </a:lnTo>
                  <a:lnTo>
                    <a:pt x="290" y="2363"/>
                  </a:lnTo>
                  <a:lnTo>
                    <a:pt x="294" y="2364"/>
                  </a:lnTo>
                  <a:lnTo>
                    <a:pt x="298" y="2364"/>
                  </a:lnTo>
                  <a:lnTo>
                    <a:pt x="298" y="2364"/>
                  </a:lnTo>
                  <a:lnTo>
                    <a:pt x="306" y="2363"/>
                  </a:lnTo>
                  <a:lnTo>
                    <a:pt x="313" y="2361"/>
                  </a:lnTo>
                  <a:lnTo>
                    <a:pt x="321" y="2357"/>
                  </a:lnTo>
                  <a:lnTo>
                    <a:pt x="327" y="2350"/>
                  </a:lnTo>
                  <a:lnTo>
                    <a:pt x="333" y="2343"/>
                  </a:lnTo>
                  <a:lnTo>
                    <a:pt x="339" y="2334"/>
                  </a:lnTo>
                  <a:lnTo>
                    <a:pt x="345" y="2322"/>
                  </a:lnTo>
                  <a:lnTo>
                    <a:pt x="351" y="2309"/>
                  </a:lnTo>
                  <a:lnTo>
                    <a:pt x="351" y="2309"/>
                  </a:lnTo>
                  <a:lnTo>
                    <a:pt x="326" y="2307"/>
                  </a:lnTo>
                  <a:lnTo>
                    <a:pt x="300" y="2306"/>
                  </a:lnTo>
                  <a:lnTo>
                    <a:pt x="300" y="23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>
              <a:normAutofit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78" name="Rectangle 1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20700000">
              <a:off x="2600038" y="4382193"/>
              <a:ext cx="998915" cy="243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kumimoji="1" lang="en-US" altLang="zh-CN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Login</a:t>
              </a:r>
              <a:endPara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9" name="Rectangle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0700000">
              <a:off x="2572534" y="4349168"/>
              <a:ext cx="1054770" cy="310022"/>
            </a:xfrm>
            <a:prstGeom prst="rect">
              <a:avLst/>
            </a:prstGeom>
            <a:noFill/>
            <a:ln w="6350" cmpd="sng">
              <a:solidFill>
                <a:srgbClr val="FFFFFF"/>
              </a:solidFill>
              <a:prstDash val="solid"/>
            </a:ln>
          </p:spPr>
          <p:txBody>
            <a:bodyPr bIns="91440" anchor="ctr" anchorCtr="1">
              <a:normAutofit fontScale="5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kumimoji="1" lang="en-US" altLang="zh-CN" sz="24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5356806" y="1896006"/>
            <a:ext cx="1561489" cy="3065480"/>
            <a:chOff x="3917699" y="2088411"/>
            <a:chExt cx="1365734" cy="2681178"/>
          </a:xfrm>
          <a:solidFill>
            <a:schemeClr val="accent2">
              <a:lumMod val="75000"/>
            </a:schemeClr>
          </a:solidFill>
        </p:grpSpPr>
        <p:sp>
          <p:nvSpPr>
            <p:cNvPr id="80" name="Freeform 5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 rot="4500000">
              <a:off x="3426555" y="3065324"/>
              <a:ext cx="2195409" cy="1213121"/>
            </a:xfrm>
            <a:prstGeom prst="rect">
              <a:avLst/>
            </a:prstGeom>
            <a:grpFill/>
            <a:ln w="12700">
              <a:noFill/>
              <a:miter lim="800000"/>
            </a:ln>
            <a:effectLst/>
          </p:spPr>
          <p:txBody>
            <a:bodyPr vert="vert270" lIns="0" tIns="90000" rIns="0" bIns="90000" anchor="ctr" anchorCtr="1">
              <a:normAutofit/>
            </a:bodyPr>
            <a:lstStyle/>
            <a:p>
              <a:pPr algn="just" defTabSz="990600"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接收转发</a:t>
              </a:r>
              <a:r>
                <a:rPr kumimoji="1" lang="en-US" altLang="zh-CN" dirty="0">
                  <a:solidFill>
                    <a:srgbClr val="FFFFFF"/>
                  </a:solidFill>
                  <a:latin typeface="+mn-lt"/>
                  <a:ea typeface="+mn-ea"/>
                </a:rPr>
                <a:t>gameadm</a:t>
              </a:r>
              <a:r>
                <a:rPr kumimoji="1"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后台请求</a:t>
              </a:r>
              <a:endParaRPr kumimoji="1"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 rot="4500000">
              <a:off x="4192781" y="2681558"/>
              <a:ext cx="175458" cy="178465"/>
            </a:xfrm>
            <a:custGeom>
              <a:avLst/>
              <a:gdLst/>
              <a:ahLst/>
              <a:cxnLst>
                <a:cxn ang="0">
                  <a:pos x="230" y="484"/>
                </a:cxn>
                <a:cxn ang="0">
                  <a:pos x="170" y="473"/>
                </a:cxn>
                <a:cxn ang="0">
                  <a:pos x="107" y="443"/>
                </a:cxn>
                <a:cxn ang="0">
                  <a:pos x="56" y="395"/>
                </a:cxn>
                <a:cxn ang="0">
                  <a:pos x="19" y="336"/>
                </a:cxn>
                <a:cxn ang="0">
                  <a:pos x="1" y="267"/>
                </a:cxn>
                <a:cxn ang="0">
                  <a:pos x="0" y="242"/>
                </a:cxn>
                <a:cxn ang="0">
                  <a:pos x="5" y="193"/>
                </a:cxn>
                <a:cxn ang="0">
                  <a:pos x="30" y="126"/>
                </a:cxn>
                <a:cxn ang="0">
                  <a:pos x="71" y="71"/>
                </a:cxn>
                <a:cxn ang="0">
                  <a:pos x="127" y="29"/>
                </a:cxn>
                <a:cxn ang="0">
                  <a:pos x="194" y="5"/>
                </a:cxn>
                <a:cxn ang="0">
                  <a:pos x="242" y="0"/>
                </a:cxn>
                <a:cxn ang="0">
                  <a:pos x="267" y="1"/>
                </a:cxn>
                <a:cxn ang="0">
                  <a:pos x="337" y="18"/>
                </a:cxn>
                <a:cxn ang="0">
                  <a:pos x="397" y="55"/>
                </a:cxn>
                <a:cxn ang="0">
                  <a:pos x="443" y="107"/>
                </a:cxn>
                <a:cxn ang="0">
                  <a:pos x="474" y="170"/>
                </a:cxn>
                <a:cxn ang="0">
                  <a:pos x="484" y="229"/>
                </a:cxn>
                <a:cxn ang="0">
                  <a:pos x="484" y="254"/>
                </a:cxn>
                <a:cxn ang="0">
                  <a:pos x="474" y="314"/>
                </a:cxn>
                <a:cxn ang="0">
                  <a:pos x="443" y="377"/>
                </a:cxn>
                <a:cxn ang="0">
                  <a:pos x="397" y="428"/>
                </a:cxn>
                <a:cxn ang="0">
                  <a:pos x="337" y="464"/>
                </a:cxn>
                <a:cxn ang="0">
                  <a:pos x="267" y="483"/>
                </a:cxn>
                <a:cxn ang="0">
                  <a:pos x="242" y="484"/>
                </a:cxn>
                <a:cxn ang="0">
                  <a:pos x="221" y="40"/>
                </a:cxn>
                <a:cxn ang="0">
                  <a:pos x="164" y="55"/>
                </a:cxn>
                <a:cxn ang="0">
                  <a:pos x="113" y="85"/>
                </a:cxn>
                <a:cxn ang="0">
                  <a:pos x="74" y="129"/>
                </a:cxn>
                <a:cxn ang="0">
                  <a:pos x="48" y="181"/>
                </a:cxn>
                <a:cxn ang="0">
                  <a:pos x="40" y="242"/>
                </a:cxn>
                <a:cxn ang="0">
                  <a:pos x="44" y="282"/>
                </a:cxn>
                <a:cxn ang="0">
                  <a:pos x="64" y="339"/>
                </a:cxn>
                <a:cxn ang="0">
                  <a:pos x="99" y="385"/>
                </a:cxn>
                <a:cxn ang="0">
                  <a:pos x="146" y="420"/>
                </a:cxn>
                <a:cxn ang="0">
                  <a:pos x="202" y="441"/>
                </a:cxn>
                <a:cxn ang="0">
                  <a:pos x="242" y="445"/>
                </a:cxn>
                <a:cxn ang="0">
                  <a:pos x="303" y="436"/>
                </a:cxn>
                <a:cxn ang="0">
                  <a:pos x="355" y="410"/>
                </a:cxn>
                <a:cxn ang="0">
                  <a:pos x="399" y="371"/>
                </a:cxn>
                <a:cxn ang="0">
                  <a:pos x="429" y="320"/>
                </a:cxn>
                <a:cxn ang="0">
                  <a:pos x="444" y="262"/>
                </a:cxn>
                <a:cxn ang="0">
                  <a:pos x="444" y="221"/>
                </a:cxn>
                <a:cxn ang="0">
                  <a:pos x="429" y="163"/>
                </a:cxn>
                <a:cxn ang="0">
                  <a:pos x="399" y="113"/>
                </a:cxn>
                <a:cxn ang="0">
                  <a:pos x="355" y="74"/>
                </a:cxn>
                <a:cxn ang="0">
                  <a:pos x="303" y="48"/>
                </a:cxn>
                <a:cxn ang="0">
                  <a:pos x="242" y="39"/>
                </a:cxn>
              </a:cxnLst>
              <a:rect l="0" t="0" r="r" b="b"/>
              <a:pathLst>
                <a:path w="484" h="484">
                  <a:moveTo>
                    <a:pt x="242" y="484"/>
                  </a:moveTo>
                  <a:lnTo>
                    <a:pt x="242" y="484"/>
                  </a:lnTo>
                  <a:lnTo>
                    <a:pt x="230" y="484"/>
                  </a:lnTo>
                  <a:lnTo>
                    <a:pt x="217" y="483"/>
                  </a:lnTo>
                  <a:lnTo>
                    <a:pt x="194" y="479"/>
                  </a:lnTo>
                  <a:lnTo>
                    <a:pt x="170" y="473"/>
                  </a:lnTo>
                  <a:lnTo>
                    <a:pt x="148" y="464"/>
                  </a:lnTo>
                  <a:lnTo>
                    <a:pt x="127" y="455"/>
                  </a:lnTo>
                  <a:lnTo>
                    <a:pt x="107" y="443"/>
                  </a:lnTo>
                  <a:lnTo>
                    <a:pt x="89" y="428"/>
                  </a:lnTo>
                  <a:lnTo>
                    <a:pt x="71" y="413"/>
                  </a:lnTo>
                  <a:lnTo>
                    <a:pt x="56" y="395"/>
                  </a:lnTo>
                  <a:lnTo>
                    <a:pt x="41" y="377"/>
                  </a:lnTo>
                  <a:lnTo>
                    <a:pt x="30" y="357"/>
                  </a:lnTo>
                  <a:lnTo>
                    <a:pt x="19" y="336"/>
                  </a:lnTo>
                  <a:lnTo>
                    <a:pt x="11" y="314"/>
                  </a:lnTo>
                  <a:lnTo>
                    <a:pt x="5" y="290"/>
                  </a:lnTo>
                  <a:lnTo>
                    <a:pt x="1" y="267"/>
                  </a:lnTo>
                  <a:lnTo>
                    <a:pt x="1" y="25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29"/>
                  </a:lnTo>
                  <a:lnTo>
                    <a:pt x="1" y="217"/>
                  </a:lnTo>
                  <a:lnTo>
                    <a:pt x="5" y="193"/>
                  </a:lnTo>
                  <a:lnTo>
                    <a:pt x="11" y="170"/>
                  </a:lnTo>
                  <a:lnTo>
                    <a:pt x="19" y="147"/>
                  </a:lnTo>
                  <a:lnTo>
                    <a:pt x="30" y="126"/>
                  </a:lnTo>
                  <a:lnTo>
                    <a:pt x="41" y="107"/>
                  </a:lnTo>
                  <a:lnTo>
                    <a:pt x="56" y="87"/>
                  </a:lnTo>
                  <a:lnTo>
                    <a:pt x="71" y="71"/>
                  </a:lnTo>
                  <a:lnTo>
                    <a:pt x="89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8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67" y="1"/>
                  </a:lnTo>
                  <a:lnTo>
                    <a:pt x="292" y="5"/>
                  </a:lnTo>
                  <a:lnTo>
                    <a:pt x="314" y="10"/>
                  </a:lnTo>
                  <a:lnTo>
                    <a:pt x="337" y="18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7" y="55"/>
                  </a:lnTo>
                  <a:lnTo>
                    <a:pt x="413" y="71"/>
                  </a:lnTo>
                  <a:lnTo>
                    <a:pt x="430" y="87"/>
                  </a:lnTo>
                  <a:lnTo>
                    <a:pt x="443" y="107"/>
                  </a:lnTo>
                  <a:lnTo>
                    <a:pt x="455" y="126"/>
                  </a:lnTo>
                  <a:lnTo>
                    <a:pt x="466" y="147"/>
                  </a:lnTo>
                  <a:lnTo>
                    <a:pt x="474" y="170"/>
                  </a:lnTo>
                  <a:lnTo>
                    <a:pt x="479" y="193"/>
                  </a:lnTo>
                  <a:lnTo>
                    <a:pt x="483" y="217"/>
                  </a:lnTo>
                  <a:lnTo>
                    <a:pt x="484" y="229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54"/>
                  </a:lnTo>
                  <a:lnTo>
                    <a:pt x="483" y="267"/>
                  </a:lnTo>
                  <a:lnTo>
                    <a:pt x="479" y="290"/>
                  </a:lnTo>
                  <a:lnTo>
                    <a:pt x="474" y="314"/>
                  </a:lnTo>
                  <a:lnTo>
                    <a:pt x="466" y="336"/>
                  </a:lnTo>
                  <a:lnTo>
                    <a:pt x="455" y="357"/>
                  </a:lnTo>
                  <a:lnTo>
                    <a:pt x="443" y="377"/>
                  </a:lnTo>
                  <a:lnTo>
                    <a:pt x="430" y="395"/>
                  </a:lnTo>
                  <a:lnTo>
                    <a:pt x="413" y="413"/>
                  </a:lnTo>
                  <a:lnTo>
                    <a:pt x="397" y="428"/>
                  </a:lnTo>
                  <a:lnTo>
                    <a:pt x="378" y="443"/>
                  </a:lnTo>
                  <a:lnTo>
                    <a:pt x="358" y="455"/>
                  </a:lnTo>
                  <a:lnTo>
                    <a:pt x="337" y="464"/>
                  </a:lnTo>
                  <a:lnTo>
                    <a:pt x="314" y="473"/>
                  </a:lnTo>
                  <a:lnTo>
                    <a:pt x="292" y="479"/>
                  </a:lnTo>
                  <a:lnTo>
                    <a:pt x="267" y="483"/>
                  </a:lnTo>
                  <a:lnTo>
                    <a:pt x="254" y="484"/>
                  </a:lnTo>
                  <a:lnTo>
                    <a:pt x="242" y="484"/>
                  </a:lnTo>
                  <a:lnTo>
                    <a:pt x="242" y="484"/>
                  </a:lnTo>
                  <a:close/>
                  <a:moveTo>
                    <a:pt x="242" y="39"/>
                  </a:moveTo>
                  <a:lnTo>
                    <a:pt x="242" y="39"/>
                  </a:lnTo>
                  <a:lnTo>
                    <a:pt x="221" y="40"/>
                  </a:lnTo>
                  <a:lnTo>
                    <a:pt x="202" y="43"/>
                  </a:lnTo>
                  <a:lnTo>
                    <a:pt x="182" y="48"/>
                  </a:lnTo>
                  <a:lnTo>
                    <a:pt x="164" y="55"/>
                  </a:lnTo>
                  <a:lnTo>
                    <a:pt x="146" y="64"/>
                  </a:lnTo>
                  <a:lnTo>
                    <a:pt x="129" y="74"/>
                  </a:lnTo>
                  <a:lnTo>
                    <a:pt x="113" y="85"/>
                  </a:lnTo>
                  <a:lnTo>
                    <a:pt x="99" y="99"/>
                  </a:lnTo>
                  <a:lnTo>
                    <a:pt x="86" y="113"/>
                  </a:lnTo>
                  <a:lnTo>
                    <a:pt x="74" y="129"/>
                  </a:lnTo>
                  <a:lnTo>
                    <a:pt x="64" y="145"/>
                  </a:lnTo>
                  <a:lnTo>
                    <a:pt x="56" y="163"/>
                  </a:lnTo>
                  <a:lnTo>
                    <a:pt x="48" y="181"/>
                  </a:lnTo>
                  <a:lnTo>
                    <a:pt x="44" y="201"/>
                  </a:lnTo>
                  <a:lnTo>
                    <a:pt x="41" y="221"/>
                  </a:lnTo>
                  <a:lnTo>
                    <a:pt x="40" y="242"/>
                  </a:lnTo>
                  <a:lnTo>
                    <a:pt x="40" y="242"/>
                  </a:lnTo>
                  <a:lnTo>
                    <a:pt x="41" y="262"/>
                  </a:lnTo>
                  <a:lnTo>
                    <a:pt x="44" y="282"/>
                  </a:lnTo>
                  <a:lnTo>
                    <a:pt x="48" y="302"/>
                  </a:lnTo>
                  <a:lnTo>
                    <a:pt x="56" y="320"/>
                  </a:lnTo>
                  <a:lnTo>
                    <a:pt x="64" y="339"/>
                  </a:lnTo>
                  <a:lnTo>
                    <a:pt x="74" y="355"/>
                  </a:lnTo>
                  <a:lnTo>
                    <a:pt x="86" y="371"/>
                  </a:lnTo>
                  <a:lnTo>
                    <a:pt x="99" y="385"/>
                  </a:lnTo>
                  <a:lnTo>
                    <a:pt x="113" y="399"/>
                  </a:lnTo>
                  <a:lnTo>
                    <a:pt x="129" y="410"/>
                  </a:lnTo>
                  <a:lnTo>
                    <a:pt x="146" y="420"/>
                  </a:lnTo>
                  <a:lnTo>
                    <a:pt x="164" y="428"/>
                  </a:lnTo>
                  <a:lnTo>
                    <a:pt x="182" y="436"/>
                  </a:lnTo>
                  <a:lnTo>
                    <a:pt x="202" y="441"/>
                  </a:lnTo>
                  <a:lnTo>
                    <a:pt x="221" y="444"/>
                  </a:lnTo>
                  <a:lnTo>
                    <a:pt x="242" y="445"/>
                  </a:lnTo>
                  <a:lnTo>
                    <a:pt x="242" y="445"/>
                  </a:lnTo>
                  <a:lnTo>
                    <a:pt x="263" y="444"/>
                  </a:lnTo>
                  <a:lnTo>
                    <a:pt x="283" y="441"/>
                  </a:lnTo>
                  <a:lnTo>
                    <a:pt x="303" y="436"/>
                  </a:lnTo>
                  <a:lnTo>
                    <a:pt x="321" y="428"/>
                  </a:lnTo>
                  <a:lnTo>
                    <a:pt x="339" y="420"/>
                  </a:lnTo>
                  <a:lnTo>
                    <a:pt x="355" y="410"/>
                  </a:lnTo>
                  <a:lnTo>
                    <a:pt x="371" y="399"/>
                  </a:lnTo>
                  <a:lnTo>
                    <a:pt x="385" y="385"/>
                  </a:lnTo>
                  <a:lnTo>
                    <a:pt x="399" y="371"/>
                  </a:lnTo>
                  <a:lnTo>
                    <a:pt x="410" y="355"/>
                  </a:lnTo>
                  <a:lnTo>
                    <a:pt x="420" y="339"/>
                  </a:lnTo>
                  <a:lnTo>
                    <a:pt x="429" y="320"/>
                  </a:lnTo>
                  <a:lnTo>
                    <a:pt x="436" y="302"/>
                  </a:lnTo>
                  <a:lnTo>
                    <a:pt x="441" y="282"/>
                  </a:lnTo>
                  <a:lnTo>
                    <a:pt x="444" y="262"/>
                  </a:lnTo>
                  <a:lnTo>
                    <a:pt x="445" y="242"/>
                  </a:lnTo>
                  <a:lnTo>
                    <a:pt x="445" y="242"/>
                  </a:lnTo>
                  <a:lnTo>
                    <a:pt x="444" y="221"/>
                  </a:lnTo>
                  <a:lnTo>
                    <a:pt x="441" y="201"/>
                  </a:lnTo>
                  <a:lnTo>
                    <a:pt x="436" y="181"/>
                  </a:lnTo>
                  <a:lnTo>
                    <a:pt x="429" y="163"/>
                  </a:lnTo>
                  <a:lnTo>
                    <a:pt x="420" y="145"/>
                  </a:lnTo>
                  <a:lnTo>
                    <a:pt x="410" y="129"/>
                  </a:lnTo>
                  <a:lnTo>
                    <a:pt x="399" y="113"/>
                  </a:lnTo>
                  <a:lnTo>
                    <a:pt x="385" y="99"/>
                  </a:lnTo>
                  <a:lnTo>
                    <a:pt x="371" y="85"/>
                  </a:lnTo>
                  <a:lnTo>
                    <a:pt x="355" y="74"/>
                  </a:lnTo>
                  <a:lnTo>
                    <a:pt x="339" y="64"/>
                  </a:lnTo>
                  <a:lnTo>
                    <a:pt x="321" y="55"/>
                  </a:lnTo>
                  <a:lnTo>
                    <a:pt x="303" y="48"/>
                  </a:lnTo>
                  <a:lnTo>
                    <a:pt x="283" y="43"/>
                  </a:lnTo>
                  <a:lnTo>
                    <a:pt x="263" y="40"/>
                  </a:lnTo>
                  <a:lnTo>
                    <a:pt x="242" y="39"/>
                  </a:lnTo>
                  <a:lnTo>
                    <a:pt x="242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  <a:effectLst>
              <a:outerShdw blurRad="50800" dist="12700" dir="2700000">
                <a:srgbClr val="000000">
                  <a:alpha val="43000"/>
                </a:srgbClr>
              </a:outerShdw>
            </a:effectLst>
          </p:spPr>
          <p:txBody>
            <a:bodyPr>
              <a:normAutofit fontScale="37500" lnSpcReduction="20000"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82" name="Freeform 7"/>
            <p:cNvSpPr/>
            <p:nvPr>
              <p:custDataLst>
                <p:tags r:id="rId16"/>
              </p:custDataLst>
            </p:nvPr>
          </p:nvSpPr>
          <p:spPr bwMode="auto">
            <a:xfrm rot="20700000">
              <a:off x="4094008" y="2088411"/>
              <a:ext cx="123271" cy="642383"/>
            </a:xfrm>
            <a:custGeom>
              <a:avLst/>
              <a:gdLst/>
              <a:ahLst/>
              <a:cxnLst>
                <a:cxn ang="0">
                  <a:pos x="297" y="2305"/>
                </a:cxn>
                <a:cxn ang="0">
                  <a:pos x="291" y="2299"/>
                </a:cxn>
                <a:cxn ang="0">
                  <a:pos x="259" y="2225"/>
                </a:cxn>
                <a:cxn ang="0">
                  <a:pos x="196" y="2013"/>
                </a:cxn>
                <a:cxn ang="0">
                  <a:pos x="130" y="1718"/>
                </a:cxn>
                <a:cxn ang="0">
                  <a:pos x="77" y="1381"/>
                </a:cxn>
                <a:cxn ang="0">
                  <a:pos x="59" y="1221"/>
                </a:cxn>
                <a:cxn ang="0">
                  <a:pos x="52" y="875"/>
                </a:cxn>
                <a:cxn ang="0">
                  <a:pos x="72" y="558"/>
                </a:cxn>
                <a:cxn ang="0">
                  <a:pos x="96" y="392"/>
                </a:cxn>
                <a:cxn ang="0">
                  <a:pos x="128" y="248"/>
                </a:cxn>
                <a:cxn ang="0">
                  <a:pos x="169" y="136"/>
                </a:cxn>
                <a:cxn ang="0">
                  <a:pos x="206" y="79"/>
                </a:cxn>
                <a:cxn ang="0">
                  <a:pos x="231" y="59"/>
                </a:cxn>
                <a:cxn ang="0">
                  <a:pos x="256" y="52"/>
                </a:cxn>
                <a:cxn ang="0">
                  <a:pos x="270" y="57"/>
                </a:cxn>
                <a:cxn ang="0">
                  <a:pos x="291" y="78"/>
                </a:cxn>
                <a:cxn ang="0">
                  <a:pos x="322" y="148"/>
                </a:cxn>
                <a:cxn ang="0">
                  <a:pos x="353" y="288"/>
                </a:cxn>
                <a:cxn ang="0">
                  <a:pos x="375" y="468"/>
                </a:cxn>
                <a:cxn ang="0">
                  <a:pos x="394" y="884"/>
                </a:cxn>
                <a:cxn ang="0">
                  <a:pos x="394" y="1404"/>
                </a:cxn>
                <a:cxn ang="0">
                  <a:pos x="392" y="1552"/>
                </a:cxn>
                <a:cxn ang="0">
                  <a:pos x="379" y="1787"/>
                </a:cxn>
                <a:cxn ang="0">
                  <a:pos x="411" y="1979"/>
                </a:cxn>
                <a:cxn ang="0">
                  <a:pos x="430" y="1783"/>
                </a:cxn>
                <a:cxn ang="0">
                  <a:pos x="444" y="1549"/>
                </a:cxn>
                <a:cxn ang="0">
                  <a:pos x="446" y="1405"/>
                </a:cxn>
                <a:cxn ang="0">
                  <a:pos x="445" y="859"/>
                </a:cxn>
                <a:cxn ang="0">
                  <a:pos x="425" y="458"/>
                </a:cxn>
                <a:cxn ang="0">
                  <a:pos x="406" y="291"/>
                </a:cxn>
                <a:cxn ang="0">
                  <a:pos x="377" y="155"/>
                </a:cxn>
                <a:cxn ang="0">
                  <a:pos x="338" y="59"/>
                </a:cxn>
                <a:cxn ang="0">
                  <a:pos x="316" y="28"/>
                </a:cxn>
                <a:cxn ang="0">
                  <a:pos x="287" y="7"/>
                </a:cxn>
                <a:cxn ang="0">
                  <a:pos x="256" y="0"/>
                </a:cxn>
                <a:cxn ang="0">
                  <a:pos x="220" y="7"/>
                </a:cxn>
                <a:cxn ang="0">
                  <a:pos x="177" y="34"/>
                </a:cxn>
                <a:cxn ang="0">
                  <a:pos x="140" y="83"/>
                </a:cxn>
                <a:cxn ang="0">
                  <a:pos x="92" y="191"/>
                </a:cxn>
                <a:cxn ang="0">
                  <a:pos x="55" y="334"/>
                </a:cxn>
                <a:cxn ang="0">
                  <a:pos x="28" y="502"/>
                </a:cxn>
                <a:cxn ang="0">
                  <a:pos x="4" y="779"/>
                </a:cxn>
                <a:cxn ang="0">
                  <a:pos x="3" y="1143"/>
                </a:cxn>
                <a:cxn ang="0">
                  <a:pos x="15" y="1300"/>
                </a:cxn>
                <a:cxn ang="0">
                  <a:pos x="66" y="1656"/>
                </a:cxn>
                <a:cxn ang="0">
                  <a:pos x="140" y="2005"/>
                </a:cxn>
                <a:cxn ang="0">
                  <a:pos x="186" y="2171"/>
                </a:cxn>
                <a:cxn ang="0">
                  <a:pos x="235" y="2300"/>
                </a:cxn>
                <a:cxn ang="0">
                  <a:pos x="270" y="2352"/>
                </a:cxn>
                <a:cxn ang="0">
                  <a:pos x="294" y="2364"/>
                </a:cxn>
                <a:cxn ang="0">
                  <a:pos x="313" y="2361"/>
                </a:cxn>
                <a:cxn ang="0">
                  <a:pos x="339" y="2334"/>
                </a:cxn>
                <a:cxn ang="0">
                  <a:pos x="326" y="2307"/>
                </a:cxn>
              </a:cxnLst>
              <a:rect l="0" t="0" r="r" b="b"/>
              <a:pathLst>
                <a:path w="448" h="2364">
                  <a:moveTo>
                    <a:pt x="300" y="2306"/>
                  </a:moveTo>
                  <a:lnTo>
                    <a:pt x="300" y="2306"/>
                  </a:lnTo>
                  <a:lnTo>
                    <a:pt x="298" y="2306"/>
                  </a:lnTo>
                  <a:lnTo>
                    <a:pt x="297" y="2305"/>
                  </a:lnTo>
                  <a:lnTo>
                    <a:pt x="297" y="2305"/>
                  </a:lnTo>
                  <a:lnTo>
                    <a:pt x="296" y="2306"/>
                  </a:lnTo>
                  <a:lnTo>
                    <a:pt x="296" y="2306"/>
                  </a:lnTo>
                  <a:lnTo>
                    <a:pt x="291" y="2299"/>
                  </a:lnTo>
                  <a:lnTo>
                    <a:pt x="285" y="2288"/>
                  </a:lnTo>
                  <a:lnTo>
                    <a:pt x="278" y="2276"/>
                  </a:lnTo>
                  <a:lnTo>
                    <a:pt x="272" y="2261"/>
                  </a:lnTo>
                  <a:lnTo>
                    <a:pt x="259" y="2225"/>
                  </a:lnTo>
                  <a:lnTo>
                    <a:pt x="243" y="2183"/>
                  </a:lnTo>
                  <a:lnTo>
                    <a:pt x="228" y="2132"/>
                  </a:lnTo>
                  <a:lnTo>
                    <a:pt x="212" y="2075"/>
                  </a:lnTo>
                  <a:lnTo>
                    <a:pt x="196" y="2013"/>
                  </a:lnTo>
                  <a:lnTo>
                    <a:pt x="179" y="1946"/>
                  </a:lnTo>
                  <a:lnTo>
                    <a:pt x="161" y="1873"/>
                  </a:lnTo>
                  <a:lnTo>
                    <a:pt x="146" y="1798"/>
                  </a:lnTo>
                  <a:lnTo>
                    <a:pt x="130" y="1718"/>
                  </a:lnTo>
                  <a:lnTo>
                    <a:pt x="115" y="1637"/>
                  </a:lnTo>
                  <a:lnTo>
                    <a:pt x="100" y="1553"/>
                  </a:lnTo>
                  <a:lnTo>
                    <a:pt x="88" y="1467"/>
                  </a:lnTo>
                  <a:lnTo>
                    <a:pt x="77" y="1381"/>
                  </a:lnTo>
                  <a:lnTo>
                    <a:pt x="66" y="1295"/>
                  </a:lnTo>
                  <a:lnTo>
                    <a:pt x="66" y="1295"/>
                  </a:lnTo>
                  <a:lnTo>
                    <a:pt x="62" y="1259"/>
                  </a:lnTo>
                  <a:lnTo>
                    <a:pt x="59" y="1221"/>
                  </a:lnTo>
                  <a:lnTo>
                    <a:pt x="55" y="1140"/>
                  </a:lnTo>
                  <a:lnTo>
                    <a:pt x="52" y="1055"/>
                  </a:lnTo>
                  <a:lnTo>
                    <a:pt x="51" y="966"/>
                  </a:lnTo>
                  <a:lnTo>
                    <a:pt x="52" y="875"/>
                  </a:lnTo>
                  <a:lnTo>
                    <a:pt x="56" y="784"/>
                  </a:lnTo>
                  <a:lnTo>
                    <a:pt x="61" y="692"/>
                  </a:lnTo>
                  <a:lnTo>
                    <a:pt x="68" y="602"/>
                  </a:lnTo>
                  <a:lnTo>
                    <a:pt x="72" y="558"/>
                  </a:lnTo>
                  <a:lnTo>
                    <a:pt x="78" y="515"/>
                  </a:lnTo>
                  <a:lnTo>
                    <a:pt x="83" y="473"/>
                  </a:lnTo>
                  <a:lnTo>
                    <a:pt x="89" y="431"/>
                  </a:lnTo>
                  <a:lnTo>
                    <a:pt x="96" y="392"/>
                  </a:lnTo>
                  <a:lnTo>
                    <a:pt x="103" y="354"/>
                  </a:lnTo>
                  <a:lnTo>
                    <a:pt x="111" y="316"/>
                  </a:lnTo>
                  <a:lnTo>
                    <a:pt x="119" y="281"/>
                  </a:lnTo>
                  <a:lnTo>
                    <a:pt x="128" y="248"/>
                  </a:lnTo>
                  <a:lnTo>
                    <a:pt x="138" y="216"/>
                  </a:lnTo>
                  <a:lnTo>
                    <a:pt x="147" y="187"/>
                  </a:lnTo>
                  <a:lnTo>
                    <a:pt x="158" y="160"/>
                  </a:lnTo>
                  <a:lnTo>
                    <a:pt x="169" y="136"/>
                  </a:lnTo>
                  <a:lnTo>
                    <a:pt x="181" y="115"/>
                  </a:lnTo>
                  <a:lnTo>
                    <a:pt x="192" y="95"/>
                  </a:lnTo>
                  <a:lnTo>
                    <a:pt x="206" y="79"/>
                  </a:lnTo>
                  <a:lnTo>
                    <a:pt x="206" y="79"/>
                  </a:lnTo>
                  <a:lnTo>
                    <a:pt x="212" y="72"/>
                  </a:lnTo>
                  <a:lnTo>
                    <a:pt x="218" y="67"/>
                  </a:lnTo>
                  <a:lnTo>
                    <a:pt x="225" y="63"/>
                  </a:lnTo>
                  <a:lnTo>
                    <a:pt x="231" y="59"/>
                  </a:lnTo>
                  <a:lnTo>
                    <a:pt x="237" y="56"/>
                  </a:lnTo>
                  <a:lnTo>
                    <a:pt x="243" y="54"/>
                  </a:lnTo>
                  <a:lnTo>
                    <a:pt x="249" y="53"/>
                  </a:lnTo>
                  <a:lnTo>
                    <a:pt x="256" y="52"/>
                  </a:lnTo>
                  <a:lnTo>
                    <a:pt x="256" y="52"/>
                  </a:lnTo>
                  <a:lnTo>
                    <a:pt x="259" y="53"/>
                  </a:lnTo>
                  <a:lnTo>
                    <a:pt x="264" y="54"/>
                  </a:lnTo>
                  <a:lnTo>
                    <a:pt x="270" y="57"/>
                  </a:lnTo>
                  <a:lnTo>
                    <a:pt x="278" y="64"/>
                  </a:lnTo>
                  <a:lnTo>
                    <a:pt x="278" y="64"/>
                  </a:lnTo>
                  <a:lnTo>
                    <a:pt x="285" y="70"/>
                  </a:lnTo>
                  <a:lnTo>
                    <a:pt x="291" y="78"/>
                  </a:lnTo>
                  <a:lnTo>
                    <a:pt x="296" y="88"/>
                  </a:lnTo>
                  <a:lnTo>
                    <a:pt x="301" y="98"/>
                  </a:lnTo>
                  <a:lnTo>
                    <a:pt x="312" y="121"/>
                  </a:lnTo>
                  <a:lnTo>
                    <a:pt x="322" y="148"/>
                  </a:lnTo>
                  <a:lnTo>
                    <a:pt x="330" y="178"/>
                  </a:lnTo>
                  <a:lnTo>
                    <a:pt x="338" y="212"/>
                  </a:lnTo>
                  <a:lnTo>
                    <a:pt x="347" y="249"/>
                  </a:lnTo>
                  <a:lnTo>
                    <a:pt x="353" y="288"/>
                  </a:lnTo>
                  <a:lnTo>
                    <a:pt x="359" y="330"/>
                  </a:lnTo>
                  <a:lnTo>
                    <a:pt x="365" y="374"/>
                  </a:lnTo>
                  <a:lnTo>
                    <a:pt x="370" y="421"/>
                  </a:lnTo>
                  <a:lnTo>
                    <a:pt x="375" y="468"/>
                  </a:lnTo>
                  <a:lnTo>
                    <a:pt x="382" y="569"/>
                  </a:lnTo>
                  <a:lnTo>
                    <a:pt x="388" y="672"/>
                  </a:lnTo>
                  <a:lnTo>
                    <a:pt x="391" y="779"/>
                  </a:lnTo>
                  <a:lnTo>
                    <a:pt x="394" y="884"/>
                  </a:lnTo>
                  <a:lnTo>
                    <a:pt x="396" y="988"/>
                  </a:lnTo>
                  <a:lnTo>
                    <a:pt x="396" y="1088"/>
                  </a:lnTo>
                  <a:lnTo>
                    <a:pt x="395" y="1266"/>
                  </a:lnTo>
                  <a:lnTo>
                    <a:pt x="394" y="1404"/>
                  </a:lnTo>
                  <a:lnTo>
                    <a:pt x="394" y="1404"/>
                  </a:lnTo>
                  <a:lnTo>
                    <a:pt x="393" y="1504"/>
                  </a:lnTo>
                  <a:lnTo>
                    <a:pt x="393" y="1504"/>
                  </a:lnTo>
                  <a:lnTo>
                    <a:pt x="392" y="1552"/>
                  </a:lnTo>
                  <a:lnTo>
                    <a:pt x="390" y="1604"/>
                  </a:lnTo>
                  <a:lnTo>
                    <a:pt x="387" y="1662"/>
                  </a:lnTo>
                  <a:lnTo>
                    <a:pt x="384" y="1723"/>
                  </a:lnTo>
                  <a:lnTo>
                    <a:pt x="379" y="1787"/>
                  </a:lnTo>
                  <a:lnTo>
                    <a:pt x="372" y="1851"/>
                  </a:lnTo>
                  <a:lnTo>
                    <a:pt x="366" y="1916"/>
                  </a:lnTo>
                  <a:lnTo>
                    <a:pt x="359" y="1979"/>
                  </a:lnTo>
                  <a:lnTo>
                    <a:pt x="411" y="1979"/>
                  </a:lnTo>
                  <a:lnTo>
                    <a:pt x="411" y="1979"/>
                  </a:lnTo>
                  <a:lnTo>
                    <a:pt x="418" y="1915"/>
                  </a:lnTo>
                  <a:lnTo>
                    <a:pt x="424" y="1850"/>
                  </a:lnTo>
                  <a:lnTo>
                    <a:pt x="430" y="1783"/>
                  </a:lnTo>
                  <a:lnTo>
                    <a:pt x="435" y="1719"/>
                  </a:lnTo>
                  <a:lnTo>
                    <a:pt x="439" y="1657"/>
                  </a:lnTo>
                  <a:lnTo>
                    <a:pt x="442" y="1600"/>
                  </a:lnTo>
                  <a:lnTo>
                    <a:pt x="444" y="1549"/>
                  </a:lnTo>
                  <a:lnTo>
                    <a:pt x="444" y="1504"/>
                  </a:lnTo>
                  <a:lnTo>
                    <a:pt x="444" y="1504"/>
                  </a:lnTo>
                  <a:lnTo>
                    <a:pt x="446" y="1405"/>
                  </a:lnTo>
                  <a:lnTo>
                    <a:pt x="446" y="1405"/>
                  </a:lnTo>
                  <a:lnTo>
                    <a:pt x="448" y="1186"/>
                  </a:lnTo>
                  <a:lnTo>
                    <a:pt x="448" y="1077"/>
                  </a:lnTo>
                  <a:lnTo>
                    <a:pt x="447" y="967"/>
                  </a:lnTo>
                  <a:lnTo>
                    <a:pt x="445" y="859"/>
                  </a:lnTo>
                  <a:lnTo>
                    <a:pt x="443" y="753"/>
                  </a:lnTo>
                  <a:lnTo>
                    <a:pt x="439" y="651"/>
                  </a:lnTo>
                  <a:lnTo>
                    <a:pt x="432" y="552"/>
                  </a:lnTo>
                  <a:lnTo>
                    <a:pt x="425" y="458"/>
                  </a:lnTo>
                  <a:lnTo>
                    <a:pt x="421" y="414"/>
                  </a:lnTo>
                  <a:lnTo>
                    <a:pt x="416" y="371"/>
                  </a:lnTo>
                  <a:lnTo>
                    <a:pt x="411" y="330"/>
                  </a:lnTo>
                  <a:lnTo>
                    <a:pt x="406" y="291"/>
                  </a:lnTo>
                  <a:lnTo>
                    <a:pt x="398" y="253"/>
                  </a:lnTo>
                  <a:lnTo>
                    <a:pt x="392" y="218"/>
                  </a:lnTo>
                  <a:lnTo>
                    <a:pt x="385" y="186"/>
                  </a:lnTo>
                  <a:lnTo>
                    <a:pt x="377" y="155"/>
                  </a:lnTo>
                  <a:lnTo>
                    <a:pt x="368" y="127"/>
                  </a:lnTo>
                  <a:lnTo>
                    <a:pt x="359" y="101"/>
                  </a:lnTo>
                  <a:lnTo>
                    <a:pt x="349" y="78"/>
                  </a:lnTo>
                  <a:lnTo>
                    <a:pt x="338" y="59"/>
                  </a:lnTo>
                  <a:lnTo>
                    <a:pt x="327" y="41"/>
                  </a:lnTo>
                  <a:lnTo>
                    <a:pt x="321" y="34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08" y="22"/>
                  </a:lnTo>
                  <a:lnTo>
                    <a:pt x="301" y="15"/>
                  </a:lnTo>
                  <a:lnTo>
                    <a:pt x="294" y="11"/>
                  </a:lnTo>
                  <a:lnTo>
                    <a:pt x="287" y="7"/>
                  </a:lnTo>
                  <a:lnTo>
                    <a:pt x="279" y="4"/>
                  </a:lnTo>
                  <a:lnTo>
                    <a:pt x="271" y="2"/>
                  </a:lnTo>
                  <a:lnTo>
                    <a:pt x="264" y="1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43" y="1"/>
                  </a:lnTo>
                  <a:lnTo>
                    <a:pt x="232" y="3"/>
                  </a:lnTo>
                  <a:lnTo>
                    <a:pt x="220" y="7"/>
                  </a:lnTo>
                  <a:lnTo>
                    <a:pt x="209" y="11"/>
                  </a:lnTo>
                  <a:lnTo>
                    <a:pt x="199" y="17"/>
                  </a:lnTo>
                  <a:lnTo>
                    <a:pt x="187" y="26"/>
                  </a:lnTo>
                  <a:lnTo>
                    <a:pt x="177" y="34"/>
                  </a:lnTo>
                  <a:lnTo>
                    <a:pt x="168" y="44"/>
                  </a:lnTo>
                  <a:lnTo>
                    <a:pt x="168" y="44"/>
                  </a:lnTo>
                  <a:lnTo>
                    <a:pt x="153" y="62"/>
                  </a:lnTo>
                  <a:lnTo>
                    <a:pt x="140" y="83"/>
                  </a:lnTo>
                  <a:lnTo>
                    <a:pt x="127" y="106"/>
                  </a:lnTo>
                  <a:lnTo>
                    <a:pt x="115" y="132"/>
                  </a:lnTo>
                  <a:lnTo>
                    <a:pt x="103" y="160"/>
                  </a:lnTo>
                  <a:lnTo>
                    <a:pt x="92" y="191"/>
                  </a:lnTo>
                  <a:lnTo>
                    <a:pt x="82" y="224"/>
                  </a:lnTo>
                  <a:lnTo>
                    <a:pt x="72" y="258"/>
                  </a:lnTo>
                  <a:lnTo>
                    <a:pt x="63" y="296"/>
                  </a:lnTo>
                  <a:lnTo>
                    <a:pt x="55" y="334"/>
                  </a:lnTo>
                  <a:lnTo>
                    <a:pt x="48" y="374"/>
                  </a:lnTo>
                  <a:lnTo>
                    <a:pt x="40" y="416"/>
                  </a:lnTo>
                  <a:lnTo>
                    <a:pt x="34" y="458"/>
                  </a:lnTo>
                  <a:lnTo>
                    <a:pt x="28" y="502"/>
                  </a:lnTo>
                  <a:lnTo>
                    <a:pt x="23" y="547"/>
                  </a:lnTo>
                  <a:lnTo>
                    <a:pt x="18" y="592"/>
                  </a:lnTo>
                  <a:lnTo>
                    <a:pt x="10" y="685"/>
                  </a:lnTo>
                  <a:lnTo>
                    <a:pt x="4" y="779"/>
                  </a:lnTo>
                  <a:lnTo>
                    <a:pt x="1" y="873"/>
                  </a:lnTo>
                  <a:lnTo>
                    <a:pt x="0" y="965"/>
                  </a:lnTo>
                  <a:lnTo>
                    <a:pt x="0" y="1056"/>
                  </a:lnTo>
                  <a:lnTo>
                    <a:pt x="3" y="1143"/>
                  </a:lnTo>
                  <a:lnTo>
                    <a:pt x="8" y="1225"/>
                  </a:lnTo>
                  <a:lnTo>
                    <a:pt x="11" y="1264"/>
                  </a:lnTo>
                  <a:lnTo>
                    <a:pt x="15" y="1300"/>
                  </a:lnTo>
                  <a:lnTo>
                    <a:pt x="15" y="1300"/>
                  </a:lnTo>
                  <a:lnTo>
                    <a:pt x="25" y="1386"/>
                  </a:lnTo>
                  <a:lnTo>
                    <a:pt x="37" y="1475"/>
                  </a:lnTo>
                  <a:lnTo>
                    <a:pt x="51" y="1565"/>
                  </a:lnTo>
                  <a:lnTo>
                    <a:pt x="66" y="1656"/>
                  </a:lnTo>
                  <a:lnTo>
                    <a:pt x="83" y="1746"/>
                  </a:lnTo>
                  <a:lnTo>
                    <a:pt x="100" y="1835"/>
                  </a:lnTo>
                  <a:lnTo>
                    <a:pt x="120" y="1922"/>
                  </a:lnTo>
                  <a:lnTo>
                    <a:pt x="140" y="2005"/>
                  </a:lnTo>
                  <a:lnTo>
                    <a:pt x="140" y="2005"/>
                  </a:lnTo>
                  <a:lnTo>
                    <a:pt x="156" y="2068"/>
                  </a:lnTo>
                  <a:lnTo>
                    <a:pt x="172" y="2123"/>
                  </a:lnTo>
                  <a:lnTo>
                    <a:pt x="186" y="2171"/>
                  </a:lnTo>
                  <a:lnTo>
                    <a:pt x="200" y="2212"/>
                  </a:lnTo>
                  <a:lnTo>
                    <a:pt x="212" y="2247"/>
                  </a:lnTo>
                  <a:lnTo>
                    <a:pt x="223" y="2276"/>
                  </a:lnTo>
                  <a:lnTo>
                    <a:pt x="235" y="2300"/>
                  </a:lnTo>
                  <a:lnTo>
                    <a:pt x="245" y="2318"/>
                  </a:lnTo>
                  <a:lnTo>
                    <a:pt x="255" y="2334"/>
                  </a:lnTo>
                  <a:lnTo>
                    <a:pt x="263" y="2344"/>
                  </a:lnTo>
                  <a:lnTo>
                    <a:pt x="270" y="2352"/>
                  </a:lnTo>
                  <a:lnTo>
                    <a:pt x="277" y="2358"/>
                  </a:lnTo>
                  <a:lnTo>
                    <a:pt x="283" y="2361"/>
                  </a:lnTo>
                  <a:lnTo>
                    <a:pt x="290" y="2363"/>
                  </a:lnTo>
                  <a:lnTo>
                    <a:pt x="294" y="2364"/>
                  </a:lnTo>
                  <a:lnTo>
                    <a:pt x="298" y="2364"/>
                  </a:lnTo>
                  <a:lnTo>
                    <a:pt x="298" y="2364"/>
                  </a:lnTo>
                  <a:lnTo>
                    <a:pt x="306" y="2363"/>
                  </a:lnTo>
                  <a:lnTo>
                    <a:pt x="313" y="2361"/>
                  </a:lnTo>
                  <a:lnTo>
                    <a:pt x="321" y="2357"/>
                  </a:lnTo>
                  <a:lnTo>
                    <a:pt x="327" y="2350"/>
                  </a:lnTo>
                  <a:lnTo>
                    <a:pt x="333" y="2343"/>
                  </a:lnTo>
                  <a:lnTo>
                    <a:pt x="339" y="2334"/>
                  </a:lnTo>
                  <a:lnTo>
                    <a:pt x="345" y="2322"/>
                  </a:lnTo>
                  <a:lnTo>
                    <a:pt x="351" y="2309"/>
                  </a:lnTo>
                  <a:lnTo>
                    <a:pt x="351" y="2309"/>
                  </a:lnTo>
                  <a:lnTo>
                    <a:pt x="326" y="2307"/>
                  </a:lnTo>
                  <a:lnTo>
                    <a:pt x="300" y="2306"/>
                  </a:lnTo>
                  <a:lnTo>
                    <a:pt x="300" y="23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>
              <a:normAutofit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83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20700000">
              <a:off x="4256166" y="4382193"/>
              <a:ext cx="998915" cy="243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kumimoji="1" lang="en-US" altLang="zh-CN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IDIP</a:t>
              </a:r>
              <a:endPara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4" name="Rectangle 1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20700000">
              <a:off x="4228663" y="4349168"/>
              <a:ext cx="1054770" cy="310022"/>
            </a:xfrm>
            <a:prstGeom prst="rect">
              <a:avLst/>
            </a:prstGeom>
            <a:noFill/>
            <a:ln w="6350" cmpd="sng">
              <a:solidFill>
                <a:srgbClr val="FFFFFF"/>
              </a:solidFill>
              <a:prstDash val="solid"/>
            </a:ln>
          </p:spPr>
          <p:txBody>
            <a:bodyPr bIns="91440" anchor="ctr" anchorCtr="1">
              <a:normAutofit fontScale="5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kumimoji="1" lang="en-US" altLang="zh-CN" sz="24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9"/>
            </p:custDataLst>
          </p:nvPr>
        </p:nvGrpSpPr>
        <p:grpSpPr>
          <a:xfrm>
            <a:off x="7184995" y="1896006"/>
            <a:ext cx="1561488" cy="3065480"/>
            <a:chOff x="5516697" y="2088411"/>
            <a:chExt cx="1365733" cy="2681178"/>
          </a:xfrm>
          <a:solidFill>
            <a:schemeClr val="accent2">
              <a:lumMod val="75000"/>
            </a:schemeClr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 rot="4500000">
              <a:off x="5025553" y="3065324"/>
              <a:ext cx="2195409" cy="1213121"/>
            </a:xfrm>
            <a:prstGeom prst="rect">
              <a:avLst/>
            </a:prstGeom>
            <a:grpFill/>
            <a:ln w="12700">
              <a:noFill/>
              <a:miter lim="800000"/>
            </a:ln>
            <a:effectLst/>
          </p:spPr>
          <p:txBody>
            <a:bodyPr vert="vert270" lIns="0" tIns="90000" rIns="0" bIns="90000" anchor="ctr" anchorCtr="1">
              <a:normAutofit/>
            </a:bodyPr>
            <a:lstStyle/>
            <a:p>
              <a:pPr algn="just" defTabSz="990600"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FFFFFF"/>
                  </a:solidFill>
                  <a:sym typeface="+mn-ea"/>
                </a:rPr>
                <a:t>缓存</a:t>
              </a:r>
              <a:r>
                <a:rPr kumimoji="1" lang="en-US" altLang="zh-CN" dirty="0">
                  <a:solidFill>
                    <a:srgbClr val="FFFFFF"/>
                  </a:solidFill>
                  <a:sym typeface="+mn-ea"/>
                </a:rPr>
                <a:t>QQ</a:t>
              </a:r>
              <a:r>
                <a:rPr kumimoji="1" lang="zh-CN" altLang="en-US" dirty="0">
                  <a:solidFill>
                    <a:srgbClr val="FFFFFF"/>
                  </a:solidFill>
                  <a:sym typeface="+mn-ea"/>
                </a:rPr>
                <a:t>和微信好友信息</a:t>
              </a:r>
              <a:endParaRPr kumimoji="1"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8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 rot="4500000">
              <a:off x="5791779" y="2681558"/>
              <a:ext cx="175458" cy="178465"/>
            </a:xfrm>
            <a:custGeom>
              <a:avLst/>
              <a:gdLst/>
              <a:ahLst/>
              <a:cxnLst>
                <a:cxn ang="0">
                  <a:pos x="230" y="484"/>
                </a:cxn>
                <a:cxn ang="0">
                  <a:pos x="170" y="473"/>
                </a:cxn>
                <a:cxn ang="0">
                  <a:pos x="107" y="443"/>
                </a:cxn>
                <a:cxn ang="0">
                  <a:pos x="56" y="395"/>
                </a:cxn>
                <a:cxn ang="0">
                  <a:pos x="19" y="336"/>
                </a:cxn>
                <a:cxn ang="0">
                  <a:pos x="1" y="267"/>
                </a:cxn>
                <a:cxn ang="0">
                  <a:pos x="0" y="242"/>
                </a:cxn>
                <a:cxn ang="0">
                  <a:pos x="5" y="193"/>
                </a:cxn>
                <a:cxn ang="0">
                  <a:pos x="30" y="126"/>
                </a:cxn>
                <a:cxn ang="0">
                  <a:pos x="71" y="71"/>
                </a:cxn>
                <a:cxn ang="0">
                  <a:pos x="127" y="29"/>
                </a:cxn>
                <a:cxn ang="0">
                  <a:pos x="194" y="5"/>
                </a:cxn>
                <a:cxn ang="0">
                  <a:pos x="242" y="0"/>
                </a:cxn>
                <a:cxn ang="0">
                  <a:pos x="267" y="1"/>
                </a:cxn>
                <a:cxn ang="0">
                  <a:pos x="337" y="18"/>
                </a:cxn>
                <a:cxn ang="0">
                  <a:pos x="397" y="55"/>
                </a:cxn>
                <a:cxn ang="0">
                  <a:pos x="443" y="107"/>
                </a:cxn>
                <a:cxn ang="0">
                  <a:pos x="474" y="170"/>
                </a:cxn>
                <a:cxn ang="0">
                  <a:pos x="484" y="229"/>
                </a:cxn>
                <a:cxn ang="0">
                  <a:pos x="484" y="254"/>
                </a:cxn>
                <a:cxn ang="0">
                  <a:pos x="474" y="314"/>
                </a:cxn>
                <a:cxn ang="0">
                  <a:pos x="443" y="377"/>
                </a:cxn>
                <a:cxn ang="0">
                  <a:pos x="397" y="428"/>
                </a:cxn>
                <a:cxn ang="0">
                  <a:pos x="337" y="464"/>
                </a:cxn>
                <a:cxn ang="0">
                  <a:pos x="267" y="483"/>
                </a:cxn>
                <a:cxn ang="0">
                  <a:pos x="242" y="484"/>
                </a:cxn>
                <a:cxn ang="0">
                  <a:pos x="221" y="40"/>
                </a:cxn>
                <a:cxn ang="0">
                  <a:pos x="164" y="55"/>
                </a:cxn>
                <a:cxn ang="0">
                  <a:pos x="113" y="85"/>
                </a:cxn>
                <a:cxn ang="0">
                  <a:pos x="74" y="129"/>
                </a:cxn>
                <a:cxn ang="0">
                  <a:pos x="48" y="181"/>
                </a:cxn>
                <a:cxn ang="0">
                  <a:pos x="40" y="242"/>
                </a:cxn>
                <a:cxn ang="0">
                  <a:pos x="44" y="282"/>
                </a:cxn>
                <a:cxn ang="0">
                  <a:pos x="64" y="339"/>
                </a:cxn>
                <a:cxn ang="0">
                  <a:pos x="99" y="385"/>
                </a:cxn>
                <a:cxn ang="0">
                  <a:pos x="146" y="420"/>
                </a:cxn>
                <a:cxn ang="0">
                  <a:pos x="202" y="441"/>
                </a:cxn>
                <a:cxn ang="0">
                  <a:pos x="242" y="445"/>
                </a:cxn>
                <a:cxn ang="0">
                  <a:pos x="303" y="436"/>
                </a:cxn>
                <a:cxn ang="0">
                  <a:pos x="355" y="410"/>
                </a:cxn>
                <a:cxn ang="0">
                  <a:pos x="399" y="371"/>
                </a:cxn>
                <a:cxn ang="0">
                  <a:pos x="429" y="320"/>
                </a:cxn>
                <a:cxn ang="0">
                  <a:pos x="444" y="262"/>
                </a:cxn>
                <a:cxn ang="0">
                  <a:pos x="444" y="221"/>
                </a:cxn>
                <a:cxn ang="0">
                  <a:pos x="429" y="163"/>
                </a:cxn>
                <a:cxn ang="0">
                  <a:pos x="399" y="113"/>
                </a:cxn>
                <a:cxn ang="0">
                  <a:pos x="355" y="74"/>
                </a:cxn>
                <a:cxn ang="0">
                  <a:pos x="303" y="48"/>
                </a:cxn>
                <a:cxn ang="0">
                  <a:pos x="242" y="39"/>
                </a:cxn>
              </a:cxnLst>
              <a:rect l="0" t="0" r="r" b="b"/>
              <a:pathLst>
                <a:path w="484" h="484">
                  <a:moveTo>
                    <a:pt x="242" y="484"/>
                  </a:moveTo>
                  <a:lnTo>
                    <a:pt x="242" y="484"/>
                  </a:lnTo>
                  <a:lnTo>
                    <a:pt x="230" y="484"/>
                  </a:lnTo>
                  <a:lnTo>
                    <a:pt x="217" y="483"/>
                  </a:lnTo>
                  <a:lnTo>
                    <a:pt x="194" y="479"/>
                  </a:lnTo>
                  <a:lnTo>
                    <a:pt x="170" y="473"/>
                  </a:lnTo>
                  <a:lnTo>
                    <a:pt x="148" y="464"/>
                  </a:lnTo>
                  <a:lnTo>
                    <a:pt x="127" y="455"/>
                  </a:lnTo>
                  <a:lnTo>
                    <a:pt x="107" y="443"/>
                  </a:lnTo>
                  <a:lnTo>
                    <a:pt x="89" y="428"/>
                  </a:lnTo>
                  <a:lnTo>
                    <a:pt x="71" y="413"/>
                  </a:lnTo>
                  <a:lnTo>
                    <a:pt x="56" y="395"/>
                  </a:lnTo>
                  <a:lnTo>
                    <a:pt x="41" y="377"/>
                  </a:lnTo>
                  <a:lnTo>
                    <a:pt x="30" y="357"/>
                  </a:lnTo>
                  <a:lnTo>
                    <a:pt x="19" y="336"/>
                  </a:lnTo>
                  <a:lnTo>
                    <a:pt x="11" y="314"/>
                  </a:lnTo>
                  <a:lnTo>
                    <a:pt x="5" y="290"/>
                  </a:lnTo>
                  <a:lnTo>
                    <a:pt x="1" y="267"/>
                  </a:lnTo>
                  <a:lnTo>
                    <a:pt x="1" y="25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29"/>
                  </a:lnTo>
                  <a:lnTo>
                    <a:pt x="1" y="217"/>
                  </a:lnTo>
                  <a:lnTo>
                    <a:pt x="5" y="193"/>
                  </a:lnTo>
                  <a:lnTo>
                    <a:pt x="11" y="170"/>
                  </a:lnTo>
                  <a:lnTo>
                    <a:pt x="19" y="147"/>
                  </a:lnTo>
                  <a:lnTo>
                    <a:pt x="30" y="126"/>
                  </a:lnTo>
                  <a:lnTo>
                    <a:pt x="41" y="107"/>
                  </a:lnTo>
                  <a:lnTo>
                    <a:pt x="56" y="87"/>
                  </a:lnTo>
                  <a:lnTo>
                    <a:pt x="71" y="71"/>
                  </a:lnTo>
                  <a:lnTo>
                    <a:pt x="89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8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67" y="1"/>
                  </a:lnTo>
                  <a:lnTo>
                    <a:pt x="292" y="5"/>
                  </a:lnTo>
                  <a:lnTo>
                    <a:pt x="314" y="10"/>
                  </a:lnTo>
                  <a:lnTo>
                    <a:pt x="337" y="18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7" y="55"/>
                  </a:lnTo>
                  <a:lnTo>
                    <a:pt x="413" y="71"/>
                  </a:lnTo>
                  <a:lnTo>
                    <a:pt x="430" y="87"/>
                  </a:lnTo>
                  <a:lnTo>
                    <a:pt x="443" y="107"/>
                  </a:lnTo>
                  <a:lnTo>
                    <a:pt x="455" y="126"/>
                  </a:lnTo>
                  <a:lnTo>
                    <a:pt x="466" y="147"/>
                  </a:lnTo>
                  <a:lnTo>
                    <a:pt x="474" y="170"/>
                  </a:lnTo>
                  <a:lnTo>
                    <a:pt x="479" y="193"/>
                  </a:lnTo>
                  <a:lnTo>
                    <a:pt x="483" y="217"/>
                  </a:lnTo>
                  <a:lnTo>
                    <a:pt x="484" y="229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54"/>
                  </a:lnTo>
                  <a:lnTo>
                    <a:pt x="483" y="267"/>
                  </a:lnTo>
                  <a:lnTo>
                    <a:pt x="479" y="290"/>
                  </a:lnTo>
                  <a:lnTo>
                    <a:pt x="474" y="314"/>
                  </a:lnTo>
                  <a:lnTo>
                    <a:pt x="466" y="336"/>
                  </a:lnTo>
                  <a:lnTo>
                    <a:pt x="455" y="357"/>
                  </a:lnTo>
                  <a:lnTo>
                    <a:pt x="443" y="377"/>
                  </a:lnTo>
                  <a:lnTo>
                    <a:pt x="430" y="395"/>
                  </a:lnTo>
                  <a:lnTo>
                    <a:pt x="413" y="413"/>
                  </a:lnTo>
                  <a:lnTo>
                    <a:pt x="397" y="428"/>
                  </a:lnTo>
                  <a:lnTo>
                    <a:pt x="378" y="443"/>
                  </a:lnTo>
                  <a:lnTo>
                    <a:pt x="358" y="455"/>
                  </a:lnTo>
                  <a:lnTo>
                    <a:pt x="337" y="464"/>
                  </a:lnTo>
                  <a:lnTo>
                    <a:pt x="314" y="473"/>
                  </a:lnTo>
                  <a:lnTo>
                    <a:pt x="292" y="479"/>
                  </a:lnTo>
                  <a:lnTo>
                    <a:pt x="267" y="483"/>
                  </a:lnTo>
                  <a:lnTo>
                    <a:pt x="254" y="484"/>
                  </a:lnTo>
                  <a:lnTo>
                    <a:pt x="242" y="484"/>
                  </a:lnTo>
                  <a:lnTo>
                    <a:pt x="242" y="484"/>
                  </a:lnTo>
                  <a:close/>
                  <a:moveTo>
                    <a:pt x="242" y="39"/>
                  </a:moveTo>
                  <a:lnTo>
                    <a:pt x="242" y="39"/>
                  </a:lnTo>
                  <a:lnTo>
                    <a:pt x="221" y="40"/>
                  </a:lnTo>
                  <a:lnTo>
                    <a:pt x="202" y="43"/>
                  </a:lnTo>
                  <a:lnTo>
                    <a:pt x="182" y="48"/>
                  </a:lnTo>
                  <a:lnTo>
                    <a:pt x="164" y="55"/>
                  </a:lnTo>
                  <a:lnTo>
                    <a:pt x="146" y="64"/>
                  </a:lnTo>
                  <a:lnTo>
                    <a:pt x="129" y="74"/>
                  </a:lnTo>
                  <a:lnTo>
                    <a:pt x="113" y="85"/>
                  </a:lnTo>
                  <a:lnTo>
                    <a:pt x="99" y="99"/>
                  </a:lnTo>
                  <a:lnTo>
                    <a:pt x="86" y="113"/>
                  </a:lnTo>
                  <a:lnTo>
                    <a:pt x="74" y="129"/>
                  </a:lnTo>
                  <a:lnTo>
                    <a:pt x="64" y="145"/>
                  </a:lnTo>
                  <a:lnTo>
                    <a:pt x="56" y="163"/>
                  </a:lnTo>
                  <a:lnTo>
                    <a:pt x="48" y="181"/>
                  </a:lnTo>
                  <a:lnTo>
                    <a:pt x="44" y="201"/>
                  </a:lnTo>
                  <a:lnTo>
                    <a:pt x="41" y="221"/>
                  </a:lnTo>
                  <a:lnTo>
                    <a:pt x="40" y="242"/>
                  </a:lnTo>
                  <a:lnTo>
                    <a:pt x="40" y="242"/>
                  </a:lnTo>
                  <a:lnTo>
                    <a:pt x="41" y="262"/>
                  </a:lnTo>
                  <a:lnTo>
                    <a:pt x="44" y="282"/>
                  </a:lnTo>
                  <a:lnTo>
                    <a:pt x="48" y="302"/>
                  </a:lnTo>
                  <a:lnTo>
                    <a:pt x="56" y="320"/>
                  </a:lnTo>
                  <a:lnTo>
                    <a:pt x="64" y="339"/>
                  </a:lnTo>
                  <a:lnTo>
                    <a:pt x="74" y="355"/>
                  </a:lnTo>
                  <a:lnTo>
                    <a:pt x="86" y="371"/>
                  </a:lnTo>
                  <a:lnTo>
                    <a:pt x="99" y="385"/>
                  </a:lnTo>
                  <a:lnTo>
                    <a:pt x="113" y="399"/>
                  </a:lnTo>
                  <a:lnTo>
                    <a:pt x="129" y="410"/>
                  </a:lnTo>
                  <a:lnTo>
                    <a:pt x="146" y="420"/>
                  </a:lnTo>
                  <a:lnTo>
                    <a:pt x="164" y="428"/>
                  </a:lnTo>
                  <a:lnTo>
                    <a:pt x="182" y="436"/>
                  </a:lnTo>
                  <a:lnTo>
                    <a:pt x="202" y="441"/>
                  </a:lnTo>
                  <a:lnTo>
                    <a:pt x="221" y="444"/>
                  </a:lnTo>
                  <a:lnTo>
                    <a:pt x="242" y="445"/>
                  </a:lnTo>
                  <a:lnTo>
                    <a:pt x="242" y="445"/>
                  </a:lnTo>
                  <a:lnTo>
                    <a:pt x="263" y="444"/>
                  </a:lnTo>
                  <a:lnTo>
                    <a:pt x="283" y="441"/>
                  </a:lnTo>
                  <a:lnTo>
                    <a:pt x="303" y="436"/>
                  </a:lnTo>
                  <a:lnTo>
                    <a:pt x="321" y="428"/>
                  </a:lnTo>
                  <a:lnTo>
                    <a:pt x="339" y="420"/>
                  </a:lnTo>
                  <a:lnTo>
                    <a:pt x="355" y="410"/>
                  </a:lnTo>
                  <a:lnTo>
                    <a:pt x="371" y="399"/>
                  </a:lnTo>
                  <a:lnTo>
                    <a:pt x="385" y="385"/>
                  </a:lnTo>
                  <a:lnTo>
                    <a:pt x="399" y="371"/>
                  </a:lnTo>
                  <a:lnTo>
                    <a:pt x="410" y="355"/>
                  </a:lnTo>
                  <a:lnTo>
                    <a:pt x="420" y="339"/>
                  </a:lnTo>
                  <a:lnTo>
                    <a:pt x="429" y="320"/>
                  </a:lnTo>
                  <a:lnTo>
                    <a:pt x="436" y="302"/>
                  </a:lnTo>
                  <a:lnTo>
                    <a:pt x="441" y="282"/>
                  </a:lnTo>
                  <a:lnTo>
                    <a:pt x="444" y="262"/>
                  </a:lnTo>
                  <a:lnTo>
                    <a:pt x="445" y="242"/>
                  </a:lnTo>
                  <a:lnTo>
                    <a:pt x="445" y="242"/>
                  </a:lnTo>
                  <a:lnTo>
                    <a:pt x="444" y="221"/>
                  </a:lnTo>
                  <a:lnTo>
                    <a:pt x="441" y="201"/>
                  </a:lnTo>
                  <a:lnTo>
                    <a:pt x="436" y="181"/>
                  </a:lnTo>
                  <a:lnTo>
                    <a:pt x="429" y="163"/>
                  </a:lnTo>
                  <a:lnTo>
                    <a:pt x="420" y="145"/>
                  </a:lnTo>
                  <a:lnTo>
                    <a:pt x="410" y="129"/>
                  </a:lnTo>
                  <a:lnTo>
                    <a:pt x="399" y="113"/>
                  </a:lnTo>
                  <a:lnTo>
                    <a:pt x="385" y="99"/>
                  </a:lnTo>
                  <a:lnTo>
                    <a:pt x="371" y="85"/>
                  </a:lnTo>
                  <a:lnTo>
                    <a:pt x="355" y="74"/>
                  </a:lnTo>
                  <a:lnTo>
                    <a:pt x="339" y="64"/>
                  </a:lnTo>
                  <a:lnTo>
                    <a:pt x="321" y="55"/>
                  </a:lnTo>
                  <a:lnTo>
                    <a:pt x="303" y="48"/>
                  </a:lnTo>
                  <a:lnTo>
                    <a:pt x="283" y="43"/>
                  </a:lnTo>
                  <a:lnTo>
                    <a:pt x="263" y="40"/>
                  </a:lnTo>
                  <a:lnTo>
                    <a:pt x="242" y="39"/>
                  </a:lnTo>
                  <a:lnTo>
                    <a:pt x="242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  <a:effectLst>
              <a:outerShdw blurRad="50800" dist="12700" dir="2700000">
                <a:srgbClr val="000000">
                  <a:alpha val="43000"/>
                </a:srgbClr>
              </a:outerShdw>
            </a:effectLst>
          </p:spPr>
          <p:txBody>
            <a:bodyPr>
              <a:normAutofit fontScale="37500" lnSpcReduction="20000"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38" name="Freeform 7"/>
            <p:cNvSpPr/>
            <p:nvPr>
              <p:custDataLst>
                <p:tags r:id="rId22"/>
              </p:custDataLst>
            </p:nvPr>
          </p:nvSpPr>
          <p:spPr bwMode="auto">
            <a:xfrm rot="20700000">
              <a:off x="5693006" y="2088411"/>
              <a:ext cx="123271" cy="642383"/>
            </a:xfrm>
            <a:custGeom>
              <a:avLst/>
              <a:gdLst/>
              <a:ahLst/>
              <a:cxnLst>
                <a:cxn ang="0">
                  <a:pos x="297" y="2305"/>
                </a:cxn>
                <a:cxn ang="0">
                  <a:pos x="291" y="2299"/>
                </a:cxn>
                <a:cxn ang="0">
                  <a:pos x="259" y="2225"/>
                </a:cxn>
                <a:cxn ang="0">
                  <a:pos x="196" y="2013"/>
                </a:cxn>
                <a:cxn ang="0">
                  <a:pos x="130" y="1718"/>
                </a:cxn>
                <a:cxn ang="0">
                  <a:pos x="77" y="1381"/>
                </a:cxn>
                <a:cxn ang="0">
                  <a:pos x="59" y="1221"/>
                </a:cxn>
                <a:cxn ang="0">
                  <a:pos x="52" y="875"/>
                </a:cxn>
                <a:cxn ang="0">
                  <a:pos x="72" y="558"/>
                </a:cxn>
                <a:cxn ang="0">
                  <a:pos x="96" y="392"/>
                </a:cxn>
                <a:cxn ang="0">
                  <a:pos x="128" y="248"/>
                </a:cxn>
                <a:cxn ang="0">
                  <a:pos x="169" y="136"/>
                </a:cxn>
                <a:cxn ang="0">
                  <a:pos x="206" y="79"/>
                </a:cxn>
                <a:cxn ang="0">
                  <a:pos x="231" y="59"/>
                </a:cxn>
                <a:cxn ang="0">
                  <a:pos x="256" y="52"/>
                </a:cxn>
                <a:cxn ang="0">
                  <a:pos x="270" y="57"/>
                </a:cxn>
                <a:cxn ang="0">
                  <a:pos x="291" y="78"/>
                </a:cxn>
                <a:cxn ang="0">
                  <a:pos x="322" y="148"/>
                </a:cxn>
                <a:cxn ang="0">
                  <a:pos x="353" y="288"/>
                </a:cxn>
                <a:cxn ang="0">
                  <a:pos x="375" y="468"/>
                </a:cxn>
                <a:cxn ang="0">
                  <a:pos x="394" y="884"/>
                </a:cxn>
                <a:cxn ang="0">
                  <a:pos x="394" y="1404"/>
                </a:cxn>
                <a:cxn ang="0">
                  <a:pos x="392" y="1552"/>
                </a:cxn>
                <a:cxn ang="0">
                  <a:pos x="379" y="1787"/>
                </a:cxn>
                <a:cxn ang="0">
                  <a:pos x="411" y="1979"/>
                </a:cxn>
                <a:cxn ang="0">
                  <a:pos x="430" y="1783"/>
                </a:cxn>
                <a:cxn ang="0">
                  <a:pos x="444" y="1549"/>
                </a:cxn>
                <a:cxn ang="0">
                  <a:pos x="446" y="1405"/>
                </a:cxn>
                <a:cxn ang="0">
                  <a:pos x="445" y="859"/>
                </a:cxn>
                <a:cxn ang="0">
                  <a:pos x="425" y="458"/>
                </a:cxn>
                <a:cxn ang="0">
                  <a:pos x="406" y="291"/>
                </a:cxn>
                <a:cxn ang="0">
                  <a:pos x="377" y="155"/>
                </a:cxn>
                <a:cxn ang="0">
                  <a:pos x="338" y="59"/>
                </a:cxn>
                <a:cxn ang="0">
                  <a:pos x="316" y="28"/>
                </a:cxn>
                <a:cxn ang="0">
                  <a:pos x="287" y="7"/>
                </a:cxn>
                <a:cxn ang="0">
                  <a:pos x="256" y="0"/>
                </a:cxn>
                <a:cxn ang="0">
                  <a:pos x="220" y="7"/>
                </a:cxn>
                <a:cxn ang="0">
                  <a:pos x="177" y="34"/>
                </a:cxn>
                <a:cxn ang="0">
                  <a:pos x="140" y="83"/>
                </a:cxn>
                <a:cxn ang="0">
                  <a:pos x="92" y="191"/>
                </a:cxn>
                <a:cxn ang="0">
                  <a:pos x="55" y="334"/>
                </a:cxn>
                <a:cxn ang="0">
                  <a:pos x="28" y="502"/>
                </a:cxn>
                <a:cxn ang="0">
                  <a:pos x="4" y="779"/>
                </a:cxn>
                <a:cxn ang="0">
                  <a:pos x="3" y="1143"/>
                </a:cxn>
                <a:cxn ang="0">
                  <a:pos x="15" y="1300"/>
                </a:cxn>
                <a:cxn ang="0">
                  <a:pos x="66" y="1656"/>
                </a:cxn>
                <a:cxn ang="0">
                  <a:pos x="140" y="2005"/>
                </a:cxn>
                <a:cxn ang="0">
                  <a:pos x="186" y="2171"/>
                </a:cxn>
                <a:cxn ang="0">
                  <a:pos x="235" y="2300"/>
                </a:cxn>
                <a:cxn ang="0">
                  <a:pos x="270" y="2352"/>
                </a:cxn>
                <a:cxn ang="0">
                  <a:pos x="294" y="2364"/>
                </a:cxn>
                <a:cxn ang="0">
                  <a:pos x="313" y="2361"/>
                </a:cxn>
                <a:cxn ang="0">
                  <a:pos x="339" y="2334"/>
                </a:cxn>
                <a:cxn ang="0">
                  <a:pos x="326" y="2307"/>
                </a:cxn>
              </a:cxnLst>
              <a:rect l="0" t="0" r="r" b="b"/>
              <a:pathLst>
                <a:path w="448" h="2364">
                  <a:moveTo>
                    <a:pt x="300" y="2306"/>
                  </a:moveTo>
                  <a:lnTo>
                    <a:pt x="300" y="2306"/>
                  </a:lnTo>
                  <a:lnTo>
                    <a:pt x="298" y="2306"/>
                  </a:lnTo>
                  <a:lnTo>
                    <a:pt x="297" y="2305"/>
                  </a:lnTo>
                  <a:lnTo>
                    <a:pt x="297" y="2305"/>
                  </a:lnTo>
                  <a:lnTo>
                    <a:pt x="296" y="2306"/>
                  </a:lnTo>
                  <a:lnTo>
                    <a:pt x="296" y="2306"/>
                  </a:lnTo>
                  <a:lnTo>
                    <a:pt x="291" y="2299"/>
                  </a:lnTo>
                  <a:lnTo>
                    <a:pt x="285" y="2288"/>
                  </a:lnTo>
                  <a:lnTo>
                    <a:pt x="278" y="2276"/>
                  </a:lnTo>
                  <a:lnTo>
                    <a:pt x="272" y="2261"/>
                  </a:lnTo>
                  <a:lnTo>
                    <a:pt x="259" y="2225"/>
                  </a:lnTo>
                  <a:lnTo>
                    <a:pt x="243" y="2183"/>
                  </a:lnTo>
                  <a:lnTo>
                    <a:pt x="228" y="2132"/>
                  </a:lnTo>
                  <a:lnTo>
                    <a:pt x="212" y="2075"/>
                  </a:lnTo>
                  <a:lnTo>
                    <a:pt x="196" y="2013"/>
                  </a:lnTo>
                  <a:lnTo>
                    <a:pt x="179" y="1946"/>
                  </a:lnTo>
                  <a:lnTo>
                    <a:pt x="161" y="1873"/>
                  </a:lnTo>
                  <a:lnTo>
                    <a:pt x="146" y="1798"/>
                  </a:lnTo>
                  <a:lnTo>
                    <a:pt x="130" y="1718"/>
                  </a:lnTo>
                  <a:lnTo>
                    <a:pt x="115" y="1637"/>
                  </a:lnTo>
                  <a:lnTo>
                    <a:pt x="100" y="1553"/>
                  </a:lnTo>
                  <a:lnTo>
                    <a:pt x="88" y="1467"/>
                  </a:lnTo>
                  <a:lnTo>
                    <a:pt x="77" y="1381"/>
                  </a:lnTo>
                  <a:lnTo>
                    <a:pt x="66" y="1295"/>
                  </a:lnTo>
                  <a:lnTo>
                    <a:pt x="66" y="1295"/>
                  </a:lnTo>
                  <a:lnTo>
                    <a:pt x="62" y="1259"/>
                  </a:lnTo>
                  <a:lnTo>
                    <a:pt x="59" y="1221"/>
                  </a:lnTo>
                  <a:lnTo>
                    <a:pt x="55" y="1140"/>
                  </a:lnTo>
                  <a:lnTo>
                    <a:pt x="52" y="1055"/>
                  </a:lnTo>
                  <a:lnTo>
                    <a:pt x="51" y="966"/>
                  </a:lnTo>
                  <a:lnTo>
                    <a:pt x="52" y="875"/>
                  </a:lnTo>
                  <a:lnTo>
                    <a:pt x="56" y="784"/>
                  </a:lnTo>
                  <a:lnTo>
                    <a:pt x="61" y="692"/>
                  </a:lnTo>
                  <a:lnTo>
                    <a:pt x="68" y="602"/>
                  </a:lnTo>
                  <a:lnTo>
                    <a:pt x="72" y="558"/>
                  </a:lnTo>
                  <a:lnTo>
                    <a:pt x="78" y="515"/>
                  </a:lnTo>
                  <a:lnTo>
                    <a:pt x="83" y="473"/>
                  </a:lnTo>
                  <a:lnTo>
                    <a:pt x="89" y="431"/>
                  </a:lnTo>
                  <a:lnTo>
                    <a:pt x="96" y="392"/>
                  </a:lnTo>
                  <a:lnTo>
                    <a:pt x="103" y="354"/>
                  </a:lnTo>
                  <a:lnTo>
                    <a:pt x="111" y="316"/>
                  </a:lnTo>
                  <a:lnTo>
                    <a:pt x="119" y="281"/>
                  </a:lnTo>
                  <a:lnTo>
                    <a:pt x="128" y="248"/>
                  </a:lnTo>
                  <a:lnTo>
                    <a:pt x="138" y="216"/>
                  </a:lnTo>
                  <a:lnTo>
                    <a:pt x="147" y="187"/>
                  </a:lnTo>
                  <a:lnTo>
                    <a:pt x="158" y="160"/>
                  </a:lnTo>
                  <a:lnTo>
                    <a:pt x="169" y="136"/>
                  </a:lnTo>
                  <a:lnTo>
                    <a:pt x="181" y="115"/>
                  </a:lnTo>
                  <a:lnTo>
                    <a:pt x="192" y="95"/>
                  </a:lnTo>
                  <a:lnTo>
                    <a:pt x="206" y="79"/>
                  </a:lnTo>
                  <a:lnTo>
                    <a:pt x="206" y="79"/>
                  </a:lnTo>
                  <a:lnTo>
                    <a:pt x="212" y="72"/>
                  </a:lnTo>
                  <a:lnTo>
                    <a:pt x="218" y="67"/>
                  </a:lnTo>
                  <a:lnTo>
                    <a:pt x="225" y="63"/>
                  </a:lnTo>
                  <a:lnTo>
                    <a:pt x="231" y="59"/>
                  </a:lnTo>
                  <a:lnTo>
                    <a:pt x="237" y="56"/>
                  </a:lnTo>
                  <a:lnTo>
                    <a:pt x="243" y="54"/>
                  </a:lnTo>
                  <a:lnTo>
                    <a:pt x="249" y="53"/>
                  </a:lnTo>
                  <a:lnTo>
                    <a:pt x="256" y="52"/>
                  </a:lnTo>
                  <a:lnTo>
                    <a:pt x="256" y="52"/>
                  </a:lnTo>
                  <a:lnTo>
                    <a:pt x="259" y="53"/>
                  </a:lnTo>
                  <a:lnTo>
                    <a:pt x="264" y="54"/>
                  </a:lnTo>
                  <a:lnTo>
                    <a:pt x="270" y="57"/>
                  </a:lnTo>
                  <a:lnTo>
                    <a:pt x="278" y="64"/>
                  </a:lnTo>
                  <a:lnTo>
                    <a:pt x="278" y="64"/>
                  </a:lnTo>
                  <a:lnTo>
                    <a:pt x="285" y="70"/>
                  </a:lnTo>
                  <a:lnTo>
                    <a:pt x="291" y="78"/>
                  </a:lnTo>
                  <a:lnTo>
                    <a:pt x="296" y="88"/>
                  </a:lnTo>
                  <a:lnTo>
                    <a:pt x="301" y="98"/>
                  </a:lnTo>
                  <a:lnTo>
                    <a:pt x="312" y="121"/>
                  </a:lnTo>
                  <a:lnTo>
                    <a:pt x="322" y="148"/>
                  </a:lnTo>
                  <a:lnTo>
                    <a:pt x="330" y="178"/>
                  </a:lnTo>
                  <a:lnTo>
                    <a:pt x="338" y="212"/>
                  </a:lnTo>
                  <a:lnTo>
                    <a:pt x="347" y="249"/>
                  </a:lnTo>
                  <a:lnTo>
                    <a:pt x="353" y="288"/>
                  </a:lnTo>
                  <a:lnTo>
                    <a:pt x="359" y="330"/>
                  </a:lnTo>
                  <a:lnTo>
                    <a:pt x="365" y="374"/>
                  </a:lnTo>
                  <a:lnTo>
                    <a:pt x="370" y="421"/>
                  </a:lnTo>
                  <a:lnTo>
                    <a:pt x="375" y="468"/>
                  </a:lnTo>
                  <a:lnTo>
                    <a:pt x="382" y="569"/>
                  </a:lnTo>
                  <a:lnTo>
                    <a:pt x="388" y="672"/>
                  </a:lnTo>
                  <a:lnTo>
                    <a:pt x="391" y="779"/>
                  </a:lnTo>
                  <a:lnTo>
                    <a:pt x="394" y="884"/>
                  </a:lnTo>
                  <a:lnTo>
                    <a:pt x="396" y="988"/>
                  </a:lnTo>
                  <a:lnTo>
                    <a:pt x="396" y="1088"/>
                  </a:lnTo>
                  <a:lnTo>
                    <a:pt x="395" y="1266"/>
                  </a:lnTo>
                  <a:lnTo>
                    <a:pt x="394" y="1404"/>
                  </a:lnTo>
                  <a:lnTo>
                    <a:pt x="394" y="1404"/>
                  </a:lnTo>
                  <a:lnTo>
                    <a:pt x="393" y="1504"/>
                  </a:lnTo>
                  <a:lnTo>
                    <a:pt x="393" y="1504"/>
                  </a:lnTo>
                  <a:lnTo>
                    <a:pt x="392" y="1552"/>
                  </a:lnTo>
                  <a:lnTo>
                    <a:pt x="390" y="1604"/>
                  </a:lnTo>
                  <a:lnTo>
                    <a:pt x="387" y="1662"/>
                  </a:lnTo>
                  <a:lnTo>
                    <a:pt x="384" y="1723"/>
                  </a:lnTo>
                  <a:lnTo>
                    <a:pt x="379" y="1787"/>
                  </a:lnTo>
                  <a:lnTo>
                    <a:pt x="372" y="1851"/>
                  </a:lnTo>
                  <a:lnTo>
                    <a:pt x="366" y="1916"/>
                  </a:lnTo>
                  <a:lnTo>
                    <a:pt x="359" y="1979"/>
                  </a:lnTo>
                  <a:lnTo>
                    <a:pt x="411" y="1979"/>
                  </a:lnTo>
                  <a:lnTo>
                    <a:pt x="411" y="1979"/>
                  </a:lnTo>
                  <a:lnTo>
                    <a:pt x="418" y="1915"/>
                  </a:lnTo>
                  <a:lnTo>
                    <a:pt x="424" y="1850"/>
                  </a:lnTo>
                  <a:lnTo>
                    <a:pt x="430" y="1783"/>
                  </a:lnTo>
                  <a:lnTo>
                    <a:pt x="435" y="1719"/>
                  </a:lnTo>
                  <a:lnTo>
                    <a:pt x="439" y="1657"/>
                  </a:lnTo>
                  <a:lnTo>
                    <a:pt x="442" y="1600"/>
                  </a:lnTo>
                  <a:lnTo>
                    <a:pt x="444" y="1549"/>
                  </a:lnTo>
                  <a:lnTo>
                    <a:pt x="444" y="1504"/>
                  </a:lnTo>
                  <a:lnTo>
                    <a:pt x="444" y="1504"/>
                  </a:lnTo>
                  <a:lnTo>
                    <a:pt x="446" y="1405"/>
                  </a:lnTo>
                  <a:lnTo>
                    <a:pt x="446" y="1405"/>
                  </a:lnTo>
                  <a:lnTo>
                    <a:pt x="448" y="1186"/>
                  </a:lnTo>
                  <a:lnTo>
                    <a:pt x="448" y="1077"/>
                  </a:lnTo>
                  <a:lnTo>
                    <a:pt x="447" y="967"/>
                  </a:lnTo>
                  <a:lnTo>
                    <a:pt x="445" y="859"/>
                  </a:lnTo>
                  <a:lnTo>
                    <a:pt x="443" y="753"/>
                  </a:lnTo>
                  <a:lnTo>
                    <a:pt x="439" y="651"/>
                  </a:lnTo>
                  <a:lnTo>
                    <a:pt x="432" y="552"/>
                  </a:lnTo>
                  <a:lnTo>
                    <a:pt x="425" y="458"/>
                  </a:lnTo>
                  <a:lnTo>
                    <a:pt x="421" y="414"/>
                  </a:lnTo>
                  <a:lnTo>
                    <a:pt x="416" y="371"/>
                  </a:lnTo>
                  <a:lnTo>
                    <a:pt x="411" y="330"/>
                  </a:lnTo>
                  <a:lnTo>
                    <a:pt x="406" y="291"/>
                  </a:lnTo>
                  <a:lnTo>
                    <a:pt x="398" y="253"/>
                  </a:lnTo>
                  <a:lnTo>
                    <a:pt x="392" y="218"/>
                  </a:lnTo>
                  <a:lnTo>
                    <a:pt x="385" y="186"/>
                  </a:lnTo>
                  <a:lnTo>
                    <a:pt x="377" y="155"/>
                  </a:lnTo>
                  <a:lnTo>
                    <a:pt x="368" y="127"/>
                  </a:lnTo>
                  <a:lnTo>
                    <a:pt x="359" y="101"/>
                  </a:lnTo>
                  <a:lnTo>
                    <a:pt x="349" y="78"/>
                  </a:lnTo>
                  <a:lnTo>
                    <a:pt x="338" y="59"/>
                  </a:lnTo>
                  <a:lnTo>
                    <a:pt x="327" y="41"/>
                  </a:lnTo>
                  <a:lnTo>
                    <a:pt x="321" y="34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08" y="22"/>
                  </a:lnTo>
                  <a:lnTo>
                    <a:pt x="301" y="15"/>
                  </a:lnTo>
                  <a:lnTo>
                    <a:pt x="294" y="11"/>
                  </a:lnTo>
                  <a:lnTo>
                    <a:pt x="287" y="7"/>
                  </a:lnTo>
                  <a:lnTo>
                    <a:pt x="279" y="4"/>
                  </a:lnTo>
                  <a:lnTo>
                    <a:pt x="271" y="2"/>
                  </a:lnTo>
                  <a:lnTo>
                    <a:pt x="264" y="1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43" y="1"/>
                  </a:lnTo>
                  <a:lnTo>
                    <a:pt x="232" y="3"/>
                  </a:lnTo>
                  <a:lnTo>
                    <a:pt x="220" y="7"/>
                  </a:lnTo>
                  <a:lnTo>
                    <a:pt x="209" y="11"/>
                  </a:lnTo>
                  <a:lnTo>
                    <a:pt x="199" y="17"/>
                  </a:lnTo>
                  <a:lnTo>
                    <a:pt x="187" y="26"/>
                  </a:lnTo>
                  <a:lnTo>
                    <a:pt x="177" y="34"/>
                  </a:lnTo>
                  <a:lnTo>
                    <a:pt x="168" y="44"/>
                  </a:lnTo>
                  <a:lnTo>
                    <a:pt x="168" y="44"/>
                  </a:lnTo>
                  <a:lnTo>
                    <a:pt x="153" y="62"/>
                  </a:lnTo>
                  <a:lnTo>
                    <a:pt x="140" y="83"/>
                  </a:lnTo>
                  <a:lnTo>
                    <a:pt x="127" y="106"/>
                  </a:lnTo>
                  <a:lnTo>
                    <a:pt x="115" y="132"/>
                  </a:lnTo>
                  <a:lnTo>
                    <a:pt x="103" y="160"/>
                  </a:lnTo>
                  <a:lnTo>
                    <a:pt x="92" y="191"/>
                  </a:lnTo>
                  <a:lnTo>
                    <a:pt x="82" y="224"/>
                  </a:lnTo>
                  <a:lnTo>
                    <a:pt x="72" y="258"/>
                  </a:lnTo>
                  <a:lnTo>
                    <a:pt x="63" y="296"/>
                  </a:lnTo>
                  <a:lnTo>
                    <a:pt x="55" y="334"/>
                  </a:lnTo>
                  <a:lnTo>
                    <a:pt x="48" y="374"/>
                  </a:lnTo>
                  <a:lnTo>
                    <a:pt x="40" y="416"/>
                  </a:lnTo>
                  <a:lnTo>
                    <a:pt x="34" y="458"/>
                  </a:lnTo>
                  <a:lnTo>
                    <a:pt x="28" y="502"/>
                  </a:lnTo>
                  <a:lnTo>
                    <a:pt x="23" y="547"/>
                  </a:lnTo>
                  <a:lnTo>
                    <a:pt x="18" y="592"/>
                  </a:lnTo>
                  <a:lnTo>
                    <a:pt x="10" y="685"/>
                  </a:lnTo>
                  <a:lnTo>
                    <a:pt x="4" y="779"/>
                  </a:lnTo>
                  <a:lnTo>
                    <a:pt x="1" y="873"/>
                  </a:lnTo>
                  <a:lnTo>
                    <a:pt x="0" y="965"/>
                  </a:lnTo>
                  <a:lnTo>
                    <a:pt x="0" y="1056"/>
                  </a:lnTo>
                  <a:lnTo>
                    <a:pt x="3" y="1143"/>
                  </a:lnTo>
                  <a:lnTo>
                    <a:pt x="8" y="1225"/>
                  </a:lnTo>
                  <a:lnTo>
                    <a:pt x="11" y="1264"/>
                  </a:lnTo>
                  <a:lnTo>
                    <a:pt x="15" y="1300"/>
                  </a:lnTo>
                  <a:lnTo>
                    <a:pt x="15" y="1300"/>
                  </a:lnTo>
                  <a:lnTo>
                    <a:pt x="25" y="1386"/>
                  </a:lnTo>
                  <a:lnTo>
                    <a:pt x="37" y="1475"/>
                  </a:lnTo>
                  <a:lnTo>
                    <a:pt x="51" y="1565"/>
                  </a:lnTo>
                  <a:lnTo>
                    <a:pt x="66" y="1656"/>
                  </a:lnTo>
                  <a:lnTo>
                    <a:pt x="83" y="1746"/>
                  </a:lnTo>
                  <a:lnTo>
                    <a:pt x="100" y="1835"/>
                  </a:lnTo>
                  <a:lnTo>
                    <a:pt x="120" y="1922"/>
                  </a:lnTo>
                  <a:lnTo>
                    <a:pt x="140" y="2005"/>
                  </a:lnTo>
                  <a:lnTo>
                    <a:pt x="140" y="2005"/>
                  </a:lnTo>
                  <a:lnTo>
                    <a:pt x="156" y="2068"/>
                  </a:lnTo>
                  <a:lnTo>
                    <a:pt x="172" y="2123"/>
                  </a:lnTo>
                  <a:lnTo>
                    <a:pt x="186" y="2171"/>
                  </a:lnTo>
                  <a:lnTo>
                    <a:pt x="200" y="2212"/>
                  </a:lnTo>
                  <a:lnTo>
                    <a:pt x="212" y="2247"/>
                  </a:lnTo>
                  <a:lnTo>
                    <a:pt x="223" y="2276"/>
                  </a:lnTo>
                  <a:lnTo>
                    <a:pt x="235" y="2300"/>
                  </a:lnTo>
                  <a:lnTo>
                    <a:pt x="245" y="2318"/>
                  </a:lnTo>
                  <a:lnTo>
                    <a:pt x="255" y="2334"/>
                  </a:lnTo>
                  <a:lnTo>
                    <a:pt x="263" y="2344"/>
                  </a:lnTo>
                  <a:lnTo>
                    <a:pt x="270" y="2352"/>
                  </a:lnTo>
                  <a:lnTo>
                    <a:pt x="277" y="2358"/>
                  </a:lnTo>
                  <a:lnTo>
                    <a:pt x="283" y="2361"/>
                  </a:lnTo>
                  <a:lnTo>
                    <a:pt x="290" y="2363"/>
                  </a:lnTo>
                  <a:lnTo>
                    <a:pt x="294" y="2364"/>
                  </a:lnTo>
                  <a:lnTo>
                    <a:pt x="298" y="2364"/>
                  </a:lnTo>
                  <a:lnTo>
                    <a:pt x="298" y="2364"/>
                  </a:lnTo>
                  <a:lnTo>
                    <a:pt x="306" y="2363"/>
                  </a:lnTo>
                  <a:lnTo>
                    <a:pt x="313" y="2361"/>
                  </a:lnTo>
                  <a:lnTo>
                    <a:pt x="321" y="2357"/>
                  </a:lnTo>
                  <a:lnTo>
                    <a:pt x="327" y="2350"/>
                  </a:lnTo>
                  <a:lnTo>
                    <a:pt x="333" y="2343"/>
                  </a:lnTo>
                  <a:lnTo>
                    <a:pt x="339" y="2334"/>
                  </a:lnTo>
                  <a:lnTo>
                    <a:pt x="345" y="2322"/>
                  </a:lnTo>
                  <a:lnTo>
                    <a:pt x="351" y="2309"/>
                  </a:lnTo>
                  <a:lnTo>
                    <a:pt x="351" y="2309"/>
                  </a:lnTo>
                  <a:lnTo>
                    <a:pt x="326" y="2307"/>
                  </a:lnTo>
                  <a:lnTo>
                    <a:pt x="300" y="2306"/>
                  </a:lnTo>
                  <a:lnTo>
                    <a:pt x="300" y="23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>
              <a:normAutofit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39" name="Rectangle 1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rot="20700000">
              <a:off x="5855164" y="4382193"/>
              <a:ext cx="998915" cy="243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kumimoji="1" lang="en-US" altLang="zh-CN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Center</a:t>
              </a:r>
              <a:endPara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20700000">
              <a:off x="5827660" y="4349168"/>
              <a:ext cx="1054770" cy="310022"/>
            </a:xfrm>
            <a:prstGeom prst="rect">
              <a:avLst/>
            </a:prstGeom>
            <a:noFill/>
            <a:ln w="6350" cmpd="sng">
              <a:solidFill>
                <a:srgbClr val="FFFFFF"/>
              </a:solidFill>
              <a:prstDash val="solid"/>
            </a:ln>
          </p:spPr>
          <p:txBody>
            <a:bodyPr bIns="91440" anchor="ctr" anchorCtr="1">
              <a:normAutofit fontScale="5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kumimoji="1" lang="en-US" altLang="zh-CN" sz="24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25"/>
            </p:custDataLst>
          </p:nvPr>
        </p:nvGrpSpPr>
        <p:grpSpPr>
          <a:xfrm>
            <a:off x="9066435" y="1896006"/>
            <a:ext cx="1561489" cy="3065480"/>
            <a:chOff x="7172825" y="2088411"/>
            <a:chExt cx="1365734" cy="2681178"/>
          </a:xfrm>
          <a:solidFill>
            <a:schemeClr val="accent2">
              <a:lumMod val="75000"/>
            </a:schemeClr>
          </a:solidFill>
        </p:grpSpPr>
        <p:sp>
          <p:nvSpPr>
            <p:cNvPr id="41" name="Freeform 5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 rot="4500000">
              <a:off x="6681681" y="3065324"/>
              <a:ext cx="2195409" cy="1213121"/>
            </a:xfrm>
            <a:prstGeom prst="rect">
              <a:avLst/>
            </a:prstGeom>
            <a:grpFill/>
            <a:ln w="12700">
              <a:noFill/>
              <a:miter lim="800000"/>
            </a:ln>
            <a:effectLst/>
          </p:spPr>
          <p:txBody>
            <a:bodyPr vert="vert270" lIns="0" tIns="90000" rIns="0" bIns="90000" anchor="ctr" anchorCtr="1">
              <a:normAutofit/>
            </a:bodyPr>
            <a:lstStyle/>
            <a:p>
              <a:pPr algn="just" defTabSz="990600"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如</a:t>
              </a:r>
              <a:r>
                <a:rPr kumimoji="1" lang="en-US" altLang="zh-CN" dirty="0">
                  <a:solidFill>
                    <a:srgbClr val="FFFFFF"/>
                  </a:solidFill>
                  <a:latin typeface="+mn-lt"/>
                  <a:ea typeface="+mn-ea"/>
                </a:rPr>
                <a:t>FMServer</a:t>
              </a:r>
              <a:r>
                <a:rPr kumimoji="1"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，管理电台功能</a:t>
              </a:r>
              <a:endParaRPr kumimoji="1"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 rot="4500000">
              <a:off x="7447907" y="2681558"/>
              <a:ext cx="175458" cy="178465"/>
            </a:xfrm>
            <a:custGeom>
              <a:avLst/>
              <a:gdLst/>
              <a:ahLst/>
              <a:cxnLst>
                <a:cxn ang="0">
                  <a:pos x="230" y="484"/>
                </a:cxn>
                <a:cxn ang="0">
                  <a:pos x="170" y="473"/>
                </a:cxn>
                <a:cxn ang="0">
                  <a:pos x="107" y="443"/>
                </a:cxn>
                <a:cxn ang="0">
                  <a:pos x="56" y="395"/>
                </a:cxn>
                <a:cxn ang="0">
                  <a:pos x="19" y="336"/>
                </a:cxn>
                <a:cxn ang="0">
                  <a:pos x="1" y="267"/>
                </a:cxn>
                <a:cxn ang="0">
                  <a:pos x="0" y="242"/>
                </a:cxn>
                <a:cxn ang="0">
                  <a:pos x="5" y="193"/>
                </a:cxn>
                <a:cxn ang="0">
                  <a:pos x="30" y="126"/>
                </a:cxn>
                <a:cxn ang="0">
                  <a:pos x="71" y="71"/>
                </a:cxn>
                <a:cxn ang="0">
                  <a:pos x="127" y="29"/>
                </a:cxn>
                <a:cxn ang="0">
                  <a:pos x="194" y="5"/>
                </a:cxn>
                <a:cxn ang="0">
                  <a:pos x="242" y="0"/>
                </a:cxn>
                <a:cxn ang="0">
                  <a:pos x="267" y="1"/>
                </a:cxn>
                <a:cxn ang="0">
                  <a:pos x="337" y="18"/>
                </a:cxn>
                <a:cxn ang="0">
                  <a:pos x="397" y="55"/>
                </a:cxn>
                <a:cxn ang="0">
                  <a:pos x="443" y="107"/>
                </a:cxn>
                <a:cxn ang="0">
                  <a:pos x="474" y="170"/>
                </a:cxn>
                <a:cxn ang="0">
                  <a:pos x="484" y="229"/>
                </a:cxn>
                <a:cxn ang="0">
                  <a:pos x="484" y="254"/>
                </a:cxn>
                <a:cxn ang="0">
                  <a:pos x="474" y="314"/>
                </a:cxn>
                <a:cxn ang="0">
                  <a:pos x="443" y="377"/>
                </a:cxn>
                <a:cxn ang="0">
                  <a:pos x="397" y="428"/>
                </a:cxn>
                <a:cxn ang="0">
                  <a:pos x="337" y="464"/>
                </a:cxn>
                <a:cxn ang="0">
                  <a:pos x="267" y="483"/>
                </a:cxn>
                <a:cxn ang="0">
                  <a:pos x="242" y="484"/>
                </a:cxn>
                <a:cxn ang="0">
                  <a:pos x="221" y="40"/>
                </a:cxn>
                <a:cxn ang="0">
                  <a:pos x="164" y="55"/>
                </a:cxn>
                <a:cxn ang="0">
                  <a:pos x="113" y="85"/>
                </a:cxn>
                <a:cxn ang="0">
                  <a:pos x="74" y="129"/>
                </a:cxn>
                <a:cxn ang="0">
                  <a:pos x="48" y="181"/>
                </a:cxn>
                <a:cxn ang="0">
                  <a:pos x="40" y="242"/>
                </a:cxn>
                <a:cxn ang="0">
                  <a:pos x="44" y="282"/>
                </a:cxn>
                <a:cxn ang="0">
                  <a:pos x="64" y="339"/>
                </a:cxn>
                <a:cxn ang="0">
                  <a:pos x="99" y="385"/>
                </a:cxn>
                <a:cxn ang="0">
                  <a:pos x="146" y="420"/>
                </a:cxn>
                <a:cxn ang="0">
                  <a:pos x="202" y="441"/>
                </a:cxn>
                <a:cxn ang="0">
                  <a:pos x="242" y="445"/>
                </a:cxn>
                <a:cxn ang="0">
                  <a:pos x="303" y="436"/>
                </a:cxn>
                <a:cxn ang="0">
                  <a:pos x="355" y="410"/>
                </a:cxn>
                <a:cxn ang="0">
                  <a:pos x="399" y="371"/>
                </a:cxn>
                <a:cxn ang="0">
                  <a:pos x="429" y="320"/>
                </a:cxn>
                <a:cxn ang="0">
                  <a:pos x="444" y="262"/>
                </a:cxn>
                <a:cxn ang="0">
                  <a:pos x="444" y="221"/>
                </a:cxn>
                <a:cxn ang="0">
                  <a:pos x="429" y="163"/>
                </a:cxn>
                <a:cxn ang="0">
                  <a:pos x="399" y="113"/>
                </a:cxn>
                <a:cxn ang="0">
                  <a:pos x="355" y="74"/>
                </a:cxn>
                <a:cxn ang="0">
                  <a:pos x="303" y="48"/>
                </a:cxn>
                <a:cxn ang="0">
                  <a:pos x="242" y="39"/>
                </a:cxn>
              </a:cxnLst>
              <a:rect l="0" t="0" r="r" b="b"/>
              <a:pathLst>
                <a:path w="484" h="484">
                  <a:moveTo>
                    <a:pt x="242" y="484"/>
                  </a:moveTo>
                  <a:lnTo>
                    <a:pt x="242" y="484"/>
                  </a:lnTo>
                  <a:lnTo>
                    <a:pt x="230" y="484"/>
                  </a:lnTo>
                  <a:lnTo>
                    <a:pt x="217" y="483"/>
                  </a:lnTo>
                  <a:lnTo>
                    <a:pt x="194" y="479"/>
                  </a:lnTo>
                  <a:lnTo>
                    <a:pt x="170" y="473"/>
                  </a:lnTo>
                  <a:lnTo>
                    <a:pt x="148" y="464"/>
                  </a:lnTo>
                  <a:lnTo>
                    <a:pt x="127" y="455"/>
                  </a:lnTo>
                  <a:lnTo>
                    <a:pt x="107" y="443"/>
                  </a:lnTo>
                  <a:lnTo>
                    <a:pt x="89" y="428"/>
                  </a:lnTo>
                  <a:lnTo>
                    <a:pt x="71" y="413"/>
                  </a:lnTo>
                  <a:lnTo>
                    <a:pt x="56" y="395"/>
                  </a:lnTo>
                  <a:lnTo>
                    <a:pt x="41" y="377"/>
                  </a:lnTo>
                  <a:lnTo>
                    <a:pt x="30" y="357"/>
                  </a:lnTo>
                  <a:lnTo>
                    <a:pt x="19" y="336"/>
                  </a:lnTo>
                  <a:lnTo>
                    <a:pt x="11" y="314"/>
                  </a:lnTo>
                  <a:lnTo>
                    <a:pt x="5" y="290"/>
                  </a:lnTo>
                  <a:lnTo>
                    <a:pt x="1" y="267"/>
                  </a:lnTo>
                  <a:lnTo>
                    <a:pt x="1" y="25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1" y="229"/>
                  </a:lnTo>
                  <a:lnTo>
                    <a:pt x="1" y="217"/>
                  </a:lnTo>
                  <a:lnTo>
                    <a:pt x="5" y="193"/>
                  </a:lnTo>
                  <a:lnTo>
                    <a:pt x="11" y="170"/>
                  </a:lnTo>
                  <a:lnTo>
                    <a:pt x="19" y="147"/>
                  </a:lnTo>
                  <a:lnTo>
                    <a:pt x="30" y="126"/>
                  </a:lnTo>
                  <a:lnTo>
                    <a:pt x="41" y="107"/>
                  </a:lnTo>
                  <a:lnTo>
                    <a:pt x="56" y="87"/>
                  </a:lnTo>
                  <a:lnTo>
                    <a:pt x="71" y="71"/>
                  </a:lnTo>
                  <a:lnTo>
                    <a:pt x="89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8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67" y="1"/>
                  </a:lnTo>
                  <a:lnTo>
                    <a:pt x="292" y="5"/>
                  </a:lnTo>
                  <a:lnTo>
                    <a:pt x="314" y="10"/>
                  </a:lnTo>
                  <a:lnTo>
                    <a:pt x="337" y="18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7" y="55"/>
                  </a:lnTo>
                  <a:lnTo>
                    <a:pt x="413" y="71"/>
                  </a:lnTo>
                  <a:lnTo>
                    <a:pt x="430" y="87"/>
                  </a:lnTo>
                  <a:lnTo>
                    <a:pt x="443" y="107"/>
                  </a:lnTo>
                  <a:lnTo>
                    <a:pt x="455" y="126"/>
                  </a:lnTo>
                  <a:lnTo>
                    <a:pt x="466" y="147"/>
                  </a:lnTo>
                  <a:lnTo>
                    <a:pt x="474" y="170"/>
                  </a:lnTo>
                  <a:lnTo>
                    <a:pt x="479" y="193"/>
                  </a:lnTo>
                  <a:lnTo>
                    <a:pt x="483" y="217"/>
                  </a:lnTo>
                  <a:lnTo>
                    <a:pt x="484" y="229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54"/>
                  </a:lnTo>
                  <a:lnTo>
                    <a:pt x="483" y="267"/>
                  </a:lnTo>
                  <a:lnTo>
                    <a:pt x="479" y="290"/>
                  </a:lnTo>
                  <a:lnTo>
                    <a:pt x="474" y="314"/>
                  </a:lnTo>
                  <a:lnTo>
                    <a:pt x="466" y="336"/>
                  </a:lnTo>
                  <a:lnTo>
                    <a:pt x="455" y="357"/>
                  </a:lnTo>
                  <a:lnTo>
                    <a:pt x="443" y="377"/>
                  </a:lnTo>
                  <a:lnTo>
                    <a:pt x="430" y="395"/>
                  </a:lnTo>
                  <a:lnTo>
                    <a:pt x="413" y="413"/>
                  </a:lnTo>
                  <a:lnTo>
                    <a:pt x="397" y="428"/>
                  </a:lnTo>
                  <a:lnTo>
                    <a:pt x="378" y="443"/>
                  </a:lnTo>
                  <a:lnTo>
                    <a:pt x="358" y="455"/>
                  </a:lnTo>
                  <a:lnTo>
                    <a:pt x="337" y="464"/>
                  </a:lnTo>
                  <a:lnTo>
                    <a:pt x="314" y="473"/>
                  </a:lnTo>
                  <a:lnTo>
                    <a:pt x="292" y="479"/>
                  </a:lnTo>
                  <a:lnTo>
                    <a:pt x="267" y="483"/>
                  </a:lnTo>
                  <a:lnTo>
                    <a:pt x="254" y="484"/>
                  </a:lnTo>
                  <a:lnTo>
                    <a:pt x="242" y="484"/>
                  </a:lnTo>
                  <a:lnTo>
                    <a:pt x="242" y="484"/>
                  </a:lnTo>
                  <a:close/>
                  <a:moveTo>
                    <a:pt x="242" y="39"/>
                  </a:moveTo>
                  <a:lnTo>
                    <a:pt x="242" y="39"/>
                  </a:lnTo>
                  <a:lnTo>
                    <a:pt x="221" y="40"/>
                  </a:lnTo>
                  <a:lnTo>
                    <a:pt x="202" y="43"/>
                  </a:lnTo>
                  <a:lnTo>
                    <a:pt x="182" y="48"/>
                  </a:lnTo>
                  <a:lnTo>
                    <a:pt x="164" y="55"/>
                  </a:lnTo>
                  <a:lnTo>
                    <a:pt x="146" y="64"/>
                  </a:lnTo>
                  <a:lnTo>
                    <a:pt x="129" y="74"/>
                  </a:lnTo>
                  <a:lnTo>
                    <a:pt x="113" y="85"/>
                  </a:lnTo>
                  <a:lnTo>
                    <a:pt x="99" y="99"/>
                  </a:lnTo>
                  <a:lnTo>
                    <a:pt x="86" y="113"/>
                  </a:lnTo>
                  <a:lnTo>
                    <a:pt x="74" y="129"/>
                  </a:lnTo>
                  <a:lnTo>
                    <a:pt x="64" y="145"/>
                  </a:lnTo>
                  <a:lnTo>
                    <a:pt x="56" y="163"/>
                  </a:lnTo>
                  <a:lnTo>
                    <a:pt x="48" y="181"/>
                  </a:lnTo>
                  <a:lnTo>
                    <a:pt x="44" y="201"/>
                  </a:lnTo>
                  <a:lnTo>
                    <a:pt x="41" y="221"/>
                  </a:lnTo>
                  <a:lnTo>
                    <a:pt x="40" y="242"/>
                  </a:lnTo>
                  <a:lnTo>
                    <a:pt x="40" y="242"/>
                  </a:lnTo>
                  <a:lnTo>
                    <a:pt x="41" y="262"/>
                  </a:lnTo>
                  <a:lnTo>
                    <a:pt x="44" y="282"/>
                  </a:lnTo>
                  <a:lnTo>
                    <a:pt x="48" y="302"/>
                  </a:lnTo>
                  <a:lnTo>
                    <a:pt x="56" y="320"/>
                  </a:lnTo>
                  <a:lnTo>
                    <a:pt x="64" y="339"/>
                  </a:lnTo>
                  <a:lnTo>
                    <a:pt x="74" y="355"/>
                  </a:lnTo>
                  <a:lnTo>
                    <a:pt x="86" y="371"/>
                  </a:lnTo>
                  <a:lnTo>
                    <a:pt x="99" y="385"/>
                  </a:lnTo>
                  <a:lnTo>
                    <a:pt x="113" y="399"/>
                  </a:lnTo>
                  <a:lnTo>
                    <a:pt x="129" y="410"/>
                  </a:lnTo>
                  <a:lnTo>
                    <a:pt x="146" y="420"/>
                  </a:lnTo>
                  <a:lnTo>
                    <a:pt x="164" y="428"/>
                  </a:lnTo>
                  <a:lnTo>
                    <a:pt x="182" y="436"/>
                  </a:lnTo>
                  <a:lnTo>
                    <a:pt x="202" y="441"/>
                  </a:lnTo>
                  <a:lnTo>
                    <a:pt x="221" y="444"/>
                  </a:lnTo>
                  <a:lnTo>
                    <a:pt x="242" y="445"/>
                  </a:lnTo>
                  <a:lnTo>
                    <a:pt x="242" y="445"/>
                  </a:lnTo>
                  <a:lnTo>
                    <a:pt x="263" y="444"/>
                  </a:lnTo>
                  <a:lnTo>
                    <a:pt x="283" y="441"/>
                  </a:lnTo>
                  <a:lnTo>
                    <a:pt x="303" y="436"/>
                  </a:lnTo>
                  <a:lnTo>
                    <a:pt x="321" y="428"/>
                  </a:lnTo>
                  <a:lnTo>
                    <a:pt x="339" y="420"/>
                  </a:lnTo>
                  <a:lnTo>
                    <a:pt x="355" y="410"/>
                  </a:lnTo>
                  <a:lnTo>
                    <a:pt x="371" y="399"/>
                  </a:lnTo>
                  <a:lnTo>
                    <a:pt x="385" y="385"/>
                  </a:lnTo>
                  <a:lnTo>
                    <a:pt x="399" y="371"/>
                  </a:lnTo>
                  <a:lnTo>
                    <a:pt x="410" y="355"/>
                  </a:lnTo>
                  <a:lnTo>
                    <a:pt x="420" y="339"/>
                  </a:lnTo>
                  <a:lnTo>
                    <a:pt x="429" y="320"/>
                  </a:lnTo>
                  <a:lnTo>
                    <a:pt x="436" y="302"/>
                  </a:lnTo>
                  <a:lnTo>
                    <a:pt x="441" y="282"/>
                  </a:lnTo>
                  <a:lnTo>
                    <a:pt x="444" y="262"/>
                  </a:lnTo>
                  <a:lnTo>
                    <a:pt x="445" y="242"/>
                  </a:lnTo>
                  <a:lnTo>
                    <a:pt x="445" y="242"/>
                  </a:lnTo>
                  <a:lnTo>
                    <a:pt x="444" y="221"/>
                  </a:lnTo>
                  <a:lnTo>
                    <a:pt x="441" y="201"/>
                  </a:lnTo>
                  <a:lnTo>
                    <a:pt x="436" y="181"/>
                  </a:lnTo>
                  <a:lnTo>
                    <a:pt x="429" y="163"/>
                  </a:lnTo>
                  <a:lnTo>
                    <a:pt x="420" y="145"/>
                  </a:lnTo>
                  <a:lnTo>
                    <a:pt x="410" y="129"/>
                  </a:lnTo>
                  <a:lnTo>
                    <a:pt x="399" y="113"/>
                  </a:lnTo>
                  <a:lnTo>
                    <a:pt x="385" y="99"/>
                  </a:lnTo>
                  <a:lnTo>
                    <a:pt x="371" y="85"/>
                  </a:lnTo>
                  <a:lnTo>
                    <a:pt x="355" y="74"/>
                  </a:lnTo>
                  <a:lnTo>
                    <a:pt x="339" y="64"/>
                  </a:lnTo>
                  <a:lnTo>
                    <a:pt x="321" y="55"/>
                  </a:lnTo>
                  <a:lnTo>
                    <a:pt x="303" y="48"/>
                  </a:lnTo>
                  <a:lnTo>
                    <a:pt x="283" y="43"/>
                  </a:lnTo>
                  <a:lnTo>
                    <a:pt x="263" y="40"/>
                  </a:lnTo>
                  <a:lnTo>
                    <a:pt x="242" y="39"/>
                  </a:lnTo>
                  <a:lnTo>
                    <a:pt x="242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  <a:effectLst>
              <a:outerShdw blurRad="50800" dist="12700" dir="2700000">
                <a:srgbClr val="000000">
                  <a:alpha val="43000"/>
                </a:srgbClr>
              </a:outerShdw>
            </a:effectLst>
          </p:spPr>
          <p:txBody>
            <a:bodyPr>
              <a:normAutofit fontScale="37500" lnSpcReduction="20000"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43" name="Freeform 7"/>
            <p:cNvSpPr/>
            <p:nvPr>
              <p:custDataLst>
                <p:tags r:id="rId28"/>
              </p:custDataLst>
            </p:nvPr>
          </p:nvSpPr>
          <p:spPr bwMode="auto">
            <a:xfrm rot="20700000">
              <a:off x="7349134" y="2088411"/>
              <a:ext cx="123271" cy="642383"/>
            </a:xfrm>
            <a:custGeom>
              <a:avLst/>
              <a:gdLst/>
              <a:ahLst/>
              <a:cxnLst>
                <a:cxn ang="0">
                  <a:pos x="297" y="2305"/>
                </a:cxn>
                <a:cxn ang="0">
                  <a:pos x="291" y="2299"/>
                </a:cxn>
                <a:cxn ang="0">
                  <a:pos x="259" y="2225"/>
                </a:cxn>
                <a:cxn ang="0">
                  <a:pos x="196" y="2013"/>
                </a:cxn>
                <a:cxn ang="0">
                  <a:pos x="130" y="1718"/>
                </a:cxn>
                <a:cxn ang="0">
                  <a:pos x="77" y="1381"/>
                </a:cxn>
                <a:cxn ang="0">
                  <a:pos x="59" y="1221"/>
                </a:cxn>
                <a:cxn ang="0">
                  <a:pos x="52" y="875"/>
                </a:cxn>
                <a:cxn ang="0">
                  <a:pos x="72" y="558"/>
                </a:cxn>
                <a:cxn ang="0">
                  <a:pos x="96" y="392"/>
                </a:cxn>
                <a:cxn ang="0">
                  <a:pos x="128" y="248"/>
                </a:cxn>
                <a:cxn ang="0">
                  <a:pos x="169" y="136"/>
                </a:cxn>
                <a:cxn ang="0">
                  <a:pos x="206" y="79"/>
                </a:cxn>
                <a:cxn ang="0">
                  <a:pos x="231" y="59"/>
                </a:cxn>
                <a:cxn ang="0">
                  <a:pos x="256" y="52"/>
                </a:cxn>
                <a:cxn ang="0">
                  <a:pos x="270" y="57"/>
                </a:cxn>
                <a:cxn ang="0">
                  <a:pos x="291" y="78"/>
                </a:cxn>
                <a:cxn ang="0">
                  <a:pos x="322" y="148"/>
                </a:cxn>
                <a:cxn ang="0">
                  <a:pos x="353" y="288"/>
                </a:cxn>
                <a:cxn ang="0">
                  <a:pos x="375" y="468"/>
                </a:cxn>
                <a:cxn ang="0">
                  <a:pos x="394" y="884"/>
                </a:cxn>
                <a:cxn ang="0">
                  <a:pos x="394" y="1404"/>
                </a:cxn>
                <a:cxn ang="0">
                  <a:pos x="392" y="1552"/>
                </a:cxn>
                <a:cxn ang="0">
                  <a:pos x="379" y="1787"/>
                </a:cxn>
                <a:cxn ang="0">
                  <a:pos x="411" y="1979"/>
                </a:cxn>
                <a:cxn ang="0">
                  <a:pos x="430" y="1783"/>
                </a:cxn>
                <a:cxn ang="0">
                  <a:pos x="444" y="1549"/>
                </a:cxn>
                <a:cxn ang="0">
                  <a:pos x="446" y="1405"/>
                </a:cxn>
                <a:cxn ang="0">
                  <a:pos x="445" y="859"/>
                </a:cxn>
                <a:cxn ang="0">
                  <a:pos x="425" y="458"/>
                </a:cxn>
                <a:cxn ang="0">
                  <a:pos x="406" y="291"/>
                </a:cxn>
                <a:cxn ang="0">
                  <a:pos x="377" y="155"/>
                </a:cxn>
                <a:cxn ang="0">
                  <a:pos x="338" y="59"/>
                </a:cxn>
                <a:cxn ang="0">
                  <a:pos x="316" y="28"/>
                </a:cxn>
                <a:cxn ang="0">
                  <a:pos x="287" y="7"/>
                </a:cxn>
                <a:cxn ang="0">
                  <a:pos x="256" y="0"/>
                </a:cxn>
                <a:cxn ang="0">
                  <a:pos x="220" y="7"/>
                </a:cxn>
                <a:cxn ang="0">
                  <a:pos x="177" y="34"/>
                </a:cxn>
                <a:cxn ang="0">
                  <a:pos x="140" y="83"/>
                </a:cxn>
                <a:cxn ang="0">
                  <a:pos x="92" y="191"/>
                </a:cxn>
                <a:cxn ang="0">
                  <a:pos x="55" y="334"/>
                </a:cxn>
                <a:cxn ang="0">
                  <a:pos x="28" y="502"/>
                </a:cxn>
                <a:cxn ang="0">
                  <a:pos x="4" y="779"/>
                </a:cxn>
                <a:cxn ang="0">
                  <a:pos x="3" y="1143"/>
                </a:cxn>
                <a:cxn ang="0">
                  <a:pos x="15" y="1300"/>
                </a:cxn>
                <a:cxn ang="0">
                  <a:pos x="66" y="1656"/>
                </a:cxn>
                <a:cxn ang="0">
                  <a:pos x="140" y="2005"/>
                </a:cxn>
                <a:cxn ang="0">
                  <a:pos x="186" y="2171"/>
                </a:cxn>
                <a:cxn ang="0">
                  <a:pos x="235" y="2300"/>
                </a:cxn>
                <a:cxn ang="0">
                  <a:pos x="270" y="2352"/>
                </a:cxn>
                <a:cxn ang="0">
                  <a:pos x="294" y="2364"/>
                </a:cxn>
                <a:cxn ang="0">
                  <a:pos x="313" y="2361"/>
                </a:cxn>
                <a:cxn ang="0">
                  <a:pos x="339" y="2334"/>
                </a:cxn>
                <a:cxn ang="0">
                  <a:pos x="326" y="2307"/>
                </a:cxn>
              </a:cxnLst>
              <a:rect l="0" t="0" r="r" b="b"/>
              <a:pathLst>
                <a:path w="448" h="2364">
                  <a:moveTo>
                    <a:pt x="300" y="2306"/>
                  </a:moveTo>
                  <a:lnTo>
                    <a:pt x="300" y="2306"/>
                  </a:lnTo>
                  <a:lnTo>
                    <a:pt x="298" y="2306"/>
                  </a:lnTo>
                  <a:lnTo>
                    <a:pt x="297" y="2305"/>
                  </a:lnTo>
                  <a:lnTo>
                    <a:pt x="297" y="2305"/>
                  </a:lnTo>
                  <a:lnTo>
                    <a:pt x="296" y="2306"/>
                  </a:lnTo>
                  <a:lnTo>
                    <a:pt x="296" y="2306"/>
                  </a:lnTo>
                  <a:lnTo>
                    <a:pt x="291" y="2299"/>
                  </a:lnTo>
                  <a:lnTo>
                    <a:pt x="285" y="2288"/>
                  </a:lnTo>
                  <a:lnTo>
                    <a:pt x="278" y="2276"/>
                  </a:lnTo>
                  <a:lnTo>
                    <a:pt x="272" y="2261"/>
                  </a:lnTo>
                  <a:lnTo>
                    <a:pt x="259" y="2225"/>
                  </a:lnTo>
                  <a:lnTo>
                    <a:pt x="243" y="2183"/>
                  </a:lnTo>
                  <a:lnTo>
                    <a:pt x="228" y="2132"/>
                  </a:lnTo>
                  <a:lnTo>
                    <a:pt x="212" y="2075"/>
                  </a:lnTo>
                  <a:lnTo>
                    <a:pt x="196" y="2013"/>
                  </a:lnTo>
                  <a:lnTo>
                    <a:pt x="179" y="1946"/>
                  </a:lnTo>
                  <a:lnTo>
                    <a:pt x="161" y="1873"/>
                  </a:lnTo>
                  <a:lnTo>
                    <a:pt x="146" y="1798"/>
                  </a:lnTo>
                  <a:lnTo>
                    <a:pt x="130" y="1718"/>
                  </a:lnTo>
                  <a:lnTo>
                    <a:pt x="115" y="1637"/>
                  </a:lnTo>
                  <a:lnTo>
                    <a:pt x="100" y="1553"/>
                  </a:lnTo>
                  <a:lnTo>
                    <a:pt x="88" y="1467"/>
                  </a:lnTo>
                  <a:lnTo>
                    <a:pt x="77" y="1381"/>
                  </a:lnTo>
                  <a:lnTo>
                    <a:pt x="66" y="1295"/>
                  </a:lnTo>
                  <a:lnTo>
                    <a:pt x="66" y="1295"/>
                  </a:lnTo>
                  <a:lnTo>
                    <a:pt x="62" y="1259"/>
                  </a:lnTo>
                  <a:lnTo>
                    <a:pt x="59" y="1221"/>
                  </a:lnTo>
                  <a:lnTo>
                    <a:pt x="55" y="1140"/>
                  </a:lnTo>
                  <a:lnTo>
                    <a:pt x="52" y="1055"/>
                  </a:lnTo>
                  <a:lnTo>
                    <a:pt x="51" y="966"/>
                  </a:lnTo>
                  <a:lnTo>
                    <a:pt x="52" y="875"/>
                  </a:lnTo>
                  <a:lnTo>
                    <a:pt x="56" y="784"/>
                  </a:lnTo>
                  <a:lnTo>
                    <a:pt x="61" y="692"/>
                  </a:lnTo>
                  <a:lnTo>
                    <a:pt x="68" y="602"/>
                  </a:lnTo>
                  <a:lnTo>
                    <a:pt x="72" y="558"/>
                  </a:lnTo>
                  <a:lnTo>
                    <a:pt x="78" y="515"/>
                  </a:lnTo>
                  <a:lnTo>
                    <a:pt x="83" y="473"/>
                  </a:lnTo>
                  <a:lnTo>
                    <a:pt x="89" y="431"/>
                  </a:lnTo>
                  <a:lnTo>
                    <a:pt x="96" y="392"/>
                  </a:lnTo>
                  <a:lnTo>
                    <a:pt x="103" y="354"/>
                  </a:lnTo>
                  <a:lnTo>
                    <a:pt x="111" y="316"/>
                  </a:lnTo>
                  <a:lnTo>
                    <a:pt x="119" y="281"/>
                  </a:lnTo>
                  <a:lnTo>
                    <a:pt x="128" y="248"/>
                  </a:lnTo>
                  <a:lnTo>
                    <a:pt x="138" y="216"/>
                  </a:lnTo>
                  <a:lnTo>
                    <a:pt x="147" y="187"/>
                  </a:lnTo>
                  <a:lnTo>
                    <a:pt x="158" y="160"/>
                  </a:lnTo>
                  <a:lnTo>
                    <a:pt x="169" y="136"/>
                  </a:lnTo>
                  <a:lnTo>
                    <a:pt x="181" y="115"/>
                  </a:lnTo>
                  <a:lnTo>
                    <a:pt x="192" y="95"/>
                  </a:lnTo>
                  <a:lnTo>
                    <a:pt x="206" y="79"/>
                  </a:lnTo>
                  <a:lnTo>
                    <a:pt x="206" y="79"/>
                  </a:lnTo>
                  <a:lnTo>
                    <a:pt x="212" y="72"/>
                  </a:lnTo>
                  <a:lnTo>
                    <a:pt x="218" y="67"/>
                  </a:lnTo>
                  <a:lnTo>
                    <a:pt x="225" y="63"/>
                  </a:lnTo>
                  <a:lnTo>
                    <a:pt x="231" y="59"/>
                  </a:lnTo>
                  <a:lnTo>
                    <a:pt x="237" y="56"/>
                  </a:lnTo>
                  <a:lnTo>
                    <a:pt x="243" y="54"/>
                  </a:lnTo>
                  <a:lnTo>
                    <a:pt x="249" y="53"/>
                  </a:lnTo>
                  <a:lnTo>
                    <a:pt x="256" y="52"/>
                  </a:lnTo>
                  <a:lnTo>
                    <a:pt x="256" y="52"/>
                  </a:lnTo>
                  <a:lnTo>
                    <a:pt x="259" y="53"/>
                  </a:lnTo>
                  <a:lnTo>
                    <a:pt x="264" y="54"/>
                  </a:lnTo>
                  <a:lnTo>
                    <a:pt x="270" y="57"/>
                  </a:lnTo>
                  <a:lnTo>
                    <a:pt x="278" y="64"/>
                  </a:lnTo>
                  <a:lnTo>
                    <a:pt x="278" y="64"/>
                  </a:lnTo>
                  <a:lnTo>
                    <a:pt x="285" y="70"/>
                  </a:lnTo>
                  <a:lnTo>
                    <a:pt x="291" y="78"/>
                  </a:lnTo>
                  <a:lnTo>
                    <a:pt x="296" y="88"/>
                  </a:lnTo>
                  <a:lnTo>
                    <a:pt x="301" y="98"/>
                  </a:lnTo>
                  <a:lnTo>
                    <a:pt x="312" y="121"/>
                  </a:lnTo>
                  <a:lnTo>
                    <a:pt x="322" y="148"/>
                  </a:lnTo>
                  <a:lnTo>
                    <a:pt x="330" y="178"/>
                  </a:lnTo>
                  <a:lnTo>
                    <a:pt x="338" y="212"/>
                  </a:lnTo>
                  <a:lnTo>
                    <a:pt x="347" y="249"/>
                  </a:lnTo>
                  <a:lnTo>
                    <a:pt x="353" y="288"/>
                  </a:lnTo>
                  <a:lnTo>
                    <a:pt x="359" y="330"/>
                  </a:lnTo>
                  <a:lnTo>
                    <a:pt x="365" y="374"/>
                  </a:lnTo>
                  <a:lnTo>
                    <a:pt x="370" y="421"/>
                  </a:lnTo>
                  <a:lnTo>
                    <a:pt x="375" y="468"/>
                  </a:lnTo>
                  <a:lnTo>
                    <a:pt x="382" y="569"/>
                  </a:lnTo>
                  <a:lnTo>
                    <a:pt x="388" y="672"/>
                  </a:lnTo>
                  <a:lnTo>
                    <a:pt x="391" y="779"/>
                  </a:lnTo>
                  <a:lnTo>
                    <a:pt x="394" y="884"/>
                  </a:lnTo>
                  <a:lnTo>
                    <a:pt x="396" y="988"/>
                  </a:lnTo>
                  <a:lnTo>
                    <a:pt x="396" y="1088"/>
                  </a:lnTo>
                  <a:lnTo>
                    <a:pt x="395" y="1266"/>
                  </a:lnTo>
                  <a:lnTo>
                    <a:pt x="394" y="1404"/>
                  </a:lnTo>
                  <a:lnTo>
                    <a:pt x="394" y="1404"/>
                  </a:lnTo>
                  <a:lnTo>
                    <a:pt x="393" y="1504"/>
                  </a:lnTo>
                  <a:lnTo>
                    <a:pt x="393" y="1504"/>
                  </a:lnTo>
                  <a:lnTo>
                    <a:pt x="392" y="1552"/>
                  </a:lnTo>
                  <a:lnTo>
                    <a:pt x="390" y="1604"/>
                  </a:lnTo>
                  <a:lnTo>
                    <a:pt x="387" y="1662"/>
                  </a:lnTo>
                  <a:lnTo>
                    <a:pt x="384" y="1723"/>
                  </a:lnTo>
                  <a:lnTo>
                    <a:pt x="379" y="1787"/>
                  </a:lnTo>
                  <a:lnTo>
                    <a:pt x="372" y="1851"/>
                  </a:lnTo>
                  <a:lnTo>
                    <a:pt x="366" y="1916"/>
                  </a:lnTo>
                  <a:lnTo>
                    <a:pt x="359" y="1979"/>
                  </a:lnTo>
                  <a:lnTo>
                    <a:pt x="411" y="1979"/>
                  </a:lnTo>
                  <a:lnTo>
                    <a:pt x="411" y="1979"/>
                  </a:lnTo>
                  <a:lnTo>
                    <a:pt x="418" y="1915"/>
                  </a:lnTo>
                  <a:lnTo>
                    <a:pt x="424" y="1850"/>
                  </a:lnTo>
                  <a:lnTo>
                    <a:pt x="430" y="1783"/>
                  </a:lnTo>
                  <a:lnTo>
                    <a:pt x="435" y="1719"/>
                  </a:lnTo>
                  <a:lnTo>
                    <a:pt x="439" y="1657"/>
                  </a:lnTo>
                  <a:lnTo>
                    <a:pt x="442" y="1600"/>
                  </a:lnTo>
                  <a:lnTo>
                    <a:pt x="444" y="1549"/>
                  </a:lnTo>
                  <a:lnTo>
                    <a:pt x="444" y="1504"/>
                  </a:lnTo>
                  <a:lnTo>
                    <a:pt x="444" y="1504"/>
                  </a:lnTo>
                  <a:lnTo>
                    <a:pt x="446" y="1405"/>
                  </a:lnTo>
                  <a:lnTo>
                    <a:pt x="446" y="1405"/>
                  </a:lnTo>
                  <a:lnTo>
                    <a:pt x="448" y="1186"/>
                  </a:lnTo>
                  <a:lnTo>
                    <a:pt x="448" y="1077"/>
                  </a:lnTo>
                  <a:lnTo>
                    <a:pt x="447" y="967"/>
                  </a:lnTo>
                  <a:lnTo>
                    <a:pt x="445" y="859"/>
                  </a:lnTo>
                  <a:lnTo>
                    <a:pt x="443" y="753"/>
                  </a:lnTo>
                  <a:lnTo>
                    <a:pt x="439" y="651"/>
                  </a:lnTo>
                  <a:lnTo>
                    <a:pt x="432" y="552"/>
                  </a:lnTo>
                  <a:lnTo>
                    <a:pt x="425" y="458"/>
                  </a:lnTo>
                  <a:lnTo>
                    <a:pt x="421" y="414"/>
                  </a:lnTo>
                  <a:lnTo>
                    <a:pt x="416" y="371"/>
                  </a:lnTo>
                  <a:lnTo>
                    <a:pt x="411" y="330"/>
                  </a:lnTo>
                  <a:lnTo>
                    <a:pt x="406" y="291"/>
                  </a:lnTo>
                  <a:lnTo>
                    <a:pt x="398" y="253"/>
                  </a:lnTo>
                  <a:lnTo>
                    <a:pt x="392" y="218"/>
                  </a:lnTo>
                  <a:lnTo>
                    <a:pt x="385" y="186"/>
                  </a:lnTo>
                  <a:lnTo>
                    <a:pt x="377" y="155"/>
                  </a:lnTo>
                  <a:lnTo>
                    <a:pt x="368" y="127"/>
                  </a:lnTo>
                  <a:lnTo>
                    <a:pt x="359" y="101"/>
                  </a:lnTo>
                  <a:lnTo>
                    <a:pt x="349" y="78"/>
                  </a:lnTo>
                  <a:lnTo>
                    <a:pt x="338" y="59"/>
                  </a:lnTo>
                  <a:lnTo>
                    <a:pt x="327" y="41"/>
                  </a:lnTo>
                  <a:lnTo>
                    <a:pt x="321" y="34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08" y="22"/>
                  </a:lnTo>
                  <a:lnTo>
                    <a:pt x="301" y="15"/>
                  </a:lnTo>
                  <a:lnTo>
                    <a:pt x="294" y="11"/>
                  </a:lnTo>
                  <a:lnTo>
                    <a:pt x="287" y="7"/>
                  </a:lnTo>
                  <a:lnTo>
                    <a:pt x="279" y="4"/>
                  </a:lnTo>
                  <a:lnTo>
                    <a:pt x="271" y="2"/>
                  </a:lnTo>
                  <a:lnTo>
                    <a:pt x="264" y="1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43" y="1"/>
                  </a:lnTo>
                  <a:lnTo>
                    <a:pt x="232" y="3"/>
                  </a:lnTo>
                  <a:lnTo>
                    <a:pt x="220" y="7"/>
                  </a:lnTo>
                  <a:lnTo>
                    <a:pt x="209" y="11"/>
                  </a:lnTo>
                  <a:lnTo>
                    <a:pt x="199" y="17"/>
                  </a:lnTo>
                  <a:lnTo>
                    <a:pt x="187" y="26"/>
                  </a:lnTo>
                  <a:lnTo>
                    <a:pt x="177" y="34"/>
                  </a:lnTo>
                  <a:lnTo>
                    <a:pt x="168" y="44"/>
                  </a:lnTo>
                  <a:lnTo>
                    <a:pt x="168" y="44"/>
                  </a:lnTo>
                  <a:lnTo>
                    <a:pt x="153" y="62"/>
                  </a:lnTo>
                  <a:lnTo>
                    <a:pt x="140" y="83"/>
                  </a:lnTo>
                  <a:lnTo>
                    <a:pt x="127" y="106"/>
                  </a:lnTo>
                  <a:lnTo>
                    <a:pt x="115" y="132"/>
                  </a:lnTo>
                  <a:lnTo>
                    <a:pt x="103" y="160"/>
                  </a:lnTo>
                  <a:lnTo>
                    <a:pt x="92" y="191"/>
                  </a:lnTo>
                  <a:lnTo>
                    <a:pt x="82" y="224"/>
                  </a:lnTo>
                  <a:lnTo>
                    <a:pt x="72" y="258"/>
                  </a:lnTo>
                  <a:lnTo>
                    <a:pt x="63" y="296"/>
                  </a:lnTo>
                  <a:lnTo>
                    <a:pt x="55" y="334"/>
                  </a:lnTo>
                  <a:lnTo>
                    <a:pt x="48" y="374"/>
                  </a:lnTo>
                  <a:lnTo>
                    <a:pt x="40" y="416"/>
                  </a:lnTo>
                  <a:lnTo>
                    <a:pt x="34" y="458"/>
                  </a:lnTo>
                  <a:lnTo>
                    <a:pt x="28" y="502"/>
                  </a:lnTo>
                  <a:lnTo>
                    <a:pt x="23" y="547"/>
                  </a:lnTo>
                  <a:lnTo>
                    <a:pt x="18" y="592"/>
                  </a:lnTo>
                  <a:lnTo>
                    <a:pt x="10" y="685"/>
                  </a:lnTo>
                  <a:lnTo>
                    <a:pt x="4" y="779"/>
                  </a:lnTo>
                  <a:lnTo>
                    <a:pt x="1" y="873"/>
                  </a:lnTo>
                  <a:lnTo>
                    <a:pt x="0" y="965"/>
                  </a:lnTo>
                  <a:lnTo>
                    <a:pt x="0" y="1056"/>
                  </a:lnTo>
                  <a:lnTo>
                    <a:pt x="3" y="1143"/>
                  </a:lnTo>
                  <a:lnTo>
                    <a:pt x="8" y="1225"/>
                  </a:lnTo>
                  <a:lnTo>
                    <a:pt x="11" y="1264"/>
                  </a:lnTo>
                  <a:lnTo>
                    <a:pt x="15" y="1300"/>
                  </a:lnTo>
                  <a:lnTo>
                    <a:pt x="15" y="1300"/>
                  </a:lnTo>
                  <a:lnTo>
                    <a:pt x="25" y="1386"/>
                  </a:lnTo>
                  <a:lnTo>
                    <a:pt x="37" y="1475"/>
                  </a:lnTo>
                  <a:lnTo>
                    <a:pt x="51" y="1565"/>
                  </a:lnTo>
                  <a:lnTo>
                    <a:pt x="66" y="1656"/>
                  </a:lnTo>
                  <a:lnTo>
                    <a:pt x="83" y="1746"/>
                  </a:lnTo>
                  <a:lnTo>
                    <a:pt x="100" y="1835"/>
                  </a:lnTo>
                  <a:lnTo>
                    <a:pt x="120" y="1922"/>
                  </a:lnTo>
                  <a:lnTo>
                    <a:pt x="140" y="2005"/>
                  </a:lnTo>
                  <a:lnTo>
                    <a:pt x="140" y="2005"/>
                  </a:lnTo>
                  <a:lnTo>
                    <a:pt x="156" y="2068"/>
                  </a:lnTo>
                  <a:lnTo>
                    <a:pt x="172" y="2123"/>
                  </a:lnTo>
                  <a:lnTo>
                    <a:pt x="186" y="2171"/>
                  </a:lnTo>
                  <a:lnTo>
                    <a:pt x="200" y="2212"/>
                  </a:lnTo>
                  <a:lnTo>
                    <a:pt x="212" y="2247"/>
                  </a:lnTo>
                  <a:lnTo>
                    <a:pt x="223" y="2276"/>
                  </a:lnTo>
                  <a:lnTo>
                    <a:pt x="235" y="2300"/>
                  </a:lnTo>
                  <a:lnTo>
                    <a:pt x="245" y="2318"/>
                  </a:lnTo>
                  <a:lnTo>
                    <a:pt x="255" y="2334"/>
                  </a:lnTo>
                  <a:lnTo>
                    <a:pt x="263" y="2344"/>
                  </a:lnTo>
                  <a:lnTo>
                    <a:pt x="270" y="2352"/>
                  </a:lnTo>
                  <a:lnTo>
                    <a:pt x="277" y="2358"/>
                  </a:lnTo>
                  <a:lnTo>
                    <a:pt x="283" y="2361"/>
                  </a:lnTo>
                  <a:lnTo>
                    <a:pt x="290" y="2363"/>
                  </a:lnTo>
                  <a:lnTo>
                    <a:pt x="294" y="2364"/>
                  </a:lnTo>
                  <a:lnTo>
                    <a:pt x="298" y="2364"/>
                  </a:lnTo>
                  <a:lnTo>
                    <a:pt x="298" y="2364"/>
                  </a:lnTo>
                  <a:lnTo>
                    <a:pt x="306" y="2363"/>
                  </a:lnTo>
                  <a:lnTo>
                    <a:pt x="313" y="2361"/>
                  </a:lnTo>
                  <a:lnTo>
                    <a:pt x="321" y="2357"/>
                  </a:lnTo>
                  <a:lnTo>
                    <a:pt x="327" y="2350"/>
                  </a:lnTo>
                  <a:lnTo>
                    <a:pt x="333" y="2343"/>
                  </a:lnTo>
                  <a:lnTo>
                    <a:pt x="339" y="2334"/>
                  </a:lnTo>
                  <a:lnTo>
                    <a:pt x="345" y="2322"/>
                  </a:lnTo>
                  <a:lnTo>
                    <a:pt x="351" y="2309"/>
                  </a:lnTo>
                  <a:lnTo>
                    <a:pt x="351" y="2309"/>
                  </a:lnTo>
                  <a:lnTo>
                    <a:pt x="326" y="2307"/>
                  </a:lnTo>
                  <a:lnTo>
                    <a:pt x="300" y="2306"/>
                  </a:lnTo>
                  <a:lnTo>
                    <a:pt x="300" y="23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>
              <a:normAutofit/>
            </a:bodyPr>
            <a:lstStyle/>
            <a:p>
              <a:pPr>
                <a:defRPr/>
              </a:pPr>
              <a:endParaRPr kumimoji="1" lang="en-US">
                <a:latin typeface="+mn-lt"/>
                <a:ea typeface="+mn-ea"/>
              </a:endParaRPr>
            </a:p>
          </p:txBody>
        </p:sp>
        <p:sp>
          <p:nvSpPr>
            <p:cNvPr id="44" name="Rectangle 1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rot="20700000">
              <a:off x="7511292" y="4382193"/>
              <a:ext cx="998915" cy="243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kumimoji="1" lang="en-US" altLang="zh-CN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Other</a:t>
              </a:r>
              <a:endPara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rot="20700000">
              <a:off x="7483789" y="4349168"/>
              <a:ext cx="1054770" cy="310022"/>
            </a:xfrm>
            <a:prstGeom prst="rect">
              <a:avLst/>
            </a:prstGeom>
            <a:noFill/>
            <a:ln w="6350" cmpd="sng">
              <a:solidFill>
                <a:srgbClr val="FFFFFF"/>
              </a:solidFill>
              <a:prstDash val="solid"/>
            </a:ln>
          </p:spPr>
          <p:txBody>
            <a:bodyPr bIns="91440" anchor="ctr" anchorCtr="1">
              <a:normAutofit fontScale="5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kumimoji="1" lang="en-US" altLang="zh-CN" sz="24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跨服服务器架构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17426" y="3212877"/>
            <a:ext cx="1728192" cy="4320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06040" y="3736975"/>
            <a:ext cx="172656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07945" y="2670175"/>
            <a:ext cx="172466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745095" y="2368550"/>
            <a:ext cx="162115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3" idx="3"/>
            <a:endCxn id="4" idx="1"/>
          </p:cNvCxnSpPr>
          <p:nvPr/>
        </p:nvCxnSpPr>
        <p:spPr>
          <a:xfrm>
            <a:off x="2045970" y="3429000"/>
            <a:ext cx="560070" cy="523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6" idx="1"/>
          </p:cNvCxnSpPr>
          <p:nvPr/>
        </p:nvCxnSpPr>
        <p:spPr>
          <a:xfrm flipV="1">
            <a:off x="2045970" y="2886075"/>
            <a:ext cx="561975" cy="5429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9" idx="1"/>
          </p:cNvCxnSpPr>
          <p:nvPr/>
        </p:nvCxnSpPr>
        <p:spPr>
          <a:xfrm flipV="1">
            <a:off x="4332605" y="2584450"/>
            <a:ext cx="3412490" cy="1368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2"/>
            <a:endCxn id="9" idx="0"/>
          </p:cNvCxnSpPr>
          <p:nvPr/>
        </p:nvCxnSpPr>
        <p:spPr>
          <a:xfrm>
            <a:off x="8555990" y="1432560"/>
            <a:ext cx="0" cy="9359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9" idx="1"/>
          </p:cNvCxnSpPr>
          <p:nvPr/>
        </p:nvCxnSpPr>
        <p:spPr>
          <a:xfrm flipV="1">
            <a:off x="4332605" y="2584450"/>
            <a:ext cx="3412490" cy="3016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745095" y="1000760"/>
            <a:ext cx="162115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TeamServer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4" idx="3"/>
            <a:endCxn id="17" idx="1"/>
          </p:cNvCxnSpPr>
          <p:nvPr/>
        </p:nvCxnSpPr>
        <p:spPr>
          <a:xfrm flipV="1">
            <a:off x="4332605" y="1216660"/>
            <a:ext cx="3412490" cy="27362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7" idx="1"/>
          </p:cNvCxnSpPr>
          <p:nvPr/>
        </p:nvCxnSpPr>
        <p:spPr>
          <a:xfrm flipV="1">
            <a:off x="4332605" y="1216660"/>
            <a:ext cx="3412490" cy="1669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48865" y="1971040"/>
            <a:ext cx="2277745" cy="2606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51150" y="2049780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多组单服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784715" y="4405630"/>
            <a:ext cx="209296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CrossGameServer1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050280" y="4405630"/>
            <a:ext cx="162115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RouterServer1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050280" y="5382260"/>
            <a:ext cx="162115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RouterServer1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784715" y="5382260"/>
            <a:ext cx="209359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CrossGameServer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4" idx="3"/>
            <a:endCxn id="23" idx="1"/>
          </p:cNvCxnSpPr>
          <p:nvPr/>
        </p:nvCxnSpPr>
        <p:spPr>
          <a:xfrm>
            <a:off x="4332605" y="3952875"/>
            <a:ext cx="1717675" cy="1645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2" idx="1"/>
          </p:cNvCxnSpPr>
          <p:nvPr/>
        </p:nvCxnSpPr>
        <p:spPr>
          <a:xfrm>
            <a:off x="4332605" y="2886075"/>
            <a:ext cx="1717675" cy="1735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3"/>
            <a:endCxn id="25" idx="1"/>
          </p:cNvCxnSpPr>
          <p:nvPr/>
        </p:nvCxnSpPr>
        <p:spPr>
          <a:xfrm>
            <a:off x="7671435" y="4621530"/>
            <a:ext cx="2113280" cy="9766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  <a:endCxn id="15" idx="1"/>
          </p:cNvCxnSpPr>
          <p:nvPr/>
        </p:nvCxnSpPr>
        <p:spPr>
          <a:xfrm>
            <a:off x="7671435" y="4621530"/>
            <a:ext cx="21132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" idx="3"/>
            <a:endCxn id="15" idx="1"/>
          </p:cNvCxnSpPr>
          <p:nvPr/>
        </p:nvCxnSpPr>
        <p:spPr>
          <a:xfrm flipV="1">
            <a:off x="7671435" y="4621530"/>
            <a:ext cx="2113280" cy="9766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3"/>
            <a:endCxn id="25" idx="1"/>
          </p:cNvCxnSpPr>
          <p:nvPr/>
        </p:nvCxnSpPr>
        <p:spPr>
          <a:xfrm>
            <a:off x="7671435" y="5598160"/>
            <a:ext cx="21132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0"/>
            <a:endCxn id="9" idx="2"/>
          </p:cNvCxnSpPr>
          <p:nvPr/>
        </p:nvCxnSpPr>
        <p:spPr>
          <a:xfrm flipV="1">
            <a:off x="6861175" y="2800350"/>
            <a:ext cx="1694815" cy="1605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3"/>
            <a:endCxn id="9" idx="2"/>
          </p:cNvCxnSpPr>
          <p:nvPr/>
        </p:nvCxnSpPr>
        <p:spPr>
          <a:xfrm flipV="1">
            <a:off x="7671435" y="2800350"/>
            <a:ext cx="884555" cy="2797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0"/>
            <a:endCxn id="9" idx="2"/>
          </p:cNvCxnSpPr>
          <p:nvPr/>
        </p:nvCxnSpPr>
        <p:spPr>
          <a:xfrm flipH="1" flipV="1">
            <a:off x="8555990" y="2800350"/>
            <a:ext cx="2275205" cy="1605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1"/>
            <a:endCxn id="9" idx="2"/>
          </p:cNvCxnSpPr>
          <p:nvPr/>
        </p:nvCxnSpPr>
        <p:spPr>
          <a:xfrm flipH="1" flipV="1">
            <a:off x="8555990" y="2800350"/>
            <a:ext cx="1228725" cy="2797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27065" y="3644900"/>
            <a:ext cx="2277745" cy="2606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312910" y="3644900"/>
            <a:ext cx="2732405" cy="2606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393815" y="3768725"/>
            <a:ext cx="93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可扩展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212705" y="3768725"/>
            <a:ext cx="93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可扩展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跨服服务器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en-US" altLang="zh-CN"/>
              <a:t>WorldServer</a:t>
            </a:r>
            <a:r>
              <a:rPr lang="zh-CN" altLang="en-US"/>
              <a:t>：世界服务器。进行跨服匹配，跨服赛事，跨服场景分配。</a:t>
            </a:r>
            <a:endParaRPr lang="zh-CN" altLang="en-US"/>
          </a:p>
          <a:p>
            <a:r>
              <a:rPr lang="en-US" altLang="zh-CN"/>
              <a:t>TeamServer</a:t>
            </a:r>
            <a:r>
              <a:rPr lang="zh-CN" altLang="en-US"/>
              <a:t>：组队服务器。支持跨服组队功能。</a:t>
            </a:r>
            <a:endParaRPr lang="zh-CN" altLang="en-US"/>
          </a:p>
          <a:p>
            <a:r>
              <a:rPr lang="en-US" altLang="zh-CN"/>
              <a:t>RouterServer</a:t>
            </a:r>
            <a:r>
              <a:rPr lang="zh-CN" altLang="en-US"/>
              <a:t>：跨服转发服务器。转发</a:t>
            </a:r>
            <a:r>
              <a:rPr lang="en-US" altLang="zh-CN"/>
              <a:t>CrossGameServer</a:t>
            </a:r>
            <a:r>
              <a:rPr lang="zh-CN" altLang="en-US"/>
              <a:t>和本服</a:t>
            </a:r>
            <a:r>
              <a:rPr lang="en-US" altLang="zh-CN"/>
              <a:t>Master</a:t>
            </a:r>
            <a:r>
              <a:rPr lang="zh-CN" altLang="en-US"/>
              <a:t>、</a:t>
            </a:r>
            <a:r>
              <a:rPr lang="en-US" altLang="zh-CN"/>
              <a:t>Control</a:t>
            </a:r>
            <a:r>
              <a:rPr lang="zh-CN" altLang="en-US"/>
              <a:t>、</a:t>
            </a:r>
            <a:r>
              <a:rPr lang="en-US" altLang="zh-CN"/>
              <a:t>Db</a:t>
            </a:r>
            <a:r>
              <a:rPr lang="zh-CN" altLang="en-US"/>
              <a:t>和各个</a:t>
            </a:r>
            <a:r>
              <a:rPr lang="en-US" altLang="zh-CN"/>
              <a:t>Gate</a:t>
            </a:r>
            <a:r>
              <a:rPr lang="zh-CN" altLang="en-US"/>
              <a:t>之间的消息。</a:t>
            </a:r>
            <a:endParaRPr lang="zh-CN" altLang="en-US"/>
          </a:p>
          <a:p>
            <a:r>
              <a:rPr lang="en-US" altLang="zh-CN"/>
              <a:t>CrossGameServer</a:t>
            </a:r>
            <a:r>
              <a:rPr lang="zh-CN" altLang="en-US"/>
              <a:t>：程序同</a:t>
            </a:r>
            <a:r>
              <a:rPr lang="en-US" altLang="zh-CN"/>
              <a:t>GameServer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维护跨服在线场景和正在跨服进行游戏的角色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en-US" altLang="zh-CN" dirty="0"/>
              <a:t>rpc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5967095" cy="4856480"/>
          </a:xfrm>
        </p:spPr>
        <p:txBody>
          <a:bodyPr/>
          <a:p>
            <a:r>
              <a:rPr lang="zh-CN" altLang="en-US" dirty="0">
                <a:sym typeface="+mn-ea"/>
              </a:rPr>
              <a:t>远程过程调用，</a:t>
            </a:r>
            <a:r>
              <a:rPr lang="zh-CN" altLang="en-US"/>
              <a:t>一种</a:t>
            </a:r>
            <a:r>
              <a:rPr lang="zh-CN" altLang="en-US">
                <a:solidFill>
                  <a:srgbClr val="FF0000"/>
                </a:solidFill>
              </a:rPr>
              <a:t>通过网络从远程计算机程序上请求服务，而不需要了解底层网络技术的协议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为分布式应用程序设计提供了手段和方便，用户可以无需知道网络结构和协议细节而直接使用RPC工具设计分布式应用程序。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0" y="1489710"/>
            <a:ext cx="4540250" cy="4039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《龙之谷》</a:t>
            </a:r>
            <a:r>
              <a:rPr lang="en-US" altLang="zh-CN" dirty="0"/>
              <a:t>rpc</a:t>
            </a:r>
            <a:endParaRPr lang="en-US" altLang="zh-CN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347653" y="1077431"/>
            <a:ext cx="0" cy="475252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465118" y="1077431"/>
            <a:ext cx="0" cy="475252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44298" y="4734638"/>
            <a:ext cx="80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4356" y="4734638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19059" y="4734638"/>
            <a:ext cx="793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5630" y="1505585"/>
            <a:ext cx="2229485" cy="6591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RPCA2B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70325" y="1505585"/>
            <a:ext cx="2312670" cy="6597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RPCA2B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27065" y="3380105"/>
            <a:ext cx="2229485" cy="6616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RPCB2C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095740" y="3380105"/>
            <a:ext cx="2312670" cy="6616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RPCB2C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825115" y="1710690"/>
            <a:ext cx="1045210" cy="0"/>
          </a:xfrm>
          <a:prstGeom prst="straightConnector1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27680" y="10775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请求</a:t>
            </a:r>
            <a:endParaRPr lang="zh-CN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727065" y="2164715"/>
            <a:ext cx="1016635" cy="1214755"/>
          </a:xfrm>
          <a:prstGeom prst="straightConnector1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36995" y="24180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创建</a:t>
            </a:r>
            <a:endParaRPr lang="zh-CN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56550" y="3507105"/>
            <a:ext cx="1139190" cy="0"/>
          </a:xfrm>
          <a:prstGeom prst="straightConnector1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5145" y="30118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请求</a:t>
            </a:r>
            <a:endParaRPr lang="zh-CN" altLang="zh-CN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956550" y="3886835"/>
            <a:ext cx="1139190" cy="0"/>
          </a:xfrm>
          <a:prstGeom prst="straightConnector1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916545" y="4132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返回结果</a:t>
            </a:r>
            <a:endParaRPr lang="zh-CN" altLang="zh-CN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5110480" y="2165350"/>
            <a:ext cx="975360" cy="1214755"/>
          </a:xfrm>
          <a:prstGeom prst="straightConnector1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58080" y="30118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回调</a:t>
            </a:r>
            <a:endParaRPr lang="zh-CN" altLang="zh-CN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825115" y="1988820"/>
            <a:ext cx="1045210" cy="0"/>
          </a:xfrm>
          <a:prstGeom prst="straightConnector1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73045" y="24187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返回结果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9" grpId="0"/>
      <p:bldP spid="8" grpId="0" bldLvl="0" animBg="1"/>
      <p:bldP spid="21" grpId="0"/>
      <p:bldP spid="10" grpId="0" bldLvl="0" animBg="1"/>
      <p:bldP spid="23" grpId="0"/>
      <p:bldP spid="13" grpId="0" bldLvl="0" animBg="1"/>
      <p:bldP spid="25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《龙之谷》</a:t>
            </a:r>
            <a:r>
              <a:rPr lang="en-US" altLang="zh-CN" dirty="0"/>
              <a:t>rpc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564640"/>
            <a:ext cx="5058410" cy="4612640"/>
          </a:xfrm>
        </p:spPr>
        <p:txBody>
          <a:bodyPr/>
          <a:p>
            <a:r>
              <a:rPr lang="zh-CN" altLang="en-US" sz="2400"/>
              <a:t>网络架构对于逻辑层并非完全透明。</a:t>
            </a:r>
            <a:endParaRPr lang="zh-CN" altLang="en-US" sz="2400"/>
          </a:p>
          <a:p>
            <a:r>
              <a:rPr lang="zh-CN" altLang="en-US" sz="2400"/>
              <a:t>服务进程提供延迟回复功能，支持更复杂的异步流程。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整体设计思路偏向协议而不是调用。</a:t>
            </a:r>
            <a:endParaRPr lang="zh-CN" altLang="en-US" sz="240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595630" y="834390"/>
            <a:ext cx="3906520" cy="57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59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与一般</a:t>
            </a:r>
            <a:r>
              <a:rPr lang="en-US" altLang="zh-CN" dirty="0">
                <a:solidFill>
                  <a:srgbClr val="FF0000"/>
                </a:solidFill>
              </a:rPr>
              <a:t>rpc</a:t>
            </a:r>
            <a:r>
              <a:rPr lang="zh-CN" altLang="en-US" dirty="0">
                <a:solidFill>
                  <a:srgbClr val="FF0000"/>
                </a:solidFill>
              </a:rPr>
              <a:t>区别：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196330" y="1565275"/>
            <a:ext cx="5321300" cy="461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回复消息与请求任务绑定，相比传统的请求回复互相独立，降低逻辑复杂度。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由对象管理请求任务，任务的流程完整获得框架保证。</a:t>
            </a:r>
            <a:endParaRPr lang="zh-CN" altLang="en-US" sz="2400"/>
          </a:p>
          <a:p>
            <a:r>
              <a:rPr lang="zh-CN" altLang="en-US" sz="2400"/>
              <a:t>异步功能的开发更加方便、可靠。</a:t>
            </a:r>
            <a:endParaRPr lang="zh-CN" altLang="en-US" sz="240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6196330" y="834390"/>
            <a:ext cx="4169410" cy="57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59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与传统协议模式区别：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逻辑层次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014345" y="3639820"/>
            <a:ext cx="119189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332605" y="3639820"/>
            <a:ext cx="119126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650865" y="3636010"/>
            <a:ext cx="119189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974205" y="3626485"/>
            <a:ext cx="119253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014345" y="4203700"/>
            <a:ext cx="515239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914943" y="1715263"/>
            <a:ext cx="9048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15258" y="2268637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014345" y="2268855"/>
            <a:ext cx="119189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332605" y="2268855"/>
            <a:ext cx="119126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650865" y="2268855"/>
            <a:ext cx="119253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974205" y="2268855"/>
            <a:ext cx="119253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006340" y="290512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8371205" y="1654175"/>
            <a:ext cx="0" cy="3879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332605" y="1684020"/>
            <a:ext cx="119126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14345" y="1684020"/>
            <a:ext cx="119126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650865" y="1684020"/>
            <a:ext cx="119189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74205" y="1684020"/>
            <a:ext cx="119253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07995" y="4326890"/>
            <a:ext cx="119189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26255" y="4326890"/>
            <a:ext cx="119126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44515" y="4323080"/>
            <a:ext cx="119189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67855" y="4313555"/>
            <a:ext cx="119253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15358" y="3958292"/>
            <a:ext cx="9048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75460" y="2858135"/>
            <a:ext cx="6391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大括号 23"/>
          <p:cNvSpPr/>
          <p:nvPr/>
        </p:nvSpPr>
        <p:spPr>
          <a:xfrm rot="5400000">
            <a:off x="5520690" y="903605"/>
            <a:ext cx="133350" cy="51454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 rot="16200000">
            <a:off x="5513705" y="2356485"/>
            <a:ext cx="133350" cy="51454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006340" y="5165090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战斗逻辑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580457" y="4047211"/>
            <a:ext cx="1224136" cy="432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TLog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574742" y="1669459"/>
            <a:ext cx="1224136" cy="432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8580875" y="2264966"/>
            <a:ext cx="1224136" cy="432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IDIP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580875" y="2860651"/>
            <a:ext cx="1224136" cy="432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575160" y="3460026"/>
            <a:ext cx="1224136" cy="432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580722" y="4659984"/>
            <a:ext cx="1224136" cy="432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协议逻辑层次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861435" y="4029710"/>
            <a:ext cx="119189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装备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79695" y="4029710"/>
            <a:ext cx="119126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04305" y="4025900"/>
            <a:ext cx="119189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827645" y="4016375"/>
            <a:ext cx="119253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7525" y="5015230"/>
            <a:ext cx="167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角色数据对象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6367145" y="2159635"/>
            <a:ext cx="133350" cy="51454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861435" y="3761105"/>
            <a:ext cx="515239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867785" y="3112770"/>
            <a:ext cx="1191895" cy="431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装备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86045" y="3112770"/>
            <a:ext cx="1191260" cy="431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04305" y="3108960"/>
            <a:ext cx="1191895" cy="431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827645" y="3112770"/>
            <a:ext cx="1192530" cy="431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02343" y="4048253"/>
            <a:ext cx="9048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08693" y="3140838"/>
            <a:ext cx="9048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702560" y="2880360"/>
            <a:ext cx="6391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861435" y="2219325"/>
            <a:ext cx="5158740" cy="431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38755" y="225107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协议层</a:t>
            </a:r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 rot="5400000">
            <a:off x="6367145" y="-637540"/>
            <a:ext cx="133350" cy="51454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597525" y="1255395"/>
            <a:ext cx="167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支持海外版本（配置）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5620" y="1320800"/>
            <a:ext cx="10929620" cy="4856480"/>
          </a:xfrm>
        </p:spPr>
        <p:txBody>
          <a:bodyPr/>
          <a:p>
            <a:r>
              <a:rPr lang="zh-CN" altLang="en-US">
                <a:sym typeface="+mn-ea"/>
              </a:rPr>
              <a:t>通用配置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提取配置中所有会展示在游戏中的文字字段，该字段配</a:t>
            </a:r>
            <a:r>
              <a:rPr lang="en-US" altLang="zh-CN">
                <a:solidFill>
                  <a:schemeClr val="tx1"/>
                </a:solidFill>
              </a:rPr>
              <a:t>Key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提取出的文字翻译好后以</a:t>
            </a:r>
            <a:r>
              <a:rPr lang="en-US" altLang="zh-CN">
                <a:solidFill>
                  <a:schemeClr val="tx1"/>
                </a:solidFill>
              </a:rPr>
              <a:t>Key-Value</a:t>
            </a:r>
            <a:r>
              <a:rPr lang="zh-CN" altLang="en-US">
                <a:solidFill>
                  <a:schemeClr val="tx1"/>
                </a:solidFill>
              </a:rPr>
              <a:t>形式组成独立配置</a:t>
            </a:r>
            <a:r>
              <a:rPr lang="en-US" altLang="zh-CN">
                <a:solidFill>
                  <a:srgbClr val="FF0000"/>
                </a:solidFill>
              </a:rPr>
              <a:t>StringTable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语言定制：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主要包含</a:t>
            </a:r>
            <a:r>
              <a:rPr lang="en-US" altLang="zh-CN">
                <a:solidFill>
                  <a:srgbClr val="FF0000"/>
                </a:solidFill>
              </a:rPr>
              <a:t>RandomName</a:t>
            </a:r>
            <a:r>
              <a:rPr lang="zh-CN" altLang="en-US">
                <a:solidFill>
                  <a:schemeClr val="tx1"/>
                </a:solidFill>
              </a:rPr>
              <a:t>配置（随机名字），每个语言独立配置。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每个地区维护一个管理地区个性配置的目录，该地区定制化修改了的配置都放里面。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每个语言维护一个语言配置目录，包含</a:t>
            </a:r>
            <a:r>
              <a:rPr lang="en-US" altLang="zh-CN">
                <a:sym typeface="+mn-ea"/>
              </a:rPr>
              <a:t>StringTable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RandomName</a:t>
            </a:r>
            <a:r>
              <a:rPr lang="zh-CN" altLang="en-US">
                <a:sym typeface="+mn-ea"/>
              </a:rPr>
              <a:t>等配置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支持海外版本（程序）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471545" y="2727960"/>
            <a:ext cx="101917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59630" y="2727960"/>
            <a:ext cx="101917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Notice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72180" y="1818640"/>
            <a:ext cx="458216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StringTable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976755" y="2502535"/>
            <a:ext cx="62166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3471545" y="3630295"/>
            <a:ext cx="4582160" cy="431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3703320" y="836930"/>
            <a:ext cx="1975485" cy="587375"/>
          </a:xfrm>
          <a:prstGeom prst="wedgeRoundRectCallout">
            <a:avLst>
              <a:gd name="adj1" fmla="val 54334"/>
              <a:gd name="adj2" fmla="val 1144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将支持的语言全部加载到内存中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76755" y="1850390"/>
            <a:ext cx="133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多语言配置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51050" y="2759710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0415" y="366204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801100" y="2250440"/>
            <a:ext cx="2372995" cy="587375"/>
          </a:xfrm>
          <a:prstGeom prst="wedgeRoundRectCallout">
            <a:avLst>
              <a:gd name="adj1" fmla="val -76595"/>
              <a:gd name="adj2" fmla="val 638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地区配置覆盖通用配置后以正常逻辑加载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42000" y="2727960"/>
            <a:ext cx="101917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35165" y="2727960"/>
            <a:ext cx="101917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976755" y="3381375"/>
            <a:ext cx="62166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5553710" y="4418330"/>
            <a:ext cx="5620385" cy="964565"/>
          </a:xfrm>
          <a:prstGeom prst="wedgeRoundRectCallout">
            <a:avLst>
              <a:gd name="adj1" fmla="val -45458"/>
              <a:gd name="adj2" fmla="val -8475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从配置读出的内容，直接根据</a:t>
            </a:r>
            <a:r>
              <a:rPr lang="en-US" altLang="zh-CN">
                <a:solidFill>
                  <a:schemeClr val="tx1"/>
                </a:solidFill>
              </a:rPr>
              <a:t>StringTable</a:t>
            </a:r>
            <a:r>
              <a:rPr lang="zh-CN" altLang="en-US">
                <a:solidFill>
                  <a:schemeClr val="tx1"/>
                </a:solidFill>
              </a:rPr>
              <a:t>显示文字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从服务器协议拿到的文字，直接显示文字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从服务器协议拿到</a:t>
            </a:r>
            <a:r>
              <a:rPr lang="en-US" altLang="zh-CN">
                <a:solidFill>
                  <a:schemeClr val="tx1"/>
                </a:solidFill>
              </a:rPr>
              <a:t>key</a:t>
            </a:r>
            <a:r>
              <a:rPr lang="zh-CN" altLang="en-US">
                <a:solidFill>
                  <a:schemeClr val="tx1"/>
                </a:solidFill>
              </a:rPr>
              <a:t>，根据</a:t>
            </a:r>
            <a:r>
              <a:rPr lang="en-US" altLang="zh-CN">
                <a:solidFill>
                  <a:schemeClr val="tx1"/>
                </a:solidFill>
              </a:rPr>
              <a:t>StringTable</a:t>
            </a:r>
            <a:r>
              <a:rPr lang="zh-CN" altLang="en-US">
                <a:solidFill>
                  <a:schemeClr val="tx1"/>
                </a:solidFill>
              </a:rPr>
              <a:t>显示文字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14088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展示龙之谷的服务器</a:t>
            </a:r>
            <a:r>
              <a:rPr lang="zh-CN" altLang="en-US" dirty="0" smtClean="0"/>
              <a:t>架构</a:t>
            </a:r>
            <a:r>
              <a:rPr lang="zh-CN" altLang="en-US" dirty="0"/>
              <a:t>。</a:t>
            </a:r>
            <a:endParaRPr lang="zh-CN" altLang="en-US" dirty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介绍岛</a:t>
            </a:r>
            <a:r>
              <a:rPr lang="en-US" altLang="zh-CN" dirty="0"/>
              <a:t>2</a:t>
            </a:r>
            <a:r>
              <a:rPr lang="zh-CN" altLang="en-US" dirty="0"/>
              <a:t>团队在各个方面的探索和规划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 smtClean="0"/>
              <a:t>讨论其他一些值得关注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问题。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zh-CN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Hannotate SC" charset="-122"/>
              </a:rPr>
              <a:t>分享目的：</a:t>
            </a:r>
            <a:endParaRPr lang="zh-CN" altLang="en-US" dirty="0">
              <a:cs typeface="Hannotate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运营运维需求</a:t>
            </a:r>
            <a:r>
              <a:rPr lang="zh-CN" altLang="en-US" dirty="0">
                <a:sym typeface="+mn-ea"/>
              </a:rPr>
              <a:t>（海外版本）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>
                <a:sym typeface="+mn-ea"/>
              </a:rPr>
              <a:t>地区众多，</a:t>
            </a:r>
            <a:r>
              <a:rPr lang="zh-CN" altLang="en-US"/>
              <a:t>每个地区有独立的运营团队，运营需求多样多变。</a:t>
            </a:r>
            <a:endParaRPr lang="zh-CN" altLang="en-US"/>
          </a:p>
          <a:p>
            <a:r>
              <a:rPr lang="zh-CN" altLang="en-US">
                <a:sym typeface="+mn-ea"/>
              </a:rPr>
              <a:t>每个地区有独立的机房，运营后台部署在各自机房，难以做到集中管理。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各个机房情况不一，稳定性可靠性面临更大挑战。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完善整个运营后台系统，支持方便强大的运营需求。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完善自动化工具流程，方便对机房的管理。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完善机房的监控、备份机制保证稳定可靠运维环境。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机房部署（海外版本）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861361" y="1393602"/>
            <a:ext cx="172819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中转机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61361" y="2401347"/>
            <a:ext cx="172819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GameAdm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90435" y="1823720"/>
            <a:ext cx="200279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Mysql(GameAdm)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61361" y="3405917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61361" y="4401597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61361" y="5410612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290435" y="3536315"/>
            <a:ext cx="200215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Mysql(Master)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91070" y="5193030"/>
            <a:ext cx="200215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811385" y="3536315"/>
            <a:ext cx="167894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Mysql(Slave)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7316" y="1391697"/>
            <a:ext cx="1728192" cy="432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7316" y="2399442"/>
            <a:ext cx="1728192" cy="432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运营策划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7316" y="4399692"/>
            <a:ext cx="1728192" cy="432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3"/>
            <a:endCxn id="4" idx="1"/>
          </p:cNvCxnSpPr>
          <p:nvPr/>
        </p:nvCxnSpPr>
        <p:spPr>
          <a:xfrm>
            <a:off x="2435860" y="1607820"/>
            <a:ext cx="1425575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85365" y="1023620"/>
            <a:ext cx="201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开放</a:t>
            </a:r>
            <a:r>
              <a:rPr lang="en-US" altLang="zh-CN"/>
              <a:t>22</a:t>
            </a:r>
            <a:r>
              <a:rPr lang="zh-CN" altLang="en-US"/>
              <a:t>等运维端口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16" idx="3"/>
            <a:endCxn id="5" idx="1"/>
          </p:cNvCxnSpPr>
          <p:nvPr/>
        </p:nvCxnSpPr>
        <p:spPr>
          <a:xfrm>
            <a:off x="2435860" y="2615565"/>
            <a:ext cx="1425575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142490" y="27590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提供网页后台服务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7" idx="3"/>
            <a:endCxn id="7" idx="1"/>
          </p:cNvCxnSpPr>
          <p:nvPr/>
        </p:nvCxnSpPr>
        <p:spPr>
          <a:xfrm flipV="1">
            <a:off x="2435860" y="3622040"/>
            <a:ext cx="1425575" cy="993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3"/>
            <a:endCxn id="9" idx="1"/>
          </p:cNvCxnSpPr>
          <p:nvPr/>
        </p:nvCxnSpPr>
        <p:spPr>
          <a:xfrm>
            <a:off x="2435860" y="4615815"/>
            <a:ext cx="1425575" cy="1010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7390" y="504063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开放服务器对外服务端口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4870" y="4098925"/>
            <a:ext cx="2653665" cy="2251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291330" y="59817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可扩展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11" idx="3"/>
            <a:endCxn id="14" idx="1"/>
          </p:cNvCxnSpPr>
          <p:nvPr/>
        </p:nvCxnSpPr>
        <p:spPr>
          <a:xfrm>
            <a:off x="9292590" y="3752215"/>
            <a:ext cx="5187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913245" y="4256405"/>
            <a:ext cx="4424680" cy="1583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811385" y="5224780"/>
            <a:ext cx="109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可扩展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913245" y="2399665"/>
            <a:ext cx="4747260" cy="169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985000" y="2463165"/>
            <a:ext cx="89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可扩展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963920" y="717550"/>
            <a:ext cx="1143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/>
              <a:t>机房</a:t>
            </a:r>
            <a:endParaRPr lang="zh-CN" altLang="en-US" sz="2800" b="1"/>
          </a:p>
        </p:txBody>
      </p:sp>
      <p:sp>
        <p:nvSpPr>
          <p:cNvPr id="45" name="圆角矩形标注 44"/>
          <p:cNvSpPr/>
          <p:nvPr/>
        </p:nvSpPr>
        <p:spPr>
          <a:xfrm>
            <a:off x="7882890" y="1239520"/>
            <a:ext cx="2307590" cy="370205"/>
          </a:xfrm>
          <a:prstGeom prst="wedgeRoundRectCallout">
            <a:avLst>
              <a:gd name="adj1" fmla="val -40165"/>
              <a:gd name="adj2" fmla="val 10079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数据较小，定时热备</a:t>
            </a:r>
            <a:endParaRPr lang="zh-CN" altLang="en-US"/>
          </a:p>
        </p:txBody>
      </p:sp>
      <p:sp>
        <p:nvSpPr>
          <p:cNvPr id="46" name="圆角矩形标注 45"/>
          <p:cNvSpPr/>
          <p:nvPr/>
        </p:nvSpPr>
        <p:spPr>
          <a:xfrm>
            <a:off x="8350885" y="2615565"/>
            <a:ext cx="2809240" cy="574040"/>
          </a:xfrm>
          <a:prstGeom prst="wedgeRoundRectCallout">
            <a:avLst>
              <a:gd name="adj1" fmla="val -43150"/>
              <a:gd name="adj2" fmla="val 1070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数据量大，即时同步到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slave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slave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上定时热备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7670800" y="4328795"/>
            <a:ext cx="3231515" cy="574040"/>
          </a:xfrm>
          <a:prstGeom prst="wedgeRoundRectCallout">
            <a:avLst>
              <a:gd name="adj1" fmla="val -35360"/>
              <a:gd name="adj2" fmla="val 945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数据量大必要性低，其中重要数据在写入前记录日志文件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/>
      <p:bldP spid="16" grpId="0" bldLvl="0" animBg="1"/>
      <p:bldP spid="21" grpId="0"/>
      <p:bldP spid="26" grpId="0"/>
      <p:bldP spid="17" grpId="0" bldLvl="0" animBg="1"/>
      <p:bldP spid="29" grpId="0" bldLvl="0" animBg="1"/>
      <p:bldP spid="30" grpId="0"/>
      <p:bldP spid="14" grpId="0" bldLvl="0" animBg="1"/>
      <p:bldP spid="37" grpId="0" bldLvl="0" animBg="1"/>
      <p:bldP spid="39" grpId="0"/>
      <p:bldP spid="40" grpId="0" bldLvl="0" animBg="1"/>
      <p:bldP spid="42" grpId="0"/>
      <p:bldP spid="45" grpId="0" animBg="1"/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运营运维方面的技术支持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70761" y="2463577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Jinkens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70761" y="1525682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GameAdm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70126" y="5155342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61051" y="5161692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GMTool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85531" y="3061112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守护进程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5605" y="4361815"/>
            <a:ext cx="1967865" cy="431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运维数据监控中心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58390" y="4624070"/>
            <a:ext cx="2752090" cy="137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33320" y="47351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中转机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58390" y="987425"/>
            <a:ext cx="2753360" cy="2251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标注 45"/>
          <p:cNvSpPr/>
          <p:nvPr/>
        </p:nvSpPr>
        <p:spPr>
          <a:xfrm>
            <a:off x="9288145" y="2208530"/>
            <a:ext cx="2690495" cy="574040"/>
          </a:xfrm>
          <a:prstGeom prst="wedgeRoundRectCallout">
            <a:avLst>
              <a:gd name="adj1" fmla="val -15518"/>
              <a:gd name="adj2" fmla="val 945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拉起异常宕机进程，向相关人员发送异常邮件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8390" y="1064895"/>
            <a:ext cx="1018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PHP</a:t>
            </a:r>
            <a:r>
              <a:rPr lang="zh-CN" altLang="en-US"/>
              <a:t>后台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61051" y="2279427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IDIPServer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8630" y="1155065"/>
            <a:ext cx="1117600" cy="431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运营策划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8630" y="1897380"/>
            <a:ext cx="1117600" cy="431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750695" y="1741805"/>
            <a:ext cx="960755" cy="0"/>
          </a:xfrm>
          <a:prstGeom prst="straightConnector1">
            <a:avLst/>
          </a:prstGeom>
          <a:ln w="38100" cmpd="dbl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8929370" y="5191125"/>
            <a:ext cx="3049270" cy="574040"/>
          </a:xfrm>
          <a:prstGeom prst="wedgeRoundRectCallout">
            <a:avLst>
              <a:gd name="adj1" fmla="val -7059"/>
              <a:gd name="adj2" fmla="val -1180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所有机房机器上报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CPU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、内存、硬盘、流量等运维数据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240030" y="2782570"/>
            <a:ext cx="2007235" cy="574040"/>
          </a:xfrm>
          <a:prstGeom prst="wedgeRoundRectCallout">
            <a:avLst>
              <a:gd name="adj1" fmla="val 52286"/>
              <a:gd name="adj2" fmla="val -2201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GameAdm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进行运营运维操作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092825" y="3493135"/>
            <a:ext cx="2465070" cy="88646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599305" y="1741805"/>
            <a:ext cx="1861820" cy="75374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6017895" y="1525905"/>
            <a:ext cx="2806065" cy="574040"/>
          </a:xfrm>
          <a:prstGeom prst="wedgeRoundRectCallout">
            <a:avLst>
              <a:gd name="adj1" fmla="val -65433"/>
              <a:gd name="adj2" fmla="val 506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运营操作通过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IDIPServer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向服务器集群发送协议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325360" y="2711450"/>
            <a:ext cx="0" cy="78168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2"/>
          </p:cNvCxnSpPr>
          <p:nvPr/>
        </p:nvCxnSpPr>
        <p:spPr>
          <a:xfrm flipH="1">
            <a:off x="3734435" y="2895600"/>
            <a:ext cx="635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</p:cNvCxnSpPr>
          <p:nvPr/>
        </p:nvCxnSpPr>
        <p:spPr>
          <a:xfrm flipV="1">
            <a:off x="4598670" y="3936365"/>
            <a:ext cx="1494155" cy="143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3"/>
          </p:cNvCxnSpPr>
          <p:nvPr/>
        </p:nvCxnSpPr>
        <p:spPr>
          <a:xfrm>
            <a:off x="4598670" y="5371465"/>
            <a:ext cx="186245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325360" y="4379595"/>
            <a:ext cx="0" cy="78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735070" y="1957705"/>
            <a:ext cx="0" cy="50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8557895" y="3277235"/>
            <a:ext cx="727710" cy="659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557895" y="3936365"/>
            <a:ext cx="72771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标注 39"/>
          <p:cNvSpPr/>
          <p:nvPr/>
        </p:nvSpPr>
        <p:spPr>
          <a:xfrm>
            <a:off x="240030" y="3834130"/>
            <a:ext cx="2471420" cy="574040"/>
          </a:xfrm>
          <a:prstGeom prst="wedgeRoundRectCallout">
            <a:avLst>
              <a:gd name="adj1" fmla="val 89439"/>
              <a:gd name="adj2" fmla="val -512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运维请求通过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Jinkens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调用中转机脚本执行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323965" y="908050"/>
            <a:ext cx="200215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8929370" y="987425"/>
            <a:ext cx="1928495" cy="574040"/>
          </a:xfrm>
          <a:prstGeom prst="wedgeRoundRectCallout">
            <a:avLst>
              <a:gd name="adj1" fmla="val -79568"/>
              <a:gd name="adj2" fmla="val -368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日志查询直接访问日志数据库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599305" y="1123950"/>
            <a:ext cx="1724660" cy="6178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6" grpId="1" bldLvl="0" animBg="1"/>
      <p:bldP spid="17" grpId="1" bldLvl="0" animBg="1"/>
      <p:bldP spid="21" grpId="0" bldLvl="0" animBg="1"/>
      <p:bldP spid="24" grpId="0" bldLvl="0" animBg="1"/>
      <p:bldP spid="15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46" grpId="0" bldLvl="0" animBg="1"/>
      <p:bldP spid="9" grpId="0" bldLvl="0" animBg="1"/>
      <p:bldP spid="20" grpId="0" bldLvl="0" animBg="1"/>
      <p:bldP spid="26" grpId="0"/>
      <p:bldP spid="29" grpId="0" bldLvl="0" animBg="1"/>
      <p:bldP spid="40" grpId="0" bldLvl="0" animBg="1"/>
      <p:bldP spid="43" grpId="0" bldLvl="0" animBg="1"/>
      <p:bldP spid="4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2264" y="25166"/>
            <a:ext cx="3719736" cy="142056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7625" y="1911985"/>
            <a:ext cx="10591165" cy="1540510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ym typeface="+mn-ea"/>
              </a:rPr>
              <a:t>二：与《街机三国》和《</a:t>
            </a:r>
            <a:r>
              <a:rPr lang="en-US" altLang="zh-CN" sz="5400" dirty="0">
                <a:sym typeface="+mn-ea"/>
              </a:rPr>
              <a:t>ro</a:t>
            </a:r>
            <a:r>
              <a:rPr lang="zh-CN" altLang="en-US" sz="5400" dirty="0">
                <a:sym typeface="+mn-ea"/>
              </a:rPr>
              <a:t>》对比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zh-CN" dirty="0"/>
              <a:t>《街机三国》服务器架构</a:t>
            </a:r>
            <a:endParaRPr lang="zh-CN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811270" y="1861185"/>
            <a:ext cx="1080000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ConnectServer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01665" y="1537335"/>
            <a:ext cx="1080000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LogicServer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592060" y="1861185"/>
            <a:ext cx="1080000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DBServer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3" idx="1"/>
            <a:endCxn id="5" idx="3"/>
          </p:cNvCxnSpPr>
          <p:nvPr/>
        </p:nvCxnSpPr>
        <p:spPr>
          <a:xfrm flipH="1">
            <a:off x="4891645" y="1699260"/>
            <a:ext cx="81026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  <a:endCxn id="16" idx="1"/>
          </p:cNvCxnSpPr>
          <p:nvPr/>
        </p:nvCxnSpPr>
        <p:spPr>
          <a:xfrm>
            <a:off x="6781800" y="1699260"/>
            <a:ext cx="81026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151880" y="3406140"/>
            <a:ext cx="144000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811270" y="3406140"/>
            <a:ext cx="144000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ConnectServer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701665" y="2185035"/>
            <a:ext cx="1080000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LogicServer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32" idx="3"/>
            <a:endCxn id="16" idx="1"/>
          </p:cNvCxnSpPr>
          <p:nvPr/>
        </p:nvCxnSpPr>
        <p:spPr>
          <a:xfrm flipV="1">
            <a:off x="6781800" y="2023110"/>
            <a:ext cx="81026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3"/>
            <a:endCxn id="32" idx="1"/>
          </p:cNvCxnSpPr>
          <p:nvPr/>
        </p:nvCxnSpPr>
        <p:spPr>
          <a:xfrm>
            <a:off x="4891405" y="2023110"/>
            <a:ext cx="81026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811270" y="5058410"/>
            <a:ext cx="1080000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ConnectServer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701665" y="4734560"/>
            <a:ext cx="1080000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LogicServer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592060" y="5058410"/>
            <a:ext cx="1080000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DBServer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6" idx="1"/>
            <a:endCxn id="35" idx="3"/>
          </p:cNvCxnSpPr>
          <p:nvPr/>
        </p:nvCxnSpPr>
        <p:spPr>
          <a:xfrm flipH="1">
            <a:off x="4891645" y="4896485"/>
            <a:ext cx="81026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6" idx="3"/>
            <a:endCxn id="37" idx="1"/>
          </p:cNvCxnSpPr>
          <p:nvPr/>
        </p:nvCxnSpPr>
        <p:spPr>
          <a:xfrm>
            <a:off x="6781800" y="4896485"/>
            <a:ext cx="81026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701665" y="5382260"/>
            <a:ext cx="1080000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LogicServer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40" idx="3"/>
            <a:endCxn id="37" idx="1"/>
          </p:cNvCxnSpPr>
          <p:nvPr/>
        </p:nvCxnSpPr>
        <p:spPr>
          <a:xfrm flipV="1">
            <a:off x="6781800" y="5220335"/>
            <a:ext cx="81026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5" idx="3"/>
            <a:endCxn id="40" idx="1"/>
          </p:cNvCxnSpPr>
          <p:nvPr/>
        </p:nvCxnSpPr>
        <p:spPr>
          <a:xfrm>
            <a:off x="4891405" y="5220335"/>
            <a:ext cx="81026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3"/>
            <a:endCxn id="29" idx="1"/>
          </p:cNvCxnSpPr>
          <p:nvPr/>
        </p:nvCxnSpPr>
        <p:spPr>
          <a:xfrm>
            <a:off x="5251450" y="3622040"/>
            <a:ext cx="9004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" idx="0"/>
            <a:endCxn id="16" idx="2"/>
          </p:cNvCxnSpPr>
          <p:nvPr/>
        </p:nvCxnSpPr>
        <p:spPr>
          <a:xfrm flipV="1">
            <a:off x="6871970" y="2185035"/>
            <a:ext cx="1260475" cy="1221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37" idx="0"/>
          </p:cNvCxnSpPr>
          <p:nvPr/>
        </p:nvCxnSpPr>
        <p:spPr>
          <a:xfrm>
            <a:off x="6871970" y="3837940"/>
            <a:ext cx="1260475" cy="12204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9936480" y="3406140"/>
            <a:ext cx="137223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16" idx="3"/>
            <a:endCxn id="46" idx="1"/>
          </p:cNvCxnSpPr>
          <p:nvPr/>
        </p:nvCxnSpPr>
        <p:spPr>
          <a:xfrm>
            <a:off x="8672195" y="2023110"/>
            <a:ext cx="1264285" cy="15989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3"/>
            <a:endCxn id="46" idx="1"/>
          </p:cNvCxnSpPr>
          <p:nvPr/>
        </p:nvCxnSpPr>
        <p:spPr>
          <a:xfrm flipV="1">
            <a:off x="8672195" y="3622040"/>
            <a:ext cx="1264285" cy="159829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1185545" y="1807210"/>
            <a:ext cx="1352550" cy="431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185545" y="5004435"/>
            <a:ext cx="1352550" cy="431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50" idx="3"/>
            <a:endCxn id="5" idx="1"/>
          </p:cNvCxnSpPr>
          <p:nvPr/>
        </p:nvCxnSpPr>
        <p:spPr>
          <a:xfrm>
            <a:off x="2538095" y="2023110"/>
            <a:ext cx="1273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1" idx="3"/>
            <a:endCxn id="35" idx="1"/>
          </p:cNvCxnSpPr>
          <p:nvPr/>
        </p:nvCxnSpPr>
        <p:spPr>
          <a:xfrm>
            <a:off x="2538095" y="5220335"/>
            <a:ext cx="1273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31" idx="1"/>
          </p:cNvCxnSpPr>
          <p:nvPr/>
        </p:nvCxnSpPr>
        <p:spPr>
          <a:xfrm flipV="1">
            <a:off x="2538095" y="3622040"/>
            <a:ext cx="1273175" cy="15982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3"/>
            <a:endCxn id="31" idx="1"/>
          </p:cNvCxnSpPr>
          <p:nvPr/>
        </p:nvCxnSpPr>
        <p:spPr>
          <a:xfrm>
            <a:off x="2538095" y="2023110"/>
            <a:ext cx="1273175" cy="1598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标注 56"/>
          <p:cNvSpPr/>
          <p:nvPr/>
        </p:nvSpPr>
        <p:spPr>
          <a:xfrm>
            <a:off x="6444615" y="784860"/>
            <a:ext cx="1484630" cy="410210"/>
          </a:xfrm>
          <a:prstGeom prst="wedgeRoundRectCallout">
            <a:avLst>
              <a:gd name="adj1" fmla="val -59366"/>
              <a:gd name="adj2" fmla="val 1230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sym typeface="+mn-ea"/>
              </a:rPr>
              <a:t>每个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LogicServer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都是一个独立小服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58845" y="1212850"/>
            <a:ext cx="5474970" cy="164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458845" y="121285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大区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3458845" y="4399915"/>
            <a:ext cx="5474970" cy="164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3458845" y="439991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大区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630" y="84455"/>
            <a:ext cx="6000115" cy="575310"/>
          </a:xfrm>
        </p:spPr>
        <p:txBody>
          <a:bodyPr>
            <a:normAutofit/>
          </a:bodyPr>
          <a:lstStyle/>
          <a:p>
            <a:r>
              <a:rPr lang="zh-CN" altLang="zh-CN" dirty="0"/>
              <a:t>龙之谷和街机三国对比（核心玩法）</a:t>
            </a:r>
            <a:endParaRPr lang="zh-CN" altLang="zh-CN" dirty="0"/>
          </a:p>
        </p:txBody>
      </p:sp>
      <p:graphicFrame>
        <p:nvGraphicFramePr>
          <p:cNvPr id="8" name="表格 7"/>
          <p:cNvGraphicFramePr/>
          <p:nvPr/>
        </p:nvGraphicFramePr>
        <p:xfrm>
          <a:off x="966470" y="1257300"/>
          <a:ext cx="10259695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655"/>
                <a:gridCol w="4046220"/>
                <a:gridCol w="3893820"/>
              </a:tblGrid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龙之谷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街机三国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同步方案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状态同步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帧同步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在线需求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大服设计，单服在线</a:t>
                      </a:r>
                      <a:r>
                        <a:rPr lang="en-US" altLang="zh-CN"/>
                        <a:t>7000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小服设计，单服在线</a:t>
                      </a:r>
                      <a:r>
                        <a:rPr lang="en-US" altLang="zh-CN"/>
                        <a:t>2000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压力较大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压力较小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架构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复杂度高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复杂度低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逻辑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客户端和服务器分别用</a:t>
                      </a:r>
                      <a:r>
                        <a:rPr lang="en-US" altLang="zh-CN"/>
                        <a:t>C#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C++</a:t>
                      </a:r>
                      <a:r>
                        <a:rPr lang="zh-CN" altLang="en-US"/>
                        <a:t>维护一套战斗逻辑，主线剧情场景使用纯客户端逻辑，其他场景使用服务器逻辑。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战斗逻辑都在客户端，服务器仅做操作同步和结果校验。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反外挂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战斗逻辑都在服务器，基本杜绝外挂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难度较高，需要针对处理</a:t>
                      </a: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zh-CN" dirty="0"/>
              <a:t>龙之谷和街机三国对比（数据）</a:t>
            </a:r>
            <a:endParaRPr lang="zh-CN" altLang="zh-CN" dirty="0"/>
          </a:p>
        </p:txBody>
      </p:sp>
      <p:graphicFrame>
        <p:nvGraphicFramePr>
          <p:cNvPr id="8" name="表格 7"/>
          <p:cNvGraphicFramePr/>
          <p:nvPr/>
        </p:nvGraphicFramePr>
        <p:xfrm>
          <a:off x="965835" y="1097280"/>
          <a:ext cx="10259695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655"/>
                <a:gridCol w="4046220"/>
                <a:gridCol w="3893820"/>
              </a:tblGrid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龙之谷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街机三国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玩家数据一致性维护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GameServer</a:t>
                      </a:r>
                      <a:r>
                        <a:rPr lang="zh-CN" altLang="en-US"/>
                        <a:t>保证</a:t>
                      </a:r>
                      <a:r>
                        <a:rPr lang="zh-CN" altLang="en-US"/>
                        <a:t>数据一致性，定时通过</a:t>
                      </a:r>
                      <a:r>
                        <a:rPr lang="en-US" altLang="zh-CN"/>
                        <a:t>DBServer</a:t>
                      </a:r>
                      <a:r>
                        <a:rPr lang="zh-CN" altLang="en-US"/>
                        <a:t>向数据库同步。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DBServer</a:t>
                      </a:r>
                      <a:r>
                        <a:rPr lang="zh-CN" altLang="en-US"/>
                        <a:t>保证数据一致性，</a:t>
                      </a:r>
                      <a:r>
                        <a:rPr lang="en-US" altLang="zh-CN"/>
                        <a:t>LogicServer</a:t>
                      </a:r>
                      <a:r>
                        <a:rPr lang="zh-CN" altLang="en-US"/>
                        <a:t>维护</a:t>
                      </a:r>
                      <a:r>
                        <a:rPr lang="zh-CN" altLang="en-US"/>
                        <a:t>缓存支持逻辑。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数据存储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存储二进制数据，用</a:t>
                      </a:r>
                      <a:r>
                        <a:rPr lang="en-US" altLang="zh-CN"/>
                        <a:t>protobuf</a:t>
                      </a:r>
                      <a:r>
                        <a:rPr lang="zh-CN" altLang="en-US"/>
                        <a:t>进行序列化，存入数据库</a:t>
                      </a:r>
                      <a:r>
                        <a:rPr lang="en-US" altLang="zh-CN"/>
                        <a:t>blob</a:t>
                      </a:r>
                      <a:r>
                        <a:rPr lang="zh-CN" altLang="en-US"/>
                        <a:t>类型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以原始数据类型存储，以业务分类建数据库表，数据库表本身包含细节。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开发复杂度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开发简单，主要逻辑与数据统一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开发复杂度高，开发过程中逻辑处理、数据修改、数据落地都需要考虑。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数据库硬盘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占用空间大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占用空间小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数据库性能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压力大，读写对磁盘性能要求高，需要</a:t>
                      </a:r>
                      <a:r>
                        <a:rPr lang="en-US" altLang="zh-CN"/>
                        <a:t>ssd</a:t>
                      </a:r>
                      <a:r>
                        <a:rPr lang="zh-CN" altLang="en-US"/>
                        <a:t>硬盘支持。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压力小</a:t>
                      </a: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zh-CN" dirty="0"/>
              <a:t>龙之谷和街机三国对比（其他）</a:t>
            </a:r>
            <a:endParaRPr lang="zh-CN" altLang="zh-CN" dirty="0"/>
          </a:p>
        </p:txBody>
      </p:sp>
      <p:graphicFrame>
        <p:nvGraphicFramePr>
          <p:cNvPr id="8" name="表格 7"/>
          <p:cNvGraphicFramePr/>
          <p:nvPr/>
        </p:nvGraphicFramePr>
        <p:xfrm>
          <a:off x="966470" y="1097280"/>
          <a:ext cx="10259695" cy="513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655"/>
                <a:gridCol w="4046220"/>
                <a:gridCol w="3893820"/>
              </a:tblGrid>
              <a:tr h="50292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龙之谷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街机三国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功能设计难度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GameServer</a:t>
                      </a:r>
                      <a:r>
                        <a:rPr lang="zh-CN" altLang="en-US"/>
                        <a:t>不是单点服，很多需求限于此架构只能设计成异步逻辑。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数据一致性在</a:t>
                      </a:r>
                      <a:r>
                        <a:rPr lang="en-US" altLang="zh-CN"/>
                        <a:t>DBServer</a:t>
                      </a:r>
                      <a:r>
                        <a:rPr lang="zh-CN" altLang="en-US"/>
                        <a:t>维护，逻辑判断和数据修改必须设计成异步逻辑。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配置格式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cvs</a:t>
                      </a:r>
                      <a:r>
                        <a:rPr lang="zh-CN" altLang="en-US"/>
                        <a:t>，自动生成读表代码。</a:t>
                      </a:r>
                      <a:r>
                        <a:rPr lang="zh-CN" altLang="en-US" sz="1800">
                          <a:sym typeface="+mn-ea"/>
                        </a:rPr>
                        <a:t>格式死板不直观，</a:t>
                      </a:r>
                      <a:r>
                        <a:rPr lang="zh-CN" altLang="en-US"/>
                        <a:t>配数值方便程度高。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xml</a:t>
                      </a:r>
                      <a:r>
                        <a:rPr lang="zh-CN" altLang="en-US"/>
                        <a:t>，读表代码必须手写。格式灵活直观，大规模配置数值不够方便。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配置热更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支持度一般，没有统一的热更组件。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支持度高，除个别功能外都统一支持热更。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协议数据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protobuf</a:t>
                      </a:r>
                      <a:r>
                        <a:rPr lang="zh-CN" altLang="en-US"/>
                        <a:t>，定义、编码工具化程度高，使用方便。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使用自定义编码方式，部分代码有工具辅助生成，使用方便程度一般。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内存使用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动态申请内存，</a:t>
                      </a:r>
                      <a:r>
                        <a:rPr lang="en-US" altLang="zh-CN"/>
                        <a:t>tcmalloc</a:t>
                      </a:r>
                      <a:r>
                        <a:rPr lang="zh-CN" altLang="en-US"/>
                        <a:t>优化分配速度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静态申请内存，预分配对象池</a:t>
                      </a: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《龙之谷》战斗逻辑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535170" y="2032000"/>
            <a:ext cx="119189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636385" y="2032000"/>
            <a:ext cx="119126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Enemy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523615" y="3754755"/>
            <a:ext cx="1536065" cy="431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ActionState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86045" y="3754755"/>
            <a:ext cx="1191260" cy="431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04305" y="3750945"/>
            <a:ext cx="1191895" cy="431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827645" y="3754755"/>
            <a:ext cx="1192530" cy="431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35388" y="2063878"/>
            <a:ext cx="9048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04010" y="3754755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945" y="887095"/>
            <a:ext cx="1672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6152515" y="2711450"/>
            <a:ext cx="224790" cy="791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77305" y="2923540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组合关系，负责管理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125220" y="5023485"/>
            <a:ext cx="2398395" cy="848360"/>
          </a:xfrm>
          <a:prstGeom prst="wedgeRoundRectCallout">
            <a:avLst>
              <a:gd name="adj1" fmla="val 79970"/>
              <a:gd name="adj2" fmla="val -14453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状态机，每个状态继承实现组件类，由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ActionState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统一管理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982085" y="4657090"/>
            <a:ext cx="1317625" cy="447675"/>
          </a:xfrm>
          <a:prstGeom prst="wedgeRoundRectCallout">
            <a:avLst>
              <a:gd name="adj1" fmla="val 79970"/>
              <a:gd name="adj2" fmla="val -14453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Buff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组件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299710" y="5231765"/>
            <a:ext cx="3072130" cy="734695"/>
          </a:xfrm>
          <a:prstGeom prst="wedgeRoundRectCallout">
            <a:avLst>
              <a:gd name="adj1" fmla="val 9053"/>
              <a:gd name="adj2" fmla="val -1914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技能组件，背后有一整套技能系统，主要靠定时器驱动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8726805" y="4657090"/>
            <a:ext cx="2350135" cy="734695"/>
          </a:xfrm>
          <a:prstGeom prst="wedgeRoundRectCallout">
            <a:avLst>
              <a:gd name="adj1" fmla="val -61375"/>
              <a:gd name="adj2" fmla="val -11024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组件，背后有实现一整套行为树逻辑。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840480" y="887095"/>
            <a:ext cx="5140325" cy="734695"/>
          </a:xfrm>
          <a:prstGeom prst="wedgeRoundRectCallout">
            <a:avLst>
              <a:gd name="adj1" fmla="val -49950"/>
              <a:gd name="adj2" fmla="val 10687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接受事件，交给组件，组件处理自己感兴趣的事件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定期执行所有组件的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Update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函数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cs typeface="Hannotate SC" charset="-122"/>
                <a:sym typeface="+mn-ea"/>
              </a:rPr>
              <a:t>《</a:t>
            </a:r>
            <a:r>
              <a:rPr lang="en-US" altLang="zh-CN" dirty="0" smtClean="0">
                <a:cs typeface="Hannotate SC" charset="-122"/>
                <a:sym typeface="+mn-ea"/>
              </a:rPr>
              <a:t>RO</a:t>
            </a:r>
            <a:r>
              <a:rPr lang="zh-CN" altLang="en-US" dirty="0" smtClean="0">
                <a:cs typeface="Hannotate SC" charset="-122"/>
                <a:sym typeface="+mn-ea"/>
              </a:rPr>
              <a:t>》</a:t>
            </a:r>
            <a:r>
              <a:rPr lang="zh-CN" altLang="en-US" dirty="0" smtClean="0">
                <a:cs typeface="Hannotate SC" charset="-122"/>
                <a:sym typeface="+mn-ea"/>
              </a:rPr>
              <a:t>战斗逻辑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继承自《龙之谷》的</a:t>
            </a:r>
            <a:r>
              <a:rPr lang="en-US" altLang="zh-CN"/>
              <a:t>EC</a:t>
            </a:r>
            <a:r>
              <a:rPr lang="zh-CN" altLang="en-US"/>
              <a:t>架构思想。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针对《龙之谷》前后端需实现两份相同战斗逻辑的现状，创建了独立的</a:t>
            </a:r>
            <a:r>
              <a:rPr lang="en-US" altLang="zh-CN"/>
              <a:t>gamelibs</a:t>
            </a:r>
            <a:r>
              <a:rPr lang="zh-CN" altLang="en-US"/>
              <a:t>战斗</a:t>
            </a:r>
            <a:r>
              <a:rPr lang="zh-CN" altLang="en-US"/>
              <a:t>库供前后端调用。</a:t>
            </a:r>
            <a:endParaRPr lang="zh-CN" altLang="en-US"/>
          </a:p>
          <a:p>
            <a:r>
              <a:rPr lang="zh-CN" altLang="en-US"/>
              <a:t>更多更复杂的对象关系。</a:t>
            </a:r>
            <a:endParaRPr lang="zh-CN" altLang="en-US"/>
          </a:p>
          <a:p>
            <a:r>
              <a:rPr lang="zh-CN" altLang="en-US">
                <a:sym typeface="+mn-ea"/>
              </a:rPr>
              <a:t>拥有更丰富的功能和</a:t>
            </a:r>
            <a:r>
              <a:rPr lang="zh-CN" altLang="en-US"/>
              <a:t>针对性的玩法设计。</a:t>
            </a:r>
            <a:endParaRPr lang="zh-CN" altLang="en-US"/>
          </a:p>
          <a:p>
            <a:r>
              <a:rPr lang="zh-CN" altLang="en-US"/>
              <a:t>很多针对性的优化策略。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1408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dirty="0">
                <a:cs typeface="Hannotate SC" charset="-122"/>
              </a:rPr>
              <a:t>第一章</a:t>
            </a:r>
            <a:r>
              <a:rPr lang="zh-CN" altLang="en-US" dirty="0" smtClean="0">
                <a:cs typeface="Hannotate SC" charset="-122"/>
              </a:rPr>
              <a:t>：《龙之谷》服务器架构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cs typeface="Hannotate SC" charset="-122"/>
              </a:rPr>
              <a:t>第二章：与《街机三国》和《</a:t>
            </a:r>
            <a:r>
              <a:rPr lang="en-US" altLang="zh-CN" dirty="0" smtClean="0">
                <a:cs typeface="Hannotate SC" charset="-122"/>
              </a:rPr>
              <a:t>ro</a:t>
            </a:r>
            <a:r>
              <a:rPr lang="zh-CN" altLang="en-US" dirty="0" smtClean="0">
                <a:cs typeface="Hannotate SC" charset="-122"/>
              </a:rPr>
              <a:t>》</a:t>
            </a:r>
            <a:r>
              <a:rPr lang="zh-CN" altLang="en-US" dirty="0" smtClean="0">
                <a:cs typeface="Hannotate SC" charset="-122"/>
              </a:rPr>
              <a:t>的对比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cs typeface="Hannotate SC" charset="-122"/>
              </a:rPr>
              <a:t>第三章：《</a:t>
            </a:r>
            <a:r>
              <a:rPr lang="zh-CN" altLang="en-US" dirty="0" smtClean="0">
                <a:cs typeface="Hannotate SC" charset="-122"/>
                <a:sym typeface="+mn-ea"/>
              </a:rPr>
              <a:t>岛</a:t>
            </a:r>
            <a:r>
              <a:rPr lang="en-US" altLang="zh-CN" dirty="0" smtClean="0">
                <a:cs typeface="Hannotate SC" charset="-122"/>
                <a:sym typeface="+mn-ea"/>
              </a:rPr>
              <a:t>2</a:t>
            </a:r>
            <a:r>
              <a:rPr lang="zh-CN" altLang="en-US" dirty="0" smtClean="0">
                <a:cs typeface="Hannotate SC" charset="-122"/>
                <a:sym typeface="+mn-ea"/>
              </a:rPr>
              <a:t>》</a:t>
            </a:r>
            <a:r>
              <a:rPr lang="zh-CN" altLang="en-US" dirty="0" smtClean="0">
                <a:cs typeface="Hannotate SC" charset="-122"/>
                <a:sym typeface="+mn-ea"/>
              </a:rPr>
              <a:t>服务器规划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cs typeface="Hannotate SC" charset="-122"/>
              </a:rPr>
              <a:t>第四章：其他问题讨论</a:t>
            </a:r>
            <a:endParaRPr lang="en-US" altLang="zh-CN" dirty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Hannotate SC" charset="-122"/>
              </a:rPr>
              <a:t>目录</a:t>
            </a:r>
            <a:endParaRPr lang="zh-CN" altLang="en-US" dirty="0">
              <a:cs typeface="Hannotate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14088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优化框架设计和基础功能，减少易犯错的地方</a:t>
            </a:r>
            <a:r>
              <a:rPr lang="zh-CN" altLang="en-US" dirty="0">
                <a:sym typeface="+mn-ea"/>
              </a:rPr>
              <a:t>，提高开发效率和质量</a:t>
            </a:r>
            <a:r>
              <a:rPr lang="zh-CN" altLang="en-US" dirty="0"/>
              <a:t>。</a:t>
            </a:r>
            <a:endParaRPr lang="zh-CN" altLang="en-US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优化逻辑设计，支持更强大复杂的游戏需求，帮助其他团队成员更好的打磨游戏。</a:t>
            </a:r>
            <a:endParaRPr lang="zh-CN" altLang="en-US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优化打磨细节，提供给玩家更极致的游戏体验。</a:t>
            </a:r>
            <a:endParaRPr lang="zh-CN" altLang="en-US" dirty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zh-CN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zh-CN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Hannotate SC" charset="-122"/>
              </a:rPr>
              <a:t>优化方向：</a:t>
            </a:r>
            <a:endParaRPr lang="zh-CN" altLang="en-US" dirty="0">
              <a:cs typeface="Hannotate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1408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  <a:sym typeface="+mn-ea"/>
              </a:rPr>
              <a:t>框架设计优化</a:t>
            </a:r>
            <a:endParaRPr lang="zh-CN" altLang="en-US" dirty="0" smtClean="0">
              <a:cs typeface="Hannotate SC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  <a:sym typeface="+mn-ea"/>
              </a:rPr>
              <a:t>编辑器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cs typeface="Hannotate SC" charset="-122"/>
              </a:rPr>
              <a:t>Lua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cs typeface="Hannotate SC" charset="-122"/>
                <a:sym typeface="+mn-ea"/>
              </a:rPr>
              <a:t>ECS</a:t>
            </a:r>
            <a:r>
              <a:rPr lang="zh-CN" altLang="en-US" dirty="0" smtClean="0">
                <a:cs typeface="Hannotate SC" charset="-122"/>
                <a:sym typeface="+mn-ea"/>
              </a:rPr>
              <a:t>架构</a:t>
            </a:r>
            <a:endParaRPr lang="zh-CN" altLang="en-US" dirty="0" smtClean="0">
              <a:cs typeface="Hannotate SC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  <a:sym typeface="+mn-ea"/>
              </a:rPr>
              <a:t>网络层优化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  <a:sym typeface="+mn-ea"/>
              </a:rPr>
              <a:t>性能质量保障</a:t>
            </a:r>
            <a:endParaRPr lang="en-US" altLang="zh-CN" dirty="0" smtClean="0">
              <a:cs typeface="Hannotate SC" charset="-122"/>
              <a:sym typeface="+mn-ea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三：《岛</a:t>
            </a:r>
            <a:r>
              <a:rPr lang="en-US" altLang="zh-CN" dirty="0"/>
              <a:t>2</a:t>
            </a:r>
            <a:r>
              <a:rPr lang="zh-CN" altLang="en-US" dirty="0"/>
              <a:t>》</a:t>
            </a:r>
            <a:r>
              <a:rPr lang="zh-CN" altLang="en-US" dirty="0"/>
              <a:t>服务器规划</a:t>
            </a:r>
            <a:endParaRPr lang="zh-CN" altLang="en-US" dirty="0">
              <a:cs typeface="Hannotate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14088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编程语言：</a:t>
            </a:r>
            <a:r>
              <a:rPr lang="en-US" altLang="zh-CN" dirty="0"/>
              <a:t>c++(c++14</a:t>
            </a:r>
            <a:r>
              <a:rPr lang="zh-CN" altLang="en-US" dirty="0"/>
              <a:t>标准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Lua(5.1)</a:t>
            </a:r>
            <a:endParaRPr lang="zh-CN" altLang="en-US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>
                <a:sym typeface="+mn-ea"/>
              </a:rPr>
              <a:t>开发环境使用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下的</a:t>
            </a:r>
            <a:r>
              <a:rPr lang="en-US" altLang="zh-CN" dirty="0">
                <a:sym typeface="+mn-ea"/>
              </a:rPr>
              <a:t>vs2017</a:t>
            </a:r>
            <a:endParaRPr lang="zh-CN" altLang="en-US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 smtClean="0"/>
              <a:t>正式环境使用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Centos7.5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g++(8.2.0)</a:t>
            </a:r>
            <a:r>
              <a:rPr lang="zh-CN" altLang="en-US" dirty="0" smtClean="0"/>
              <a:t>编译运行</a:t>
            </a:r>
            <a:endParaRPr lang="zh-CN" altLang="en-US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zh-CN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zh-CN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Hannotate SC" charset="-122"/>
              </a:rPr>
              <a:t>项目版本：</a:t>
            </a:r>
            <a:endParaRPr lang="zh-CN" altLang="en-US" dirty="0">
              <a:cs typeface="Hannotate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框架设计优化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目的：</a:t>
            </a:r>
            <a:r>
              <a:rPr lang="zh-CN" altLang="en-US">
                <a:solidFill>
                  <a:srgbClr val="FF0000"/>
                </a:solidFill>
              </a:rPr>
              <a:t>严格约束，丰富支撑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思路：</a:t>
            </a:r>
            <a:endParaRPr lang="zh-CN" altLang="en-US"/>
          </a:p>
          <a:p>
            <a:pPr lvl="1"/>
            <a:r>
              <a:rPr lang="zh-CN" altLang="en-US"/>
              <a:t>对易误用的代码，严格设计使用的规范（如指针）。</a:t>
            </a:r>
            <a:endParaRPr lang="zh-CN" altLang="en-US"/>
          </a:p>
          <a:p>
            <a:pPr lvl="1"/>
            <a:r>
              <a:rPr lang="zh-CN" altLang="en-US"/>
              <a:t>对常用的逻辑，框架提供更多支持，降低日常开发复杂度（如配置热更）。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提供的支撑功能，接口清晰，使用起来简单明确，不留坑（如保证线程安全）。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由以前生成配置的编辑器改为现在生成脚本的编辑器。</a:t>
            </a:r>
            <a:endParaRPr lang="zh-CN" altLang="en-US"/>
          </a:p>
          <a:p>
            <a:r>
              <a:rPr lang="zh-CN" altLang="en-US"/>
              <a:t>程序实现架构流程调用编辑器生成的脚本，实现</a:t>
            </a:r>
            <a:r>
              <a:rPr lang="en-US" altLang="zh-CN"/>
              <a:t>API</a:t>
            </a:r>
            <a:r>
              <a:rPr lang="zh-CN" altLang="en-US"/>
              <a:t>供编辑器生成的脚本调用。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</a:t>
            </a:r>
            <a:r>
              <a:rPr lang="en-US" altLang="zh-CN"/>
              <a:t>Lua</a:t>
            </a:r>
            <a:r>
              <a:rPr lang="zh-CN" altLang="en-US"/>
              <a:t>支持的配置，相比《龙之谷》的</a:t>
            </a:r>
            <a:r>
              <a:rPr lang="en-US" altLang="zh-CN"/>
              <a:t>cvs</a:t>
            </a:r>
            <a:r>
              <a:rPr lang="zh-CN" altLang="en-US"/>
              <a:t>和《</a:t>
            </a:r>
            <a:r>
              <a:rPr lang="en-US" altLang="zh-CN"/>
              <a:t>RO</a:t>
            </a:r>
            <a:r>
              <a:rPr lang="zh-CN" altLang="en-US"/>
              <a:t>》的</a:t>
            </a:r>
            <a:r>
              <a:rPr lang="en-US" altLang="zh-CN"/>
              <a:t>Excel</a:t>
            </a:r>
            <a:r>
              <a:rPr lang="zh-CN" altLang="en-US"/>
              <a:t>，有</a:t>
            </a:r>
            <a:r>
              <a:rPr lang="zh-CN" altLang="en-US"/>
              <a:t>格式自由含义直观使用方便等优点。</a:t>
            </a:r>
            <a:endParaRPr lang="zh-CN" altLang="en-US"/>
          </a:p>
          <a:p>
            <a:r>
              <a:rPr lang="zh-CN" altLang="en-US"/>
              <a:t>更方便的配置和测试，提高策划的生产力。</a:t>
            </a:r>
            <a:endParaRPr lang="zh-CN" altLang="en-US"/>
          </a:p>
          <a:p>
            <a:r>
              <a:rPr lang="zh-CN" altLang="en-US"/>
              <a:t>支持更丰富自由的玩法，释放策划的创造力。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lua</a:t>
            </a:r>
            <a:r>
              <a:rPr lang="zh-CN" altLang="en-US" dirty="0"/>
              <a:t>的目的：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支持编辑器玩法需求和配置需求，提高团队研发能力。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支持配置和协议热更，以及进一步支持逻辑热更。方便的线上运营。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提高开发效率，</a:t>
            </a:r>
            <a:r>
              <a:rPr lang="en-US" altLang="zh-CN"/>
              <a:t>Lua</a:t>
            </a:r>
            <a:r>
              <a:rPr lang="zh-CN" altLang="en-US"/>
              <a:t>的学习成本更低。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控制开发风险，运行</a:t>
            </a:r>
            <a:r>
              <a:rPr lang="en-US" altLang="zh-CN"/>
              <a:t>Lua</a:t>
            </a:r>
            <a:r>
              <a:rPr lang="zh-CN" altLang="en-US"/>
              <a:t>不会引起服务器宕机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en-US" altLang="zh-CN" dirty="0"/>
              <a:t>lua</a:t>
            </a:r>
            <a:r>
              <a:rPr lang="zh-CN" altLang="en-US" dirty="0"/>
              <a:t>支持配置、协议、逻辑热更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75280" y="1833245"/>
            <a:ext cx="644144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494905" y="2430145"/>
            <a:ext cx="182181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基础业务逻辑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08805" y="3735070"/>
            <a:ext cx="145605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3645" y="206184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3645" y="3366770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69865" y="2430145"/>
            <a:ext cx="122745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329055" y="2997200"/>
            <a:ext cx="798766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126480" y="3735070"/>
            <a:ext cx="145605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75280" y="3730625"/>
            <a:ext cx="1271905" cy="431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战斗脚本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875280" y="3157220"/>
            <a:ext cx="6442075" cy="431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中转接口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875280" y="2430145"/>
            <a:ext cx="127190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战斗逻辑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839075" y="3730625"/>
            <a:ext cx="1477645" cy="431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业务脚本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2720975" y="4723130"/>
            <a:ext cx="1581150" cy="327660"/>
          </a:xfrm>
          <a:prstGeom prst="wedgeRoundRectCallout">
            <a:avLst>
              <a:gd name="adj1" fmla="val 51767"/>
              <a:gd name="adj2" fmla="val -1197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编辑器生成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左大括号 30"/>
          <p:cNvSpPr/>
          <p:nvPr/>
        </p:nvSpPr>
        <p:spPr>
          <a:xfrm rot="16200000">
            <a:off x="4297680" y="2814320"/>
            <a:ext cx="144145" cy="299085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标注 31"/>
          <p:cNvSpPr/>
          <p:nvPr/>
        </p:nvSpPr>
        <p:spPr>
          <a:xfrm>
            <a:off x="5163820" y="4586605"/>
            <a:ext cx="1581150" cy="327660"/>
          </a:xfrm>
          <a:prstGeom prst="wedgeRoundRectCallout">
            <a:avLst>
              <a:gd name="adj1" fmla="val 58714"/>
              <a:gd name="adj2" fmla="val -1800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工具生成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7582535" y="4826000"/>
            <a:ext cx="2106295" cy="327660"/>
          </a:xfrm>
          <a:prstGeom prst="wedgeRoundRectCallout">
            <a:avLst>
              <a:gd name="adj1" fmla="val -618"/>
              <a:gd name="adj2" fmla="val -2472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功能开发人员编写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左大括号 33"/>
          <p:cNvSpPr/>
          <p:nvPr/>
        </p:nvSpPr>
        <p:spPr>
          <a:xfrm rot="10800000">
            <a:off x="9417685" y="1833245"/>
            <a:ext cx="132715" cy="17557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标注 34"/>
          <p:cNvSpPr/>
          <p:nvPr/>
        </p:nvSpPr>
        <p:spPr>
          <a:xfrm>
            <a:off x="10177780" y="1833245"/>
            <a:ext cx="1470660" cy="556260"/>
          </a:xfrm>
          <a:prstGeom prst="wedgeRoundRectCallout">
            <a:avLst>
              <a:gd name="adj1" fmla="val -83160"/>
              <a:gd name="adj2" fmla="val 11050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优化框架逻辑的空间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对《岛</a:t>
            </a:r>
            <a:r>
              <a:rPr lang="en-US" altLang="zh-CN" dirty="0"/>
              <a:t>2</a:t>
            </a:r>
            <a:r>
              <a:rPr lang="zh-CN" altLang="en-US" dirty="0"/>
              <a:t>》战斗逻辑的思考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5620" y="1000760"/>
            <a:ext cx="10838180" cy="4856480"/>
          </a:xfrm>
        </p:spPr>
        <p:txBody>
          <a:bodyPr>
            <a:normAutofit lnSpcReduction="10000"/>
          </a:bodyPr>
          <a:p>
            <a:r>
              <a:rPr lang="zh-CN" altLang="en-US"/>
              <a:t>《</a:t>
            </a:r>
            <a:r>
              <a:rPr lang="en-US" altLang="zh-CN"/>
              <a:t>RO</a:t>
            </a:r>
            <a:r>
              <a:rPr lang="zh-CN" altLang="en-US"/>
              <a:t>》已经将继承自《龙之谷》的</a:t>
            </a:r>
            <a:r>
              <a:rPr lang="en-US" altLang="zh-CN"/>
              <a:t>EC</a:t>
            </a:r>
            <a:r>
              <a:rPr lang="zh-CN" altLang="en-US"/>
              <a:t>架构</a:t>
            </a:r>
            <a:r>
              <a:rPr lang="zh-CN" altLang="en-US"/>
              <a:t>用到了极致，功能丰富的同时带来了更高的逻辑复杂度和更高的耦合，以致于后续的开发工作量越来越大，优化越来越难。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《岛</a:t>
            </a:r>
            <a:r>
              <a:rPr lang="en-US" altLang="zh-CN"/>
              <a:t>2</a:t>
            </a:r>
            <a:r>
              <a:rPr lang="zh-CN" altLang="en-US"/>
              <a:t>》在《</a:t>
            </a:r>
            <a:r>
              <a:rPr lang="en-US" altLang="zh-CN"/>
              <a:t>RO</a:t>
            </a:r>
            <a:r>
              <a:rPr lang="zh-CN" altLang="en-US"/>
              <a:t>》基础上试图对逻辑进行梳理重构以支持编辑器需求时，感到难度极大，风险难以控制，且这一现象以后也难以改善。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战斗逻辑是服务器</a:t>
            </a:r>
            <a:r>
              <a:rPr lang="en-US" altLang="zh-CN"/>
              <a:t>CPU</a:t>
            </a:r>
            <a:r>
              <a:rPr lang="zh-CN" altLang="en-US"/>
              <a:t>压力的主要来源，当前性能优化的空间已经很少了。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综上，我们感受到了</a:t>
            </a:r>
            <a:r>
              <a:rPr lang="en-US" altLang="zh-CN"/>
              <a:t>EC</a:t>
            </a:r>
            <a:r>
              <a:rPr lang="zh-CN" altLang="en-US"/>
              <a:t>架构对游戏的</a:t>
            </a:r>
            <a:r>
              <a:rPr lang="zh-CN" altLang="en-US"/>
              <a:t>支撑存在的极限。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ECS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5620" y="1000760"/>
            <a:ext cx="10838180" cy="4856480"/>
          </a:xfrm>
        </p:spPr>
        <p:txBody>
          <a:bodyPr>
            <a:normAutofit lnSpcReduction="20000"/>
          </a:bodyPr>
          <a:p>
            <a:pPr indent="0" fontAlgn="auto">
              <a:lnSpc>
                <a:spcPct val="100000"/>
              </a:lnSpc>
            </a:pPr>
            <a:r>
              <a:rPr sz="2400" dirty="0" smtClean="0">
                <a:sym typeface="+mn-ea"/>
              </a:rPr>
              <a:t>实体</a:t>
            </a:r>
            <a:r>
              <a:rPr lang="en-US" sz="2400" dirty="0" smtClean="0">
                <a:sym typeface="+mn-ea"/>
              </a:rPr>
              <a:t>(</a:t>
            </a:r>
            <a:r>
              <a:rPr sz="2400" dirty="0" smtClean="0">
                <a:sym typeface="+mn-ea"/>
              </a:rPr>
              <a:t>Entity</a:t>
            </a:r>
            <a:r>
              <a:rPr lang="en-US" sz="2400" dirty="0" smtClean="0">
                <a:sym typeface="+mn-ea"/>
              </a:rPr>
              <a:t>)</a:t>
            </a:r>
            <a:r>
              <a:rPr lang="zh-CN" sz="2400" dirty="0" smtClean="0">
                <a:sym typeface="+mn-ea"/>
              </a:rPr>
              <a:t>：</a:t>
            </a:r>
            <a:endParaRPr sz="2400" dirty="0" smtClean="0"/>
          </a:p>
          <a:p>
            <a:pPr lvl="1" indent="0" fontAlgn="auto">
              <a:lnSpc>
                <a:spcPct val="100000"/>
              </a:lnSpc>
            </a:pPr>
            <a:r>
              <a:rPr sz="2000" dirty="0" smtClean="0">
                <a:sym typeface="+mn-ea"/>
              </a:rPr>
              <a:t>游戏内的每一个基本单元都是一个实体</a:t>
            </a:r>
            <a:endParaRPr sz="2000" dirty="0" smtClean="0">
              <a:sym typeface="+mn-ea"/>
            </a:endParaRPr>
          </a:p>
          <a:p>
            <a:pPr lvl="1" indent="0" fontAlgn="auto">
              <a:lnSpc>
                <a:spcPct val="100000"/>
              </a:lnSpc>
            </a:pPr>
            <a:r>
              <a:rPr sz="2000" dirty="0" smtClean="0">
                <a:sym typeface="+mn-ea"/>
              </a:rPr>
              <a:t>每个实体又由一个或多个组件构成</a:t>
            </a:r>
            <a:r>
              <a:rPr lang="zh-CN" sz="2000" dirty="0" smtClean="0">
                <a:sym typeface="+mn-ea"/>
              </a:rPr>
              <a:t>，除了</a:t>
            </a:r>
            <a:r>
              <a:rPr lang="en-US" altLang="zh-CN" sz="2000" dirty="0" smtClean="0">
                <a:sym typeface="+mn-ea"/>
              </a:rPr>
              <a:t>ID</a:t>
            </a:r>
            <a:r>
              <a:rPr lang="zh-CN" altLang="en-US" sz="2000" dirty="0" smtClean="0">
                <a:sym typeface="+mn-ea"/>
              </a:rPr>
              <a:t>和</a:t>
            </a:r>
            <a:r>
              <a:rPr lang="zh-CN" sz="2000" dirty="0" smtClean="0">
                <a:sym typeface="+mn-ea"/>
              </a:rPr>
              <a:t>组件，实体不包含任何数据和方法</a:t>
            </a:r>
            <a:endParaRPr lang="zh-CN" sz="2400" dirty="0" smtClean="0"/>
          </a:p>
          <a:p>
            <a:pPr lvl="1" indent="0" fontAlgn="auto">
              <a:lnSpc>
                <a:spcPct val="100000"/>
              </a:lnSpc>
            </a:pPr>
            <a:endParaRPr sz="2400" dirty="0" smtClean="0"/>
          </a:p>
          <a:p>
            <a:pPr lvl="0" indent="0" fontAlgn="auto">
              <a:lnSpc>
                <a:spcPct val="100000"/>
              </a:lnSpc>
            </a:pPr>
            <a:r>
              <a:rPr sz="2400" dirty="0" smtClean="0">
                <a:sym typeface="+mn-ea"/>
              </a:rPr>
              <a:t>组件</a:t>
            </a:r>
            <a:r>
              <a:rPr lang="en-US" sz="2400" dirty="0" smtClean="0">
                <a:sym typeface="+mn-ea"/>
              </a:rPr>
              <a:t>(</a:t>
            </a:r>
            <a:r>
              <a:rPr sz="2400" dirty="0" smtClean="0">
                <a:sym typeface="+mn-ea"/>
              </a:rPr>
              <a:t>Component</a:t>
            </a:r>
            <a:r>
              <a:rPr lang="en-US" sz="2400" dirty="0" smtClean="0">
                <a:sym typeface="+mn-ea"/>
              </a:rPr>
              <a:t>)</a:t>
            </a:r>
            <a:r>
              <a:rPr lang="zh-CN" sz="2400" dirty="0" smtClean="0">
                <a:sym typeface="+mn-ea"/>
              </a:rPr>
              <a:t>：</a:t>
            </a:r>
            <a:endParaRPr sz="2000" dirty="0" smtClean="0">
              <a:sym typeface="+mn-ea"/>
            </a:endParaRPr>
          </a:p>
          <a:p>
            <a:pPr lvl="1" indent="0" fontAlgn="auto">
              <a:lnSpc>
                <a:spcPct val="100000"/>
              </a:lnSpc>
            </a:pPr>
            <a:r>
              <a:rPr sz="2000" dirty="0" smtClean="0">
                <a:sym typeface="+mn-ea"/>
              </a:rPr>
              <a:t>每个组件仅仅包含代表其特性的数据（即在组件中没有任何方法）</a:t>
            </a:r>
            <a:endParaRPr sz="2000" dirty="0" smtClean="0">
              <a:sym typeface="+mn-ea"/>
            </a:endParaRPr>
          </a:p>
          <a:p>
            <a:pPr lvl="1" indent="0" fontAlgn="auto">
              <a:lnSpc>
                <a:spcPct val="100000"/>
              </a:lnSpc>
            </a:pPr>
            <a:r>
              <a:rPr sz="2000" dirty="0" smtClean="0">
                <a:sym typeface="+mn-ea"/>
              </a:rPr>
              <a:t>例如：移动相关的组件仅仅包含速度、位置、朝向等属性。一旦一个实体拥有了MoveComponent组件便可以认为它拥有了移动的能力</a:t>
            </a:r>
            <a:endParaRPr sz="2400" dirty="0" smtClean="0"/>
          </a:p>
          <a:p>
            <a:pPr marL="0" indent="0" fontAlgn="auto">
              <a:lnSpc>
                <a:spcPct val="100000"/>
              </a:lnSpc>
              <a:buNone/>
            </a:pPr>
            <a:endParaRPr sz="2400" dirty="0" smtClean="0">
              <a:sym typeface="+mn-ea"/>
            </a:endParaRPr>
          </a:p>
          <a:p>
            <a:pPr indent="0" fontAlgn="auto">
              <a:lnSpc>
                <a:spcPct val="100000"/>
              </a:lnSpc>
            </a:pPr>
            <a:r>
              <a:rPr sz="2400" dirty="0" smtClean="0">
                <a:sym typeface="+mn-ea"/>
              </a:rPr>
              <a:t>系统</a:t>
            </a:r>
            <a:r>
              <a:rPr lang="en-US" sz="2400" dirty="0" smtClean="0">
                <a:sym typeface="+mn-ea"/>
              </a:rPr>
              <a:t>(</a:t>
            </a:r>
            <a:r>
              <a:rPr sz="2400" dirty="0" smtClean="0">
                <a:sym typeface="+mn-ea"/>
              </a:rPr>
              <a:t>System</a:t>
            </a:r>
            <a:r>
              <a:rPr lang="en-US" sz="2400" dirty="0" smtClean="0">
                <a:sym typeface="+mn-ea"/>
              </a:rPr>
              <a:t>)</a:t>
            </a:r>
            <a:r>
              <a:rPr lang="zh-CN" sz="2400" dirty="0" smtClean="0">
                <a:sym typeface="+mn-ea"/>
              </a:rPr>
              <a:t>：</a:t>
            </a:r>
            <a:endParaRPr sz="2400" dirty="0" smtClean="0"/>
          </a:p>
          <a:p>
            <a:pPr lvl="1" indent="0" fontAlgn="auto">
              <a:lnSpc>
                <a:spcPct val="100000"/>
              </a:lnSpc>
            </a:pPr>
            <a:r>
              <a:rPr sz="2000" dirty="0" smtClean="0">
                <a:sym typeface="+mn-ea"/>
              </a:rPr>
              <a:t>系统</a:t>
            </a:r>
            <a:r>
              <a:rPr sz="2000" dirty="0" smtClean="0">
                <a:sym typeface="+mn-ea"/>
              </a:rPr>
              <a:t>是用来处理拥有一个或者相同的几个组件的实体集合的工具，只拥有行为</a:t>
            </a:r>
            <a:endParaRPr sz="2000" dirty="0" smtClean="0">
              <a:sym typeface="+mn-ea"/>
            </a:endParaRPr>
          </a:p>
          <a:p>
            <a:pPr lvl="1" indent="0" fontAlgn="auto">
              <a:lnSpc>
                <a:spcPct val="100000"/>
              </a:lnSpc>
            </a:pPr>
            <a:r>
              <a:rPr sz="2000" dirty="0" smtClean="0">
                <a:sym typeface="+mn-ea"/>
              </a:rPr>
              <a:t>在移动相关的组件的例子中，处理移动的系统</a:t>
            </a:r>
            <a:r>
              <a:rPr lang="en-US" sz="2000" dirty="0" smtClean="0">
                <a:sym typeface="+mn-ea"/>
              </a:rPr>
              <a:t>(MoveSystem)</a:t>
            </a:r>
            <a:r>
              <a:rPr sz="2000" dirty="0" smtClean="0">
                <a:sym typeface="+mn-ea"/>
              </a:rPr>
              <a:t>仅仅关心拥有移动能力的实体，它会遍历所有拥有MoveComponent组件的实体，并且根据相关的数据（速度、位置、朝向等），更新实体中的组件的属性。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en-US" altLang="zh-CN" dirty="0"/>
              <a:t>ECS</a:t>
            </a:r>
            <a:r>
              <a:rPr lang="zh-CN" altLang="en-US" dirty="0"/>
              <a:t>架构</a:t>
            </a:r>
            <a:r>
              <a:rPr lang="zh-CN" altLang="en-US" dirty="0"/>
              <a:t>能够带来的优势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4825" y="1000760"/>
            <a:ext cx="10838180" cy="4856480"/>
          </a:xfrm>
        </p:spPr>
        <p:txBody>
          <a:bodyPr/>
          <a:p>
            <a:r>
              <a:rPr lang="zh-CN" altLang="en-US"/>
              <a:t>性能更高：</a:t>
            </a:r>
            <a:endParaRPr lang="zh-CN" altLang="en-US"/>
          </a:p>
          <a:p>
            <a:pPr lvl="1"/>
            <a:r>
              <a:rPr lang="en-US" altLang="zh-CN" sz="2400"/>
              <a:t>cache</a:t>
            </a:r>
            <a:r>
              <a:rPr lang="zh-CN" altLang="en-US" sz="2400"/>
              <a:t>友好（大量使用</a:t>
            </a:r>
            <a:r>
              <a:rPr lang="en-US" altLang="zh-CN" sz="2400"/>
              <a:t>lua</a:t>
            </a:r>
            <a:r>
              <a:rPr lang="zh-CN" altLang="en-US" sz="2400"/>
              <a:t>的前提下，此项存疑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/>
            <a:r>
              <a:rPr lang="zh-CN" altLang="en-US" sz="2400"/>
              <a:t>易于做多线程并行（对已通过多进程充分利用资源的服务器意义不大）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解耦：</a:t>
            </a:r>
            <a:endParaRPr lang="zh-CN" altLang="en-US"/>
          </a:p>
          <a:p>
            <a:pPr lvl="1"/>
            <a:r>
              <a:rPr lang="zh-CN" altLang="en-US" sz="2400"/>
              <a:t>数据与方法分离，</a:t>
            </a:r>
            <a:r>
              <a:rPr lang="en-US" altLang="zh-CN" sz="2400"/>
              <a:t>System</a:t>
            </a:r>
            <a:r>
              <a:rPr lang="zh-CN" altLang="en-US" sz="2400"/>
              <a:t>可以独立开发。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能支持更自由的功能：</a:t>
            </a:r>
            <a:endParaRPr lang="zh-CN" altLang="en-US"/>
          </a:p>
          <a:p>
            <a:pPr lvl="1"/>
            <a:r>
              <a:rPr lang="zh-CN" altLang="en-US"/>
              <a:t>非常方便做数据的快照、回滚等操作</a:t>
            </a:r>
            <a:endParaRPr lang="zh-CN" altLang="en-US"/>
          </a:p>
          <a:p>
            <a:pPr lvl="1"/>
            <a:r>
              <a:rPr lang="zh-CN" altLang="en-US"/>
              <a:t>如《守望先锋》的预测、死亡回放。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780" y="1611359"/>
            <a:ext cx="681408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</a:rPr>
              <a:t>架构介绍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cs typeface="Hannotate SC" charset="-122"/>
                <a:sym typeface="+mn-ea"/>
              </a:rPr>
              <a:t>rpc</a:t>
            </a:r>
            <a:r>
              <a:rPr lang="zh-CN" altLang="en-US" dirty="0" smtClean="0">
                <a:cs typeface="Hannotate SC" charset="-122"/>
                <a:sym typeface="+mn-ea"/>
              </a:rPr>
              <a:t>介绍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逻辑层次</a:t>
            </a:r>
            <a:endParaRPr lang="zh-CN" altLang="en-US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  <a:sym typeface="+mn-ea"/>
              </a:rPr>
              <a:t>支持</a:t>
            </a:r>
            <a:r>
              <a:rPr lang="zh-CN" altLang="en-US" dirty="0" smtClean="0">
                <a:cs typeface="Hannotate SC" charset="-122"/>
              </a:rPr>
              <a:t>海外版本</a:t>
            </a:r>
            <a:endParaRPr lang="en-US" altLang="zh-CN" dirty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cs typeface="Hannotate SC" charset="-122"/>
              </a:rPr>
              <a:t>运营运维</a:t>
            </a:r>
            <a:endParaRPr lang="en-US" altLang="zh-CN" dirty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一：《龙之谷》服务器架构</a:t>
            </a:r>
            <a:endParaRPr lang="zh-CN" altLang="en-US" dirty="0">
              <a:cs typeface="Hannotate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ECS</a:t>
            </a:r>
            <a:r>
              <a:rPr lang="zh-CN" altLang="en-US" dirty="0"/>
              <a:t>架构的问题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架构的性能优势并非架构天然如此，要做到需要精巧的设计与实现。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没有什么很约定俗成的跨模块耦合方案，需要根据游戏需求慢慢来探索合适的方案。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</a:t>
            </a:r>
            <a:r>
              <a:rPr lang="en-US" altLang="zh-CN"/>
              <a:t>OOP</a:t>
            </a:r>
            <a:r>
              <a:rPr lang="zh-CN" altLang="en-US"/>
              <a:t>思想，非常规，写惯</a:t>
            </a:r>
            <a:r>
              <a:rPr lang="en-US" altLang="zh-CN"/>
              <a:t>OOP</a:t>
            </a:r>
            <a:r>
              <a:rPr lang="zh-CN" altLang="en-US"/>
              <a:t>的开发人员适应较困难。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网络层优化目的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架构复杂，服务器进程间</a:t>
            </a:r>
            <a:r>
              <a:rPr lang="en-US" altLang="zh-CN"/>
              <a:t>tcp</a:t>
            </a:r>
            <a:r>
              <a:rPr lang="zh-CN" altLang="en-US"/>
              <a:t>连接很多，流量较大，有较高的性能消耗。压力高峰时观测除</a:t>
            </a:r>
            <a:r>
              <a:rPr lang="en-US" altLang="zh-CN"/>
              <a:t>GateServer</a:t>
            </a:r>
            <a:r>
              <a:rPr lang="zh-CN" altLang="en-US"/>
              <a:t>之外的服务器网络线程占总</a:t>
            </a:r>
            <a:r>
              <a:rPr lang="en-US" altLang="zh-CN"/>
              <a:t>CPU</a:t>
            </a:r>
            <a:r>
              <a:rPr lang="zh-CN" altLang="en-US"/>
              <a:t>消耗的</a:t>
            </a:r>
            <a:r>
              <a:rPr lang="en-US" altLang="zh-CN"/>
              <a:t>20%</a:t>
            </a:r>
            <a:r>
              <a:rPr lang="zh-CN" altLang="en-US"/>
              <a:t>左右。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与客户端通信采用传统</a:t>
            </a:r>
            <a:r>
              <a:rPr lang="en-US" altLang="zh-CN"/>
              <a:t>tcp</a:t>
            </a:r>
            <a:r>
              <a:rPr lang="zh-CN" altLang="en-US"/>
              <a:t>连接，弱网环境下玩家体验较差。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en-US" altLang="zh-CN" dirty="0"/>
              <a:t>tbus</a:t>
            </a:r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998220"/>
            <a:ext cx="10838180" cy="5179060"/>
          </a:xfrm>
        </p:spPr>
        <p:txBody>
          <a:bodyPr/>
          <a:p>
            <a:r>
              <a:rPr lang="en-US"/>
              <a:t>tbus</a:t>
            </a:r>
            <a:r>
              <a:rPr lang="zh-CN" altLang="en-US"/>
              <a:t>是</a:t>
            </a:r>
            <a:r>
              <a:t>TSF4G</a:t>
            </a:r>
            <a:r>
              <a:rPr lang="zh-CN"/>
              <a:t>（</a:t>
            </a:r>
            <a:r>
              <a:t>Tencent Service Framework for Game</a:t>
            </a:r>
            <a:r>
              <a:rPr lang="zh-CN"/>
              <a:t>）</a:t>
            </a:r>
            <a:r>
              <a:t>，腾讯游戏服务框架</a:t>
            </a:r>
            <a:r>
              <a:rPr lang="zh-CN"/>
              <a:t>中的一个基础组件。</a:t>
            </a:r>
            <a:endParaRPr lang="zh-CN"/>
          </a:p>
          <a:p>
            <a:r>
              <a:rPr lang="en-US" altLang="zh-CN"/>
              <a:t>tbus</a:t>
            </a:r>
            <a:r>
              <a:rPr lang="zh-CN"/>
              <a:t>是进程、线程间通信中间件。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主要原理：</a:t>
            </a:r>
            <a:endParaRPr lang="zh-CN" altLang="en-US"/>
          </a:p>
          <a:p>
            <a:pPr lvl="1"/>
            <a:r>
              <a:rPr lang="zh-CN" altLang="en-US"/>
              <a:t>同一台机器下进程通信使用共享内存。</a:t>
            </a:r>
            <a:endParaRPr lang="zh-CN" altLang="en-US"/>
          </a:p>
          <a:p>
            <a:pPr lvl="1"/>
            <a:r>
              <a:rPr lang="zh-CN" altLang="en-US"/>
              <a:t>跨机器通信仅创建一条</a:t>
            </a:r>
            <a:r>
              <a:rPr lang="en-US" altLang="zh-CN"/>
              <a:t>TCP</a:t>
            </a:r>
            <a:r>
              <a:rPr lang="zh-CN" altLang="en-US"/>
              <a:t>连接，替代进程间的网状连接。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使用目的：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降低服务器进程之间的通信开销，降低网卡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占用、减少内存拷贝。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en-US" altLang="zh-CN" dirty="0"/>
              <a:t>KCP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57275"/>
            <a:ext cx="10838180" cy="5120005"/>
          </a:xfrm>
        </p:spPr>
        <p:txBody>
          <a:bodyPr>
            <a:normAutofit lnSpcReduction="10000"/>
          </a:bodyPr>
          <a:p>
            <a:r>
              <a:rPr lang="en-US" altLang="zh-CN"/>
              <a:t>KCP</a:t>
            </a:r>
            <a:r>
              <a:rPr lang="zh-CN" altLang="en-US"/>
              <a:t>是一个开源的可靠</a:t>
            </a:r>
            <a:r>
              <a:rPr lang="en-US" altLang="zh-CN"/>
              <a:t>UDP</a:t>
            </a:r>
            <a:r>
              <a:rPr lang="zh-CN" altLang="en-US"/>
              <a:t>协议。设计目的是为了解决在网络拥堵的情况下TCP协议网络速度慢的问题，增大网络传输速率。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主要原理：</a:t>
            </a:r>
            <a:endParaRPr lang="zh-CN" altLang="en-US"/>
          </a:p>
          <a:p>
            <a:pPr lvl="1"/>
            <a:r>
              <a:rPr lang="zh-CN" altLang="en-US" sz="2400"/>
              <a:t>丢包情况下，相比</a:t>
            </a:r>
            <a:r>
              <a:rPr lang="en-US" altLang="zh-CN" sz="2400"/>
              <a:t>tcp</a:t>
            </a:r>
            <a:r>
              <a:rPr lang="zh-CN" altLang="en-US" sz="2400"/>
              <a:t>以牺牲带宽的方式更快进行重传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TCP</a:t>
            </a:r>
            <a:r>
              <a:rPr lang="zh-CN" altLang="en-US"/>
              <a:t>相比：</a:t>
            </a:r>
            <a:endParaRPr lang="zh-CN" altLang="en-US"/>
          </a:p>
          <a:p>
            <a:pPr lvl="1"/>
            <a:r>
              <a:rPr lang="zh-CN" altLang="en-US"/>
              <a:t>平均降低</a:t>
            </a:r>
            <a:r>
              <a:rPr lang="zh-CN" altLang="en-US">
                <a:solidFill>
                  <a:srgbClr val="FF0000"/>
                </a:solidFill>
              </a:rPr>
              <a:t>30%~40%</a:t>
            </a:r>
            <a:r>
              <a:rPr lang="zh-CN" altLang="en-US"/>
              <a:t>的延时时间且最大延迟降低三倍</a:t>
            </a:r>
            <a:endParaRPr lang="zh-CN" altLang="en-US"/>
          </a:p>
          <a:p>
            <a:pPr lvl="1"/>
            <a:r>
              <a:rPr lang="zh-CN" altLang="en-US"/>
              <a:t>浪费</a:t>
            </a:r>
            <a:r>
              <a:rPr lang="zh-CN" altLang="en-US">
                <a:solidFill>
                  <a:srgbClr val="FF0000"/>
                </a:solidFill>
              </a:rPr>
              <a:t>10%~20%</a:t>
            </a:r>
            <a:r>
              <a:rPr lang="zh-CN" altLang="en-US"/>
              <a:t>的带宽</a:t>
            </a:r>
            <a:endParaRPr lang="zh-CN" altLang="en-US"/>
          </a:p>
          <a:p>
            <a:r>
              <a:rPr lang="zh-CN" altLang="en-US"/>
              <a:t>开源，方便进行二次开发优化算法。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网络层优化目标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3128645" y="2524760"/>
            <a:ext cx="677291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202930" y="3934460"/>
            <a:ext cx="169862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29280" y="3934460"/>
            <a:ext cx="180530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29280" y="1644015"/>
            <a:ext cx="677227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129280" y="3141980"/>
            <a:ext cx="65424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16685" y="2300605"/>
            <a:ext cx="8255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307465" y="1465580"/>
            <a:ext cx="0" cy="2815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490980" y="3141980"/>
            <a:ext cx="1454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86245" y="3934460"/>
            <a:ext cx="127762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82540" y="3934460"/>
            <a:ext cx="155511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379095" y="4745355"/>
            <a:ext cx="2492375" cy="383540"/>
          </a:xfrm>
          <a:prstGeom prst="wedgeRoundRectCallout">
            <a:avLst>
              <a:gd name="adj1" fmla="val 78101"/>
              <a:gd name="adj2" fmla="val -1394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windows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开发测试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10118090" y="3387090"/>
            <a:ext cx="2037080" cy="383540"/>
          </a:xfrm>
          <a:prstGeom prst="wedgeRoundRectCallout">
            <a:avLst>
              <a:gd name="adj1" fmla="val -58260"/>
              <a:gd name="adj2" fmla="val 1375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线上用的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linux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版本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837940" y="4745355"/>
            <a:ext cx="1410335" cy="383540"/>
          </a:xfrm>
          <a:prstGeom prst="wedgeRoundRectCallout">
            <a:avLst>
              <a:gd name="adj1" fmla="val 78101"/>
              <a:gd name="adj2" fmla="val -1394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进程间通信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9" name="左大括号 68"/>
          <p:cNvSpPr/>
          <p:nvPr/>
        </p:nvSpPr>
        <p:spPr>
          <a:xfrm rot="16200000">
            <a:off x="8255000" y="2979420"/>
            <a:ext cx="177800" cy="3115945"/>
          </a:xfrm>
          <a:prstGeom prst="leftBrace">
            <a:avLst>
              <a:gd name="adj1" fmla="val 70556"/>
              <a:gd name="adj2" fmla="val 504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6452870" y="321945"/>
            <a:ext cx="124460" cy="67722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88025" y="3213735"/>
            <a:ext cx="1454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402195" y="4746625"/>
            <a:ext cx="1884680" cy="3822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与客户端通信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zh-CN" dirty="0"/>
              <a:t>内存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使用智能指针替代原始指针，避免开发者管理内存出错。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tscan</a:t>
            </a:r>
            <a:r>
              <a:rPr lang="zh-CN" altLang="en-US"/>
              <a:t>做静态代码扫描，严格代码规范，预防空指针宕机问题。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tcmalloc</a:t>
            </a:r>
            <a:r>
              <a:rPr lang="zh-CN" altLang="en-US">
                <a:sym typeface="+mn-ea"/>
              </a:rPr>
              <a:t>替代默认的</a:t>
            </a:r>
            <a:r>
              <a:rPr lang="en-US" altLang="zh-CN">
                <a:sym typeface="+mn-ea"/>
              </a:rPr>
              <a:t>glibc</a:t>
            </a:r>
            <a:r>
              <a:rPr lang="zh-CN" altLang="en-US">
                <a:sym typeface="+mn-ea"/>
              </a:rPr>
              <a:t>进行</a:t>
            </a:r>
            <a:r>
              <a:rPr lang="zh-CN" altLang="en-US">
                <a:sym typeface="+mn-ea"/>
              </a:rPr>
              <a:t>内存申请，解决内存碎片化的问题，提高内存申请速度。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使用内存检测工具</a:t>
            </a:r>
            <a:r>
              <a:rPr lang="en-US" altLang="zh-CN">
                <a:sym typeface="+mn-ea"/>
              </a:rPr>
              <a:t>asan</a:t>
            </a:r>
            <a:r>
              <a:rPr lang="zh-CN" altLang="en-US">
                <a:sym typeface="+mn-ea"/>
              </a:rPr>
              <a:t>检测内存泄漏、内存越界问题。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1408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</a:rPr>
              <a:t>开服初期在线压力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</a:rPr>
              <a:t>合服问题</a:t>
            </a:r>
            <a:endParaRPr lang="zh-CN" altLang="en-US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  <a:sym typeface="+mn-ea"/>
              </a:rPr>
              <a:t>合服后期内存占用过大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</a:rPr>
              <a:t>协程</a:t>
            </a:r>
            <a:endParaRPr lang="zh-CN" altLang="en-US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cs typeface="Hannotate SC" charset="-122"/>
                <a:sym typeface="+mn-ea"/>
              </a:rPr>
              <a:t>数据</a:t>
            </a:r>
            <a:r>
              <a:rPr lang="zh-CN" altLang="en-US" dirty="0" smtClean="0">
                <a:cs typeface="Hannotate SC" charset="-122"/>
                <a:sym typeface="+mn-ea"/>
              </a:rPr>
              <a:t>序列化</a:t>
            </a:r>
            <a:r>
              <a:rPr lang="zh-CN" altLang="en-US" dirty="0" smtClean="0">
                <a:cs typeface="Hannotate SC" charset="-122"/>
                <a:sym typeface="+mn-ea"/>
              </a:rPr>
              <a:t>存储</a:t>
            </a:r>
            <a:endParaRPr lang="en-US" altLang="zh-CN" dirty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四：其他问题讨论</a:t>
            </a:r>
            <a:endParaRPr lang="zh-CN" altLang="en-US" dirty="0">
              <a:cs typeface="Hannotate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开服初期在线压力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000760"/>
            <a:ext cx="10838180" cy="4856480"/>
          </a:xfrm>
        </p:spPr>
        <p:txBody>
          <a:bodyPr>
            <a:normAutofit lnSpcReduction="10000"/>
          </a:bodyPr>
          <a:p>
            <a:r>
              <a:rPr lang="zh-CN" altLang="en-US"/>
              <a:t>开服初期新玩家进入过快，远未达到注册上限即达到承载上线开始排队。</a:t>
            </a:r>
            <a:endParaRPr lang="zh-CN" altLang="en-US"/>
          </a:p>
          <a:p>
            <a:r>
              <a:rPr lang="zh-CN" altLang="en-US"/>
              <a:t>《龙之谷》特点：</a:t>
            </a:r>
            <a:endParaRPr lang="zh-CN" altLang="en-US"/>
          </a:p>
          <a:p>
            <a:pPr lvl="1"/>
            <a:r>
              <a:rPr lang="zh-CN" altLang="en-US" sz="2400"/>
              <a:t>新手玩家前期挑战的副本都是单机版本，前期战斗不消耗服务器资源。</a:t>
            </a:r>
            <a:endParaRPr lang="zh-CN" altLang="en-US"/>
          </a:p>
          <a:p>
            <a:pPr lvl="1"/>
            <a:r>
              <a:rPr lang="zh-CN" altLang="en-US"/>
              <a:t>大量玩家集中在主城活跃，主城的单进程</a:t>
            </a:r>
            <a:r>
              <a:rPr lang="en-US" altLang="zh-CN"/>
              <a:t>cpu</a:t>
            </a:r>
            <a:r>
              <a:rPr lang="zh-CN" altLang="en-US"/>
              <a:t>压力过大。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RO</a:t>
            </a:r>
            <a:r>
              <a:rPr lang="zh-CN" altLang="en-US"/>
              <a:t>》和《岛</a:t>
            </a:r>
            <a:r>
              <a:rPr lang="en-US" altLang="zh-CN"/>
              <a:t>2</a:t>
            </a:r>
            <a:r>
              <a:rPr lang="zh-CN" altLang="en-US"/>
              <a:t>》特点：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新手玩家战斗的场景都是联机场景，服务器性能消耗更大。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玩家活跃在多个场景，可分散到多个进程，不再存在单点瓶颈。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讨论：</a:t>
            </a:r>
            <a:endParaRPr lang="zh-CN" altLang="en-US"/>
          </a:p>
          <a:p>
            <a:pPr lvl="1"/>
            <a:r>
              <a:rPr lang="zh-CN" altLang="en-US"/>
              <a:t>把前期场景放在跨服，由跨服分担短期内的小服压力？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《龙之谷》的</a:t>
            </a:r>
            <a:r>
              <a:rPr lang="zh-CN" altLang="en-US" dirty="0"/>
              <a:t>合服问题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《龙之谷》</a:t>
            </a:r>
            <a:r>
              <a:rPr lang="zh-CN" altLang="en-US">
                <a:solidFill>
                  <a:srgbClr val="FF0000"/>
                </a:solidFill>
              </a:rPr>
              <a:t>合服操作时间过长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小服和</a:t>
            </a:r>
            <a:r>
              <a:rPr lang="en-US" altLang="zh-CN"/>
              <a:t>database</a:t>
            </a:r>
            <a:r>
              <a:rPr lang="zh-CN" altLang="en-US"/>
              <a:t>是一一对应关系，合服时需要对所有数据（包括流失玩家数据）进行逻辑合并操作，合服时间长。国服线上出现过因合服数过多，需要停服超过</a:t>
            </a:r>
            <a:r>
              <a:rPr lang="en-US" altLang="zh-CN"/>
              <a:t>6</a:t>
            </a:r>
            <a:r>
              <a:rPr lang="zh-CN" altLang="en-US"/>
              <a:t>个小时的情况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当前《龙之谷》优化后操作时间基本固定：</a:t>
            </a:r>
            <a:endParaRPr lang="zh-CN" altLang="en-US"/>
          </a:p>
          <a:p>
            <a:pPr lvl="1"/>
            <a:r>
              <a:rPr lang="zh-CN" altLang="en-US"/>
              <a:t>现在龙之谷小服与</a:t>
            </a:r>
            <a:r>
              <a:rPr lang="en-US" altLang="zh-CN"/>
              <a:t>database</a:t>
            </a:r>
            <a:r>
              <a:rPr lang="zh-CN" altLang="en-US"/>
              <a:t>改成了一对多的关系，合服时对大多数数据不再需要合并，合服时间短，操作风险低。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630" y="84455"/>
            <a:ext cx="6433820" cy="575310"/>
          </a:xfrm>
        </p:spPr>
        <p:txBody>
          <a:bodyPr>
            <a:normAutofit/>
          </a:bodyPr>
          <a:lstStyle/>
          <a:p>
            <a:r>
              <a:rPr lang="zh-CN" altLang="en-US" dirty="0"/>
              <a:t>后期内存占用过高的问题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 sz="2800">
                <a:sym typeface="+mn-ea"/>
              </a:rPr>
              <a:t>大量合服的小服，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服务器启动很慢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，占用内存过高</a:t>
            </a:r>
            <a:r>
              <a:rPr lang="zh-CN" altLang="en-US" sz="2800">
                <a:sym typeface="+mn-ea"/>
              </a:rPr>
              <a:t>：</a:t>
            </a:r>
            <a:endParaRPr lang="zh-CN" altLang="en-US" sz="2800"/>
          </a:p>
          <a:p>
            <a:pPr lvl="1"/>
            <a:r>
              <a:rPr lang="en-US" altLang="zh-CN">
                <a:sym typeface="+mn-ea"/>
              </a:rPr>
              <a:t>MasterServer</a:t>
            </a:r>
            <a:r>
              <a:rPr lang="zh-CN" altLang="en-US">
                <a:sym typeface="+mn-ea"/>
              </a:rPr>
              <a:t>会加载所有注册玩家的基础信息和部分业务数据缓存到内存中，在合服次数较多之后，加载时间很久，服务器启动很慢，且这些数据占用了大量的内存，需要在合服前专门准备大内存的物理机。</a:t>
            </a:r>
            <a:endParaRPr lang="zh-CN" altLang="en-US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岛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准备进行优化：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架构方面，将注册玩家基础信息从内存转移到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中存储，使用时同步从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中读取。从外部得到较权威测试数据，线上单线程读取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速度可达到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万次每秒，且十分稳定。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业务设计方面，重新设计相关业务，主要思路包括且不限于：清理过期数据；采用异步流程；调整需求。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630" y="84455"/>
            <a:ext cx="6423660" cy="575310"/>
          </a:xfrm>
        </p:spPr>
        <p:txBody>
          <a:bodyPr>
            <a:normAutofit/>
          </a:bodyPr>
          <a:lstStyle/>
          <a:p>
            <a:r>
              <a:rPr lang="zh-CN" altLang="en-US" dirty="0"/>
              <a:t>分布式服务器架构解决的核心问题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000760"/>
            <a:ext cx="10838180" cy="4856480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充分利用服务器资源，避免部分资源瓶颈成为整个服务器的性能瓶颈。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分散风险，个别服务器进程出现宕机等异常问题时，仅部分玩家或部分功能受到影响，或能够更快恢复服务。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带来的副作用：系统复杂度增加，开发难度增加，出错概率增大。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协程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162050"/>
            <a:ext cx="10287000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协程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280795"/>
            <a:ext cx="1028700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ucontext.h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int getcontext(ucontext_t * ucp);</a:t>
            </a:r>
            <a:endParaRPr lang="zh-CN" altLang="en-US"/>
          </a:p>
          <a:p>
            <a:pPr lvl="1"/>
            <a:r>
              <a:rPr lang="zh-CN" altLang="en-US"/>
              <a:t>获取当前上下文</a:t>
            </a:r>
            <a:endParaRPr lang="zh-CN" altLang="en-US"/>
          </a:p>
          <a:p>
            <a:r>
              <a:rPr lang="zh-CN" altLang="en-US"/>
              <a:t>void makecontext(ucontext_t *ucp, void(*func)(), int argc, ...);</a:t>
            </a:r>
            <a:endParaRPr lang="zh-CN" altLang="en-US"/>
          </a:p>
          <a:p>
            <a:pPr lvl="1"/>
            <a:r>
              <a:rPr lang="zh-CN" altLang="en-US"/>
              <a:t>创建一个目标上下文</a:t>
            </a:r>
            <a:endParaRPr lang="zh-CN" altLang="en-US"/>
          </a:p>
          <a:p>
            <a:r>
              <a:rPr lang="zh-CN" altLang="en-US"/>
              <a:t>int setcontext(const ucontext_t *ucp)</a:t>
            </a:r>
            <a:endParaRPr lang="zh-CN" altLang="en-US"/>
          </a:p>
          <a:p>
            <a:pPr lvl="1"/>
            <a:r>
              <a:rPr lang="zh-CN" altLang="en-US"/>
              <a:t>设置当前的上下文为ucp</a:t>
            </a:r>
            <a:endParaRPr lang="zh-CN" altLang="en-US"/>
          </a:p>
          <a:p>
            <a:r>
              <a:rPr lang="zh-CN" altLang="en-US"/>
              <a:t>int swapcontext(ucontext_t *oucp, ucontext_t *ucp)</a:t>
            </a:r>
            <a:endParaRPr lang="zh-CN" altLang="en-US"/>
          </a:p>
          <a:p>
            <a:pPr lvl="1"/>
            <a:r>
              <a:rPr lang="zh-CN" altLang="en-US"/>
              <a:t>切换上下文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协程的问题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只是代码看起来是同步的，逻辑上依然是异步的。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协程恢复之后局部变量失效引起的</a:t>
            </a:r>
            <a:r>
              <a:rPr lang="en-US" altLang="zh-CN"/>
              <a:t>bug</a:t>
            </a:r>
            <a:r>
              <a:rPr lang="zh-CN" altLang="en-US"/>
              <a:t>，框架难以限制，难查难复现且后果可能比较严重。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未找到</a:t>
            </a:r>
            <a:r>
              <a:rPr lang="en-US" altLang="zh-CN"/>
              <a:t>windows</a:t>
            </a:r>
            <a:r>
              <a:rPr lang="zh-CN" altLang="en-US"/>
              <a:t>下协程的实现方案。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cs typeface="Hannotate SC" charset="-122"/>
                <a:sym typeface="+mn-ea"/>
              </a:rPr>
              <a:t>数据序列化</a:t>
            </a:r>
            <a:r>
              <a:rPr lang="zh-CN" altLang="en-US" dirty="0" smtClean="0">
                <a:cs typeface="Hannotate SC" charset="-122"/>
                <a:sym typeface="+mn-ea"/>
              </a:rPr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20800"/>
            <a:ext cx="10838180" cy="4856480"/>
          </a:xfrm>
        </p:spPr>
        <p:txBody>
          <a:bodyPr/>
          <a:p>
            <a:r>
              <a:rPr lang="zh-CN" altLang="en-US"/>
              <a:t>《龙之谷》和《</a:t>
            </a:r>
            <a:r>
              <a:rPr lang="en-US" altLang="zh-CN"/>
              <a:t>RO</a:t>
            </a:r>
            <a:r>
              <a:rPr lang="zh-CN" altLang="en-US"/>
              <a:t>》都是以序列化的格式存储数据。</a:t>
            </a:r>
            <a:endParaRPr lang="zh-CN" altLang="en-US"/>
          </a:p>
          <a:p>
            <a:r>
              <a:rPr lang="zh-CN" altLang="en-US"/>
              <a:t>更新操作消耗数据库硬盘读写性能较高。</a:t>
            </a:r>
            <a:endParaRPr lang="zh-CN" altLang="en-US"/>
          </a:p>
          <a:p>
            <a:r>
              <a:rPr lang="zh-CN" altLang="en-US"/>
              <a:t>需要批量查询或修改时，无法直接写</a:t>
            </a:r>
            <a:r>
              <a:rPr lang="en-US" altLang="zh-CN"/>
              <a:t>sql</a:t>
            </a:r>
            <a:r>
              <a:rPr lang="zh-CN" altLang="en-US"/>
              <a:t>利用</a:t>
            </a:r>
            <a:r>
              <a:rPr lang="zh-CN" altLang="en-US"/>
              <a:t>关系数据库特性进行操作，只能写脚本遍历所有数据，费时费力。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讨论：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NoSQL</a:t>
            </a:r>
            <a:r>
              <a:rPr lang="zh-CN" altLang="en-US"/>
              <a:t>如</a:t>
            </a:r>
            <a:r>
              <a:rPr lang="en-US" altLang="zh-CN"/>
              <a:t>MongoDB</a:t>
            </a:r>
            <a:r>
              <a:rPr lang="zh-CN" altLang="en-US"/>
              <a:t>替代</a:t>
            </a:r>
            <a:r>
              <a:rPr lang="en-US" altLang="zh-CN"/>
              <a:t>Mysql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/>
              <a:t>将</a:t>
            </a:r>
            <a:r>
              <a:rPr lang="en-US" altLang="zh-CN"/>
              <a:t>pb</a:t>
            </a:r>
            <a:r>
              <a:rPr lang="zh-CN" altLang="en-US"/>
              <a:t>数据转成具体的字段进行存储？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单服架构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89181" y="3233197"/>
            <a:ext cx="1728192" cy="4320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39110" y="3233420"/>
            <a:ext cx="172656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4770" y="4632960"/>
            <a:ext cx="180022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231691" y="1496472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ControlServer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69456" y="1496472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MasterServer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748520" y="3233420"/>
            <a:ext cx="162115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endCxn id="4" idx="1"/>
          </p:cNvCxnSpPr>
          <p:nvPr/>
        </p:nvCxnSpPr>
        <p:spPr>
          <a:xfrm>
            <a:off x="2117725" y="3449320"/>
            <a:ext cx="9213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4" idx="2"/>
          </p:cNvCxnSpPr>
          <p:nvPr/>
        </p:nvCxnSpPr>
        <p:spPr>
          <a:xfrm flipH="1" flipV="1">
            <a:off x="3902710" y="3665220"/>
            <a:ext cx="2512060" cy="1183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0"/>
            <a:endCxn id="7" idx="2"/>
          </p:cNvCxnSpPr>
          <p:nvPr/>
        </p:nvCxnSpPr>
        <p:spPr>
          <a:xfrm flipV="1">
            <a:off x="3902710" y="1928495"/>
            <a:ext cx="2193290" cy="13049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  <a:endCxn id="7" idx="3"/>
          </p:cNvCxnSpPr>
          <p:nvPr/>
        </p:nvCxnSpPr>
        <p:spPr>
          <a:xfrm flipH="1">
            <a:off x="6960235" y="1712595"/>
            <a:ext cx="7092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8" idx="2"/>
          </p:cNvCxnSpPr>
          <p:nvPr/>
        </p:nvCxnSpPr>
        <p:spPr>
          <a:xfrm flipV="1">
            <a:off x="4765675" y="1928495"/>
            <a:ext cx="3768090" cy="1520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317740" y="1928495"/>
            <a:ext cx="1216025" cy="2704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6" idx="0"/>
          </p:cNvCxnSpPr>
          <p:nvPr/>
        </p:nvCxnSpPr>
        <p:spPr>
          <a:xfrm>
            <a:off x="6096000" y="1928495"/>
            <a:ext cx="1219200" cy="2704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9" idx="1"/>
          </p:cNvCxnSpPr>
          <p:nvPr/>
        </p:nvCxnSpPr>
        <p:spPr>
          <a:xfrm>
            <a:off x="6096000" y="1928495"/>
            <a:ext cx="3652520" cy="1520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9" idx="0"/>
          </p:cNvCxnSpPr>
          <p:nvPr/>
        </p:nvCxnSpPr>
        <p:spPr>
          <a:xfrm>
            <a:off x="9398000" y="1712595"/>
            <a:ext cx="1161415" cy="1520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9" idx="2"/>
          </p:cNvCxnSpPr>
          <p:nvPr/>
        </p:nvCxnSpPr>
        <p:spPr>
          <a:xfrm flipV="1">
            <a:off x="8214995" y="3665220"/>
            <a:ext cx="2344420" cy="1183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单服服务器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000760"/>
            <a:ext cx="10838180" cy="4856480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GateServer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网关服务器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ControlServer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控制服务器</a:t>
            </a:r>
            <a:r>
              <a:rPr lang="zh-CN" altLang="en-US"/>
              <a:t>。负责管理玩家登录和场景切换。功能简单、运行稳定。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MasterServer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全局服务器</a:t>
            </a:r>
            <a:r>
              <a:rPr lang="zh-CN" altLang="en-US"/>
              <a:t>。维护单服全局逻辑，如公会、好友、聊天、组队、匹配等。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GameServer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游戏服务器</a:t>
            </a:r>
            <a:r>
              <a:rPr lang="zh-CN" altLang="en-US"/>
              <a:t>。维护在线场景和在线角色，承载大多数的业务压力。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DbServer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服务器</a:t>
            </a:r>
            <a:r>
              <a:rPr lang="zh-CN" altLang="en-US">
                <a:sym typeface="+mn-ea"/>
              </a:rPr>
              <a:t>。多线程执行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，负责数据异步读写。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/>
              <a:t>其他：支持小服中相对独立的特殊功能，如</a:t>
            </a:r>
            <a:r>
              <a:rPr lang="en-US" altLang="zh-CN"/>
              <a:t>AudioServer</a:t>
            </a:r>
            <a:r>
              <a:rPr lang="zh-CN" altLang="en-US"/>
              <a:t>、</a:t>
            </a:r>
            <a:r>
              <a:rPr lang="en-US" altLang="zh-CN"/>
              <a:t>LogServer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单服架构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89181" y="3233197"/>
            <a:ext cx="1728192" cy="4320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39110" y="3233420"/>
            <a:ext cx="172656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4770" y="4632960"/>
            <a:ext cx="180022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231691" y="1496472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ControlServer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69456" y="1496472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MasterServer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748520" y="3233420"/>
            <a:ext cx="162115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endCxn id="4" idx="1"/>
          </p:cNvCxnSpPr>
          <p:nvPr/>
        </p:nvCxnSpPr>
        <p:spPr>
          <a:xfrm>
            <a:off x="2117725" y="3449320"/>
            <a:ext cx="9213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4" idx="2"/>
          </p:cNvCxnSpPr>
          <p:nvPr/>
        </p:nvCxnSpPr>
        <p:spPr>
          <a:xfrm flipH="1" flipV="1">
            <a:off x="3902710" y="3665220"/>
            <a:ext cx="2512060" cy="1183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0"/>
            <a:endCxn id="7" idx="2"/>
          </p:cNvCxnSpPr>
          <p:nvPr/>
        </p:nvCxnSpPr>
        <p:spPr>
          <a:xfrm flipV="1">
            <a:off x="3902710" y="1928495"/>
            <a:ext cx="2193290" cy="13049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  <a:endCxn id="7" idx="3"/>
          </p:cNvCxnSpPr>
          <p:nvPr/>
        </p:nvCxnSpPr>
        <p:spPr>
          <a:xfrm flipH="1">
            <a:off x="6960235" y="1712595"/>
            <a:ext cx="7092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8" idx="2"/>
          </p:cNvCxnSpPr>
          <p:nvPr/>
        </p:nvCxnSpPr>
        <p:spPr>
          <a:xfrm flipV="1">
            <a:off x="4765675" y="1928495"/>
            <a:ext cx="3768090" cy="1520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317740" y="1928495"/>
            <a:ext cx="1216025" cy="2704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6" idx="0"/>
          </p:cNvCxnSpPr>
          <p:nvPr/>
        </p:nvCxnSpPr>
        <p:spPr>
          <a:xfrm>
            <a:off x="6096000" y="1928495"/>
            <a:ext cx="1219200" cy="2704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9" idx="1"/>
          </p:cNvCxnSpPr>
          <p:nvPr/>
        </p:nvCxnSpPr>
        <p:spPr>
          <a:xfrm>
            <a:off x="6096000" y="1928495"/>
            <a:ext cx="3652520" cy="1520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9" idx="0"/>
          </p:cNvCxnSpPr>
          <p:nvPr/>
        </p:nvCxnSpPr>
        <p:spPr>
          <a:xfrm>
            <a:off x="9398000" y="1712595"/>
            <a:ext cx="1161415" cy="1520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9" idx="2"/>
          </p:cNvCxnSpPr>
          <p:nvPr/>
        </p:nvCxnSpPr>
        <p:spPr>
          <a:xfrm flipV="1">
            <a:off x="8214995" y="3665220"/>
            <a:ext cx="2344420" cy="1183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83205" y="2734310"/>
            <a:ext cx="2232660" cy="2470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88945" y="411861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多进程分散网络</a:t>
            </a:r>
            <a:r>
              <a:rPr lang="en-US" altLang="zh-CN"/>
              <a:t>io</a:t>
            </a:r>
            <a:r>
              <a:rPr lang="zh-CN" altLang="en-US"/>
              <a:t>压力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01970" y="3952875"/>
            <a:ext cx="3426460" cy="229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13475" y="5203825"/>
            <a:ext cx="220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多进程分散战斗逻辑</a:t>
            </a:r>
            <a:r>
              <a:rPr lang="en-US" altLang="zh-CN"/>
              <a:t>cpu</a:t>
            </a:r>
            <a:r>
              <a:rPr lang="zh-CN" altLang="en-US"/>
              <a:t>压力和玩家在线压力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82570" y="936625"/>
            <a:ext cx="6965315" cy="149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39110" y="1221740"/>
            <a:ext cx="1821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关键服务从业务进程中独立出来，分散宕机风险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311640" y="2734945"/>
            <a:ext cx="2481580" cy="254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648825" y="4203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多线程分散数据库</a:t>
            </a:r>
            <a:r>
              <a:rPr lang="en-US" altLang="zh-CN"/>
              <a:t>io</a:t>
            </a:r>
            <a:r>
              <a:rPr lang="zh-CN" altLang="en-US"/>
              <a:t>压力</a:t>
            </a:r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2354580" y="5538470"/>
            <a:ext cx="2734310" cy="587375"/>
          </a:xfrm>
          <a:prstGeom prst="wedgeRoundRectCallout">
            <a:avLst>
              <a:gd name="adj1" fmla="val 92172"/>
              <a:gd name="adj2" fmla="val -444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主城场景在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进程</a:t>
            </a:r>
            <a:r>
              <a:rPr lang="zh-CN" altLang="en-US">
                <a:solidFill>
                  <a:schemeClr val="tx1"/>
                </a:solidFill>
              </a:rPr>
              <a:t>，其他进程承载其他动态副本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全局服务器架构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57101" y="4384452"/>
            <a:ext cx="1728192" cy="4320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49215" y="5062855"/>
            <a:ext cx="172656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51120" y="3996055"/>
            <a:ext cx="172466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77870" y="958215"/>
            <a:ext cx="162052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VersionServer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7870" y="2497455"/>
            <a:ext cx="1620520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LoginServer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09130" y="1680845"/>
            <a:ext cx="162115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IDIPServer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3" idx="3"/>
            <a:endCxn id="4" idx="1"/>
          </p:cNvCxnSpPr>
          <p:nvPr/>
        </p:nvCxnSpPr>
        <p:spPr>
          <a:xfrm>
            <a:off x="1985645" y="4600575"/>
            <a:ext cx="3163570" cy="678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6" idx="1"/>
          </p:cNvCxnSpPr>
          <p:nvPr/>
        </p:nvCxnSpPr>
        <p:spPr>
          <a:xfrm flipV="1">
            <a:off x="1985645" y="4211955"/>
            <a:ext cx="3165475" cy="388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0"/>
            <a:endCxn id="7" idx="1"/>
          </p:cNvCxnSpPr>
          <p:nvPr/>
        </p:nvCxnSpPr>
        <p:spPr>
          <a:xfrm flipV="1">
            <a:off x="1121410" y="1174115"/>
            <a:ext cx="2156460" cy="3210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3" idx="3"/>
          </p:cNvCxnSpPr>
          <p:nvPr/>
        </p:nvCxnSpPr>
        <p:spPr>
          <a:xfrm flipH="1">
            <a:off x="1985645" y="2713355"/>
            <a:ext cx="1292225" cy="18872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0"/>
            <a:endCxn id="9" idx="1"/>
          </p:cNvCxnSpPr>
          <p:nvPr/>
        </p:nvCxnSpPr>
        <p:spPr>
          <a:xfrm flipV="1">
            <a:off x="6012815" y="1896745"/>
            <a:ext cx="996315" cy="31661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9" idx="1"/>
          </p:cNvCxnSpPr>
          <p:nvPr/>
        </p:nvCxnSpPr>
        <p:spPr>
          <a:xfrm flipV="1">
            <a:off x="4898390" y="1896745"/>
            <a:ext cx="2110740" cy="816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9" idx="1"/>
          </p:cNvCxnSpPr>
          <p:nvPr/>
        </p:nvCxnSpPr>
        <p:spPr>
          <a:xfrm flipV="1">
            <a:off x="6013450" y="1896745"/>
            <a:ext cx="995680" cy="2099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7" idx="3"/>
            <a:endCxn id="9" idx="1"/>
          </p:cNvCxnSpPr>
          <p:nvPr/>
        </p:nvCxnSpPr>
        <p:spPr>
          <a:xfrm>
            <a:off x="4898390" y="1174115"/>
            <a:ext cx="2110740" cy="7226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9715411" y="1626150"/>
            <a:ext cx="1512168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GameAdmin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9" idx="3"/>
            <a:endCxn id="13" idx="1"/>
          </p:cNvCxnSpPr>
          <p:nvPr/>
        </p:nvCxnSpPr>
        <p:spPr>
          <a:xfrm flipV="1">
            <a:off x="8630285" y="1878330"/>
            <a:ext cx="1085215" cy="184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9606280" y="4399280"/>
            <a:ext cx="1621155" cy="431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CenterServer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4" idx="3"/>
            <a:endCxn id="17" idx="1"/>
          </p:cNvCxnSpPr>
          <p:nvPr/>
        </p:nvCxnSpPr>
        <p:spPr>
          <a:xfrm flipV="1">
            <a:off x="6875780" y="4615180"/>
            <a:ext cx="2730500" cy="663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7" idx="1"/>
          </p:cNvCxnSpPr>
          <p:nvPr/>
        </p:nvCxnSpPr>
        <p:spPr>
          <a:xfrm>
            <a:off x="6875780" y="4211955"/>
            <a:ext cx="2730500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592955" y="3296920"/>
            <a:ext cx="2720340" cy="2606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94325" y="3375660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多组单服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4" idx="0"/>
            <a:endCxn id="8" idx="2"/>
          </p:cNvCxnSpPr>
          <p:nvPr/>
        </p:nvCxnSpPr>
        <p:spPr>
          <a:xfrm flipH="1" flipV="1">
            <a:off x="4088130" y="2929255"/>
            <a:ext cx="1924685" cy="213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6" idx="0"/>
          </p:cNvCxnSpPr>
          <p:nvPr/>
        </p:nvCxnSpPr>
        <p:spPr>
          <a:xfrm>
            <a:off x="4088130" y="2929255"/>
            <a:ext cx="192532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121321" y="5655225"/>
            <a:ext cx="1512168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CDN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3" idx="2"/>
            <a:endCxn id="29" idx="0"/>
          </p:cNvCxnSpPr>
          <p:nvPr/>
        </p:nvCxnSpPr>
        <p:spPr>
          <a:xfrm>
            <a:off x="1121410" y="4816475"/>
            <a:ext cx="755650" cy="838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9" idx="2"/>
          </p:cNvCxnSpPr>
          <p:nvPr/>
        </p:nvCxnSpPr>
        <p:spPr>
          <a:xfrm flipH="1" flipV="1">
            <a:off x="7820025" y="2112645"/>
            <a:ext cx="2597150" cy="2286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381125" y="1896745"/>
            <a:ext cx="114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拉版本号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36220" y="5126355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拉客户端资源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884170" y="3375660"/>
            <a:ext cx="1365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登录并拉服务器列表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526030" y="4910455"/>
            <a:ext cx="141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进入游戏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1_17*i*0"/>
  <p:tag name="KSO_WM_TEMPLATE_CATEGORY" val="custom"/>
  <p:tag name="KSO_WM_TEMPLATE_INDEX" val="160471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5"/>
  <p:tag name="KSO_WM_UNIT_ID" val="custom160471_17*l_i*1_5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a"/>
  <p:tag name="KSO_WM_UNIT_INDEX" val="1_2_1"/>
  <p:tag name="KSO_WM_UNIT_ID" val="custom160471_17*l_h_a*1_2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6"/>
  <p:tag name="KSO_WM_UNIT_ID" val="custom160471_17*l_i*1_6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1_17*i*22"/>
  <p:tag name="KSO_WM_TEMPLATE_CATEGORY" val="custom"/>
  <p:tag name="KSO_WM_TEMPLATE_INDEX" val="160471"/>
  <p:tag name="KSO_WM_UNIT_INDEX" val="2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f"/>
  <p:tag name="KSO_WM_UNIT_INDEX" val="1_3_1"/>
  <p:tag name="KSO_WM_UNIT_ID" val="custom160471_17*l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7"/>
  <p:tag name="KSO_WM_UNIT_ID" val="custom160471_17*l_i*1_7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8"/>
  <p:tag name="KSO_WM_UNIT_ID" val="custom160471_17*l_i*1_8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a"/>
  <p:tag name="KSO_WM_UNIT_INDEX" val="1_3_1"/>
  <p:tag name="KSO_WM_UNIT_ID" val="custom160471_17*l_h_a*1_3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9"/>
  <p:tag name="KSO_WM_UNIT_ID" val="custom160471_17*l_i*1_9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1_17*i*33"/>
  <p:tag name="KSO_WM_TEMPLATE_CATEGORY" val="custom"/>
  <p:tag name="KSO_WM_TEMPLATE_INDEX" val="160471"/>
  <p:tag name="KSO_WM_UNIT_INDEX" val="3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f"/>
  <p:tag name="KSO_WM_UNIT_INDEX" val="1_1_1"/>
  <p:tag name="KSO_WM_UNIT_ID" val="custom160471_17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FILL_FORE_SCHEMECOLOR_INDEX" val="5"/>
  <p:tag name="KSO_WM_UNIT_FILL_TYPE" val="1"/>
  <p:tag name="KSO_WM_UNIT_USESOURCEFORMAT_APPLY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f"/>
  <p:tag name="KSO_WM_UNIT_INDEX" val="1_4_1"/>
  <p:tag name="KSO_WM_UNIT_ID" val="custom160471_17*l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10"/>
  <p:tag name="KSO_WM_UNIT_ID" val="custom160471_17*l_i*1_10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11"/>
  <p:tag name="KSO_WM_UNIT_ID" val="custom160471_17*l_i*1_1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a"/>
  <p:tag name="KSO_WM_UNIT_INDEX" val="1_4_1"/>
  <p:tag name="KSO_WM_UNIT_ID" val="custom160471_17*l_h_a*1_4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12"/>
  <p:tag name="KSO_WM_UNIT_ID" val="custom160471_17*l_i*1_12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1_17*i*44"/>
  <p:tag name="KSO_WM_TEMPLATE_CATEGORY" val="custom"/>
  <p:tag name="KSO_WM_TEMPLATE_INDEX" val="160471"/>
  <p:tag name="KSO_WM_UNIT_INDEX" val="44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f"/>
  <p:tag name="KSO_WM_UNIT_INDEX" val="1_5_1"/>
  <p:tag name="KSO_WM_UNIT_ID" val="custom160471_17*l_h_f*1_5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13"/>
  <p:tag name="KSO_WM_UNIT_ID" val="custom160471_17*l_i*1_13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14"/>
  <p:tag name="KSO_WM_UNIT_ID" val="custom160471_17*l_i*1_14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a"/>
  <p:tag name="KSO_WM_UNIT_INDEX" val="1_5_1"/>
  <p:tag name="KSO_WM_UNIT_ID" val="custom160471_17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1"/>
  <p:tag name="KSO_WM_UNIT_ID" val="custom160471_17*l_i*1_1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15"/>
  <p:tag name="KSO_WM_UNIT_ID" val="custom160471_17*l_i*1_15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SLIDE_MODEL_TYPE" val="numdgm"/>
</p:tagLst>
</file>

<file path=ppt/tags/tag32.xml><?xml version="1.0" encoding="utf-8"?>
<p:tagLst xmlns:p="http://schemas.openxmlformats.org/presentationml/2006/main">
  <p:tag name="KSO_WM_SLIDE_MODEL_TYPE" val="numdgm"/>
</p:tagLst>
</file>

<file path=ppt/tags/tag33.xml><?xml version="1.0" encoding="utf-8"?>
<p:tagLst xmlns:p="http://schemas.openxmlformats.org/presentationml/2006/main">
  <p:tag name="KSO_WM_DOC_GUID" val="{bb1bc161-eb3f-485a-9fab-b51f1f4cd191}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2"/>
  <p:tag name="KSO_WM_UNIT_ID" val="custom160471_17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a"/>
  <p:tag name="KSO_WM_UNIT_INDEX" val="1_1_1"/>
  <p:tag name="KSO_WM_UNIT_ID" val="custom160471_17*l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3"/>
  <p:tag name="KSO_WM_UNIT_ID" val="custom160471_17*l_i*1_3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1_17*i*11"/>
  <p:tag name="KSO_WM_TEMPLATE_CATEGORY" val="custom"/>
  <p:tag name="KSO_WM_TEMPLATE_INDEX" val="160471"/>
  <p:tag name="KSO_WM_UNIT_INDEX" val="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h_f"/>
  <p:tag name="KSO_WM_UNIT_INDEX" val="1_2_1"/>
  <p:tag name="KSO_WM_UNIT_ID" val="custom160471_17*l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l_i"/>
  <p:tag name="KSO_WM_UNIT_INDEX" val="1_4"/>
  <p:tag name="KSO_WM_UNIT_ID" val="custom160471_17*l_i*1_4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7123</Words>
  <Application>WPS 演示</Application>
  <PresentationFormat>宽屏</PresentationFormat>
  <Paragraphs>913</Paragraphs>
  <Slides>55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Calibri</vt:lpstr>
      <vt:lpstr>Hannotate SC</vt:lpstr>
      <vt:lpstr>Arial Unicode MS</vt:lpstr>
      <vt:lpstr>DengXian</vt:lpstr>
      <vt:lpstr>Segoe Print</vt:lpstr>
      <vt:lpstr>Calibri Light</vt:lpstr>
      <vt:lpstr>Wingdings</vt:lpstr>
      <vt:lpstr>Office 主题</vt:lpstr>
      <vt:lpstr>服务器架构</vt:lpstr>
      <vt:lpstr>分享目的：</vt:lpstr>
      <vt:lpstr>目录</vt:lpstr>
      <vt:lpstr>一：《龙之谷》服务器架构</vt:lpstr>
      <vt:lpstr>分布式服务器架构解决的核心问题</vt:lpstr>
      <vt:lpstr>单服架构</vt:lpstr>
      <vt:lpstr>单服服务器</vt:lpstr>
      <vt:lpstr>单服架构</vt:lpstr>
      <vt:lpstr>全局服务器架构</vt:lpstr>
      <vt:lpstr>全局服务器</vt:lpstr>
      <vt:lpstr>跨服服务器架构</vt:lpstr>
      <vt:lpstr>跨服服务器</vt:lpstr>
      <vt:lpstr>rpc协议</vt:lpstr>
      <vt:lpstr>《龙之谷》rpc</vt:lpstr>
      <vt:lpstr>《龙之谷》rpc的特点</vt:lpstr>
      <vt:lpstr>GameServer架构</vt:lpstr>
      <vt:lpstr>逻辑层次</vt:lpstr>
      <vt:lpstr>支持海外版本</vt:lpstr>
      <vt:lpstr>支持海外版本（配置）</vt:lpstr>
      <vt:lpstr>运营运维需求（海外版本）</vt:lpstr>
      <vt:lpstr>机房部署（海外版本）</vt:lpstr>
      <vt:lpstr>运营运维方面的技术支持</vt:lpstr>
      <vt:lpstr>三：项目痛点和改进</vt:lpstr>
      <vt:lpstr>《街机三国》服务器架构</vt:lpstr>
      <vt:lpstr>龙之谷和街机三国对比</vt:lpstr>
      <vt:lpstr>龙之谷和街机三国对比</vt:lpstr>
      <vt:lpstr>龙之谷和街机三国对比（数据）</vt:lpstr>
      <vt:lpstr>协议逻辑层次</vt:lpstr>
      <vt:lpstr>与RO战斗逻辑对比</vt:lpstr>
      <vt:lpstr>龙之谷痛点总结：</vt:lpstr>
      <vt:lpstr>三：岛2服务器规划</vt:lpstr>
      <vt:lpstr>项目版本：</vt:lpstr>
      <vt:lpstr>代码设计优化</vt:lpstr>
      <vt:lpstr>编辑器</vt:lpstr>
      <vt:lpstr>使用lua的目的：</vt:lpstr>
      <vt:lpstr>lua支持配置、协议、逻辑热更</vt:lpstr>
      <vt:lpstr>ecs架构</vt:lpstr>
      <vt:lpstr>ECS模式能够带来的优势</vt:lpstr>
      <vt:lpstr>《岛2》战斗逻辑的现状</vt:lpstr>
      <vt:lpstr>ECS架构能够带来的优势</vt:lpstr>
      <vt:lpstr>网络层优化目的</vt:lpstr>
      <vt:lpstr>tbus组件</vt:lpstr>
      <vt:lpstr>KCP协议</vt:lpstr>
      <vt:lpstr>网络层优化目标</vt:lpstr>
      <vt:lpstr>内存</vt:lpstr>
      <vt:lpstr>四：其他问题讨论</vt:lpstr>
      <vt:lpstr>进程间连接中断的异常处理</vt:lpstr>
      <vt:lpstr>龙之谷的合服问题</vt:lpstr>
      <vt:lpstr>龙之谷的合服问题</vt:lpstr>
      <vt:lpstr>PowerPoint 演示文稿</vt:lpstr>
      <vt:lpstr>进程间连接中断的异常处理</vt:lpstr>
      <vt:lpstr>进程间连接中断的异常处理</vt:lpstr>
      <vt:lpstr>ucontext.h</vt:lpstr>
      <vt:lpstr>协程的问题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kid天蝎</cp:lastModifiedBy>
  <cp:revision>961</cp:revision>
  <dcterms:created xsi:type="dcterms:W3CDTF">2018-03-14T15:01:00Z</dcterms:created>
  <dcterms:modified xsi:type="dcterms:W3CDTF">2019-04-11T02:00:52Z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