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7" r:id="rId2"/>
    <p:sldId id="519" r:id="rId3"/>
    <p:sldId id="295" r:id="rId4"/>
    <p:sldId id="500" r:id="rId5"/>
    <p:sldId id="297" r:id="rId6"/>
    <p:sldId id="504" r:id="rId7"/>
    <p:sldId id="497" r:id="rId8"/>
    <p:sldId id="456" r:id="rId9"/>
    <p:sldId id="505" r:id="rId10"/>
    <p:sldId id="302" r:id="rId11"/>
    <p:sldId id="303" r:id="rId12"/>
    <p:sldId id="457" r:id="rId13"/>
    <p:sldId id="506" r:id="rId14"/>
    <p:sldId id="459" r:id="rId15"/>
    <p:sldId id="520" r:id="rId16"/>
    <p:sldId id="458" r:id="rId17"/>
    <p:sldId id="507" r:id="rId18"/>
    <p:sldId id="501" r:id="rId19"/>
    <p:sldId id="508" r:id="rId20"/>
    <p:sldId id="509" r:id="rId21"/>
    <p:sldId id="460" r:id="rId22"/>
    <p:sldId id="498" r:id="rId23"/>
    <p:sldId id="304" r:id="rId24"/>
    <p:sldId id="300" r:id="rId25"/>
    <p:sldId id="305" r:id="rId26"/>
    <p:sldId id="518" r:id="rId27"/>
    <p:sldId id="467" r:id="rId28"/>
    <p:sldId id="466" r:id="rId29"/>
    <p:sldId id="515" r:id="rId30"/>
    <p:sldId id="484" r:id="rId31"/>
    <p:sldId id="485" r:id="rId32"/>
    <p:sldId id="487" r:id="rId33"/>
    <p:sldId id="496" r:id="rId34"/>
    <p:sldId id="488" r:id="rId35"/>
    <p:sldId id="489" r:id="rId36"/>
    <p:sldId id="491" r:id="rId37"/>
    <p:sldId id="471" r:id="rId38"/>
    <p:sldId id="477" r:id="rId39"/>
    <p:sldId id="481" r:id="rId40"/>
    <p:sldId id="514" r:id="rId41"/>
    <p:sldId id="461" r:id="rId42"/>
    <p:sldId id="462" r:id="rId43"/>
    <p:sldId id="463" r:id="rId44"/>
    <p:sldId id="464" r:id="rId45"/>
    <p:sldId id="465" r:id="rId46"/>
    <p:sldId id="472" r:id="rId47"/>
    <p:sldId id="478" r:id="rId48"/>
    <p:sldId id="522" r:id="rId49"/>
    <p:sldId id="25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orient="horz" pos="776">
          <p15:clr>
            <a:srgbClr val="A4A3A4"/>
          </p15:clr>
        </p15:guide>
        <p15:guide id="3" orient="horz" pos="3952">
          <p15:clr>
            <a:srgbClr val="A4A3A4"/>
          </p15:clr>
        </p15:guide>
        <p15:guide id="4" pos="3840">
          <p15:clr>
            <a:srgbClr val="A4A3A4"/>
          </p15:clr>
        </p15:guide>
        <p15:guide id="5" pos="2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姜鹏" initials="姜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70704" autoAdjust="0"/>
  </p:normalViewPr>
  <p:slideViewPr>
    <p:cSldViewPr snapToObjects="1">
      <p:cViewPr varScale="1">
        <p:scale>
          <a:sx n="82" d="100"/>
          <a:sy n="82" d="100"/>
        </p:scale>
        <p:origin x="1650" y="84"/>
      </p:cViewPr>
      <p:guideLst>
        <p:guide orient="horz" pos="2234"/>
        <p:guide orient="horz" pos="776"/>
        <p:guide orient="horz" pos="3952"/>
        <p:guide pos="3840"/>
        <p:guide pos="2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0930B-F39B-8B40-B5A8-99B70E47A859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C68AF-4FEE-064F-BC2F-0ED0432145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22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67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9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02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4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58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94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61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4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63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29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84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912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27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621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104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89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813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047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057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601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7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892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927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92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686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188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197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736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42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325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549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09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C68AF-4FEE-064F-BC2F-0ED04321454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562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381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31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3232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异步加载如果采用协程或者多线程的话会有几个风险：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正在加载的资源如果在协程状态下，需要保证协程的迭代器在当前逻辑下跑完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如果采用多线程的方式，需要阻塞主线程，保证子线程跑完</a:t>
            </a:r>
            <a:endParaRPr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255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83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712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426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3344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9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2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80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8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238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9456" y="1393177"/>
            <a:ext cx="9468544" cy="2116786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2264" y="-27384"/>
            <a:ext cx="3719736" cy="142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344" y="2420888"/>
            <a:ext cx="7092280" cy="820642"/>
          </a:xfrm>
        </p:spPr>
        <p:txBody>
          <a:bodyPr anchor="b">
            <a:norm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2264" y="64223"/>
            <a:ext cx="3719736" cy="142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47328" y="672818"/>
            <a:ext cx="12097344" cy="0"/>
          </a:xfrm>
          <a:prstGeom prst="line">
            <a:avLst/>
          </a:prstGeom>
          <a:ln w="25400">
            <a:solidFill>
              <a:srgbClr val="EC6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"/>
          <p:cNvGrpSpPr/>
          <p:nvPr userDrawn="1"/>
        </p:nvGrpSpPr>
        <p:grpSpPr>
          <a:xfrm>
            <a:off x="280089" y="197960"/>
            <a:ext cx="474662" cy="290512"/>
            <a:chOff x="0" y="0"/>
            <a:chExt cx="714375" cy="438150"/>
          </a:xfrm>
        </p:grpSpPr>
        <p:sp>
          <p:nvSpPr>
            <p:cNvPr id="4" name="燕尾形 4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燕尾形 5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589" y="132168"/>
            <a:ext cx="5131278" cy="575154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F5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 3"/>
          <p:cNvGrpSpPr/>
          <p:nvPr userDrawn="1"/>
        </p:nvGrpSpPr>
        <p:grpSpPr>
          <a:xfrm>
            <a:off x="7464152" y="2088232"/>
            <a:ext cx="4705742" cy="3717032"/>
            <a:chOff x="5476875" y="798513"/>
            <a:chExt cx="6572250" cy="605948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062788" y="3589338"/>
              <a:ext cx="500063" cy="2193925"/>
            </a:xfrm>
            <a:prstGeom prst="rect">
              <a:avLst/>
            </a:pr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7313613" y="3589338"/>
              <a:ext cx="249238" cy="2193925"/>
            </a:xfrm>
            <a:prstGeom prst="rect">
              <a:avLst/>
            </a:pr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86688" y="3040063"/>
              <a:ext cx="501650" cy="2743200"/>
            </a:xfrm>
            <a:prstGeom prst="rect">
              <a:avLst/>
            </a:pr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037513" y="3040063"/>
              <a:ext cx="250825" cy="2743200"/>
            </a:xfrm>
            <a:prstGeom prst="rect">
              <a:avLst/>
            </a:pr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927850" y="5783263"/>
              <a:ext cx="1360488" cy="1074738"/>
            </a:xfrm>
            <a:custGeom>
              <a:avLst/>
              <a:gdLst>
                <a:gd name="T0" fmla="*/ 857 w 857"/>
                <a:gd name="T1" fmla="*/ 0 h 677"/>
                <a:gd name="T2" fmla="*/ 541 w 857"/>
                <a:gd name="T3" fmla="*/ 0 h 677"/>
                <a:gd name="T4" fmla="*/ 0 w 857"/>
                <a:gd name="T5" fmla="*/ 677 h 677"/>
                <a:gd name="T6" fmla="*/ 563 w 857"/>
                <a:gd name="T7" fmla="*/ 677 h 677"/>
                <a:gd name="T8" fmla="*/ 857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857" y="0"/>
                  </a:moveTo>
                  <a:lnTo>
                    <a:pt x="541" y="0"/>
                  </a:lnTo>
                  <a:lnTo>
                    <a:pt x="0" y="677"/>
                  </a:lnTo>
                  <a:lnTo>
                    <a:pt x="563" y="67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7367588" y="5783263"/>
              <a:ext cx="920750" cy="1074738"/>
            </a:xfrm>
            <a:custGeom>
              <a:avLst/>
              <a:gdLst>
                <a:gd name="T0" fmla="*/ 580 w 580"/>
                <a:gd name="T1" fmla="*/ 0 h 677"/>
                <a:gd name="T2" fmla="*/ 422 w 580"/>
                <a:gd name="T3" fmla="*/ 0 h 677"/>
                <a:gd name="T4" fmla="*/ 0 w 580"/>
                <a:gd name="T5" fmla="*/ 677 h 677"/>
                <a:gd name="T6" fmla="*/ 286 w 580"/>
                <a:gd name="T7" fmla="*/ 677 h 677"/>
                <a:gd name="T8" fmla="*/ 580 w 580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77">
                  <a:moveTo>
                    <a:pt x="580" y="0"/>
                  </a:moveTo>
                  <a:lnTo>
                    <a:pt x="422" y="0"/>
                  </a:lnTo>
                  <a:lnTo>
                    <a:pt x="0" y="677"/>
                  </a:lnTo>
                  <a:lnTo>
                    <a:pt x="286" y="6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3A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512175" y="3589338"/>
              <a:ext cx="501650" cy="2193925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763000" y="3589338"/>
              <a:ext cx="250825" cy="2193925"/>
            </a:xfrm>
            <a:prstGeom prst="rect">
              <a:avLst/>
            </a:pr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45488" y="5783263"/>
              <a:ext cx="835025" cy="1074738"/>
            </a:xfrm>
            <a:custGeom>
              <a:avLst/>
              <a:gdLst>
                <a:gd name="T0" fmla="*/ 105 w 526"/>
                <a:gd name="T1" fmla="*/ 0 h 677"/>
                <a:gd name="T2" fmla="*/ 421 w 526"/>
                <a:gd name="T3" fmla="*/ 0 h 677"/>
                <a:gd name="T4" fmla="*/ 526 w 526"/>
                <a:gd name="T5" fmla="*/ 677 h 677"/>
                <a:gd name="T6" fmla="*/ 0 w 526"/>
                <a:gd name="T7" fmla="*/ 677 h 677"/>
                <a:gd name="T8" fmla="*/ 105 w 5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7">
                  <a:moveTo>
                    <a:pt x="105" y="0"/>
                  </a:moveTo>
                  <a:lnTo>
                    <a:pt x="421" y="0"/>
                  </a:lnTo>
                  <a:lnTo>
                    <a:pt x="526" y="677"/>
                  </a:lnTo>
                  <a:lnTo>
                    <a:pt x="0" y="67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8763000" y="5783263"/>
              <a:ext cx="417513" cy="1074738"/>
            </a:xfrm>
            <a:custGeom>
              <a:avLst/>
              <a:gdLst>
                <a:gd name="T0" fmla="*/ 158 w 263"/>
                <a:gd name="T1" fmla="*/ 0 h 677"/>
                <a:gd name="T2" fmla="*/ 0 w 263"/>
                <a:gd name="T3" fmla="*/ 0 h 677"/>
                <a:gd name="T4" fmla="*/ 0 w 263"/>
                <a:gd name="T5" fmla="*/ 677 h 677"/>
                <a:gd name="T6" fmla="*/ 263 w 263"/>
                <a:gd name="T7" fmla="*/ 677 h 677"/>
                <a:gd name="T8" fmla="*/ 158 w 263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77">
                  <a:moveTo>
                    <a:pt x="158" y="0"/>
                  </a:moveTo>
                  <a:lnTo>
                    <a:pt x="0" y="0"/>
                  </a:lnTo>
                  <a:lnTo>
                    <a:pt x="0" y="677"/>
                  </a:lnTo>
                  <a:lnTo>
                    <a:pt x="263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9237663" y="2490788"/>
              <a:ext cx="501650" cy="3292475"/>
            </a:xfrm>
            <a:prstGeom prst="rect">
              <a:avLst/>
            </a:prstGeom>
            <a:solidFill>
              <a:srgbClr val="993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488488" y="2490788"/>
              <a:ext cx="250825" cy="3292475"/>
            </a:xfrm>
            <a:prstGeom prst="rect">
              <a:avLst/>
            </a:pr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963150" y="1946275"/>
              <a:ext cx="500063" cy="3836988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213975" y="1946275"/>
              <a:ext cx="249238" cy="3836988"/>
            </a:xfrm>
            <a:prstGeom prst="rect">
              <a:avLst/>
            </a:pr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5476875" y="5783263"/>
              <a:ext cx="2085975" cy="1074738"/>
            </a:xfrm>
            <a:custGeom>
              <a:avLst/>
              <a:gdLst>
                <a:gd name="T0" fmla="*/ 1314 w 1314"/>
                <a:gd name="T1" fmla="*/ 0 h 677"/>
                <a:gd name="T2" fmla="*/ 999 w 1314"/>
                <a:gd name="T3" fmla="*/ 0 h 677"/>
                <a:gd name="T4" fmla="*/ 0 w 1314"/>
                <a:gd name="T5" fmla="*/ 677 h 677"/>
                <a:gd name="T6" fmla="*/ 597 w 1314"/>
                <a:gd name="T7" fmla="*/ 677 h 677"/>
                <a:gd name="T8" fmla="*/ 1314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1314" y="0"/>
                  </a:moveTo>
                  <a:lnTo>
                    <a:pt x="999" y="0"/>
                  </a:lnTo>
                  <a:lnTo>
                    <a:pt x="0" y="677"/>
                  </a:lnTo>
                  <a:lnTo>
                    <a:pt x="597" y="67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5934075" y="5783263"/>
              <a:ext cx="1628775" cy="1074738"/>
            </a:xfrm>
            <a:custGeom>
              <a:avLst/>
              <a:gdLst>
                <a:gd name="T0" fmla="*/ 1026 w 1026"/>
                <a:gd name="T1" fmla="*/ 0 h 677"/>
                <a:gd name="T2" fmla="*/ 869 w 1026"/>
                <a:gd name="T3" fmla="*/ 0 h 677"/>
                <a:gd name="T4" fmla="*/ 0 w 1026"/>
                <a:gd name="T5" fmla="*/ 677 h 677"/>
                <a:gd name="T6" fmla="*/ 310 w 1026"/>
                <a:gd name="T7" fmla="*/ 677 h 677"/>
                <a:gd name="T8" fmla="*/ 1026 w 10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677">
                  <a:moveTo>
                    <a:pt x="1026" y="0"/>
                  </a:moveTo>
                  <a:lnTo>
                    <a:pt x="869" y="0"/>
                  </a:lnTo>
                  <a:lnTo>
                    <a:pt x="0" y="677"/>
                  </a:lnTo>
                  <a:lnTo>
                    <a:pt x="310" y="67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D09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9237663" y="5783263"/>
              <a:ext cx="1360488" cy="1074738"/>
            </a:xfrm>
            <a:custGeom>
              <a:avLst/>
              <a:gdLst>
                <a:gd name="T0" fmla="*/ 0 w 857"/>
                <a:gd name="T1" fmla="*/ 0 h 677"/>
                <a:gd name="T2" fmla="*/ 316 w 857"/>
                <a:gd name="T3" fmla="*/ 0 h 677"/>
                <a:gd name="T4" fmla="*/ 857 w 857"/>
                <a:gd name="T5" fmla="*/ 677 h 677"/>
                <a:gd name="T6" fmla="*/ 294 w 857"/>
                <a:gd name="T7" fmla="*/ 677 h 677"/>
                <a:gd name="T8" fmla="*/ 0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0" y="0"/>
                  </a:moveTo>
                  <a:lnTo>
                    <a:pt x="316" y="0"/>
                  </a:lnTo>
                  <a:lnTo>
                    <a:pt x="857" y="677"/>
                  </a:lnTo>
                  <a:lnTo>
                    <a:pt x="29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488488" y="5783263"/>
              <a:ext cx="1109663" cy="1074738"/>
            </a:xfrm>
            <a:custGeom>
              <a:avLst/>
              <a:gdLst>
                <a:gd name="T0" fmla="*/ 158 w 699"/>
                <a:gd name="T1" fmla="*/ 0 h 677"/>
                <a:gd name="T2" fmla="*/ 0 w 699"/>
                <a:gd name="T3" fmla="*/ 0 h 677"/>
                <a:gd name="T4" fmla="*/ 415 w 699"/>
                <a:gd name="T5" fmla="*/ 677 h 677"/>
                <a:gd name="T6" fmla="*/ 699 w 699"/>
                <a:gd name="T7" fmla="*/ 677 h 677"/>
                <a:gd name="T8" fmla="*/ 158 w 699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677">
                  <a:moveTo>
                    <a:pt x="158" y="0"/>
                  </a:moveTo>
                  <a:lnTo>
                    <a:pt x="0" y="0"/>
                  </a:lnTo>
                  <a:lnTo>
                    <a:pt x="415" y="677"/>
                  </a:lnTo>
                  <a:lnTo>
                    <a:pt x="699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9963150" y="5783263"/>
              <a:ext cx="2085975" cy="1074738"/>
            </a:xfrm>
            <a:custGeom>
              <a:avLst/>
              <a:gdLst>
                <a:gd name="T0" fmla="*/ 0 w 1314"/>
                <a:gd name="T1" fmla="*/ 0 h 677"/>
                <a:gd name="T2" fmla="*/ 315 w 1314"/>
                <a:gd name="T3" fmla="*/ 0 h 677"/>
                <a:gd name="T4" fmla="*/ 1314 w 1314"/>
                <a:gd name="T5" fmla="*/ 677 h 677"/>
                <a:gd name="T6" fmla="*/ 717 w 1314"/>
                <a:gd name="T7" fmla="*/ 677 h 677"/>
                <a:gd name="T8" fmla="*/ 0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0" y="0"/>
                  </a:moveTo>
                  <a:lnTo>
                    <a:pt x="315" y="0"/>
                  </a:lnTo>
                  <a:lnTo>
                    <a:pt x="1314" y="677"/>
                  </a:lnTo>
                  <a:lnTo>
                    <a:pt x="717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0213975" y="5783263"/>
              <a:ext cx="1835150" cy="1074738"/>
            </a:xfrm>
            <a:custGeom>
              <a:avLst/>
              <a:gdLst>
                <a:gd name="T0" fmla="*/ 157 w 1156"/>
                <a:gd name="T1" fmla="*/ 0 h 677"/>
                <a:gd name="T2" fmla="*/ 0 w 1156"/>
                <a:gd name="T3" fmla="*/ 0 h 677"/>
                <a:gd name="T4" fmla="*/ 870 w 1156"/>
                <a:gd name="T5" fmla="*/ 677 h 677"/>
                <a:gd name="T6" fmla="*/ 1156 w 1156"/>
                <a:gd name="T7" fmla="*/ 677 h 677"/>
                <a:gd name="T8" fmla="*/ 157 w 115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677">
                  <a:moveTo>
                    <a:pt x="157" y="0"/>
                  </a:moveTo>
                  <a:lnTo>
                    <a:pt x="0" y="0"/>
                  </a:lnTo>
                  <a:lnTo>
                    <a:pt x="870" y="677"/>
                  </a:lnTo>
                  <a:lnTo>
                    <a:pt x="1156" y="67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41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9853613" y="868363"/>
              <a:ext cx="719138" cy="717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9785350" y="79851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1"/>
                    <a:pt x="849" y="150"/>
                    <a:pt x="600" y="150"/>
                  </a:cubicBezTo>
                  <a:cubicBezTo>
                    <a:pt x="352" y="150"/>
                    <a:pt x="150" y="351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0213975" y="79851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1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8404225" y="2497138"/>
              <a:ext cx="717550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8334375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4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1" y="150"/>
                    <a:pt x="150" y="352"/>
                    <a:pt x="150" y="600"/>
                  </a:cubicBezTo>
                  <a:cubicBezTo>
                    <a:pt x="150" y="849"/>
                    <a:pt x="351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8763000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4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7678738" y="1947863"/>
              <a:ext cx="719138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7"/>
            <p:cNvSpPr>
              <a:spLocks noEditPoints="1"/>
            </p:cNvSpPr>
            <p:nvPr/>
          </p:nvSpPr>
          <p:spPr bwMode="auto">
            <a:xfrm>
              <a:off x="7608888" y="1879600"/>
              <a:ext cx="857250" cy="1017588"/>
            </a:xfrm>
            <a:custGeom>
              <a:avLst/>
              <a:gdLst>
                <a:gd name="T0" fmla="*/ 418 w 1200"/>
                <a:gd name="T1" fmla="*/ 1171 h 1425"/>
                <a:gd name="T2" fmla="*/ 0 w 1200"/>
                <a:gd name="T3" fmla="*/ 600 h 1425"/>
                <a:gd name="T4" fmla="*/ 600 w 1200"/>
                <a:gd name="T5" fmla="*/ 0 h 1425"/>
                <a:gd name="T6" fmla="*/ 1200 w 1200"/>
                <a:gd name="T7" fmla="*/ 600 h 1425"/>
                <a:gd name="T8" fmla="*/ 782 w 1200"/>
                <a:gd name="T9" fmla="*/ 1171 h 1425"/>
                <a:gd name="T10" fmla="*/ 600 w 1200"/>
                <a:gd name="T11" fmla="*/ 1425 h 1425"/>
                <a:gd name="T12" fmla="*/ 418 w 1200"/>
                <a:gd name="T13" fmla="*/ 1171 h 1425"/>
                <a:gd name="T14" fmla="*/ 1050 w 1200"/>
                <a:gd name="T15" fmla="*/ 600 h 1425"/>
                <a:gd name="T16" fmla="*/ 600 w 1200"/>
                <a:gd name="T17" fmla="*/ 150 h 1425"/>
                <a:gd name="T18" fmla="*/ 150 w 1200"/>
                <a:gd name="T19" fmla="*/ 600 h 1425"/>
                <a:gd name="T20" fmla="*/ 600 w 1200"/>
                <a:gd name="T21" fmla="*/ 1050 h 1425"/>
                <a:gd name="T22" fmla="*/ 1050 w 1200"/>
                <a:gd name="T23" fmla="*/ 60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5">
                  <a:moveTo>
                    <a:pt x="418" y="1171"/>
                  </a:moveTo>
                  <a:cubicBezTo>
                    <a:pt x="175" y="1094"/>
                    <a:pt x="0" y="868"/>
                    <a:pt x="0" y="600"/>
                  </a:cubicBezTo>
                  <a:cubicBezTo>
                    <a:pt x="0" y="268"/>
                    <a:pt x="269" y="0"/>
                    <a:pt x="600" y="0"/>
                  </a:cubicBezTo>
                  <a:cubicBezTo>
                    <a:pt x="931" y="0"/>
                    <a:pt x="1200" y="268"/>
                    <a:pt x="1200" y="600"/>
                  </a:cubicBezTo>
                  <a:cubicBezTo>
                    <a:pt x="1200" y="868"/>
                    <a:pt x="1024" y="1094"/>
                    <a:pt x="782" y="1171"/>
                  </a:cubicBezTo>
                  <a:cubicBezTo>
                    <a:pt x="600" y="1425"/>
                    <a:pt x="600" y="1425"/>
                    <a:pt x="600" y="1425"/>
                  </a:cubicBezTo>
                  <a:lnTo>
                    <a:pt x="418" y="1171"/>
                  </a:lnTo>
                  <a:close/>
                  <a:moveTo>
                    <a:pt x="1050" y="600"/>
                  </a:moveTo>
                  <a:cubicBezTo>
                    <a:pt x="1050" y="351"/>
                    <a:pt x="848" y="150"/>
                    <a:pt x="600" y="150"/>
                  </a:cubicBezTo>
                  <a:cubicBezTo>
                    <a:pt x="351" y="150"/>
                    <a:pt x="150" y="351"/>
                    <a:pt x="150" y="600"/>
                  </a:cubicBezTo>
                  <a:cubicBezTo>
                    <a:pt x="150" y="848"/>
                    <a:pt x="351" y="1050"/>
                    <a:pt x="600" y="1050"/>
                  </a:cubicBezTo>
                  <a:cubicBezTo>
                    <a:pt x="848" y="1050"/>
                    <a:pt x="1050" y="848"/>
                    <a:pt x="1050" y="600"/>
                  </a:cubicBezTo>
                  <a:close/>
                </a:path>
              </a:pathLst>
            </a:cu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8"/>
            <p:cNvSpPr/>
            <p:nvPr/>
          </p:nvSpPr>
          <p:spPr bwMode="auto">
            <a:xfrm>
              <a:off x="8037513" y="1879600"/>
              <a:ext cx="428625" cy="1017588"/>
            </a:xfrm>
            <a:custGeom>
              <a:avLst/>
              <a:gdLst>
                <a:gd name="T0" fmla="*/ 0 w 600"/>
                <a:gd name="T1" fmla="*/ 150 h 1425"/>
                <a:gd name="T2" fmla="*/ 450 w 600"/>
                <a:gd name="T3" fmla="*/ 600 h 1425"/>
                <a:gd name="T4" fmla="*/ 0 w 600"/>
                <a:gd name="T5" fmla="*/ 1050 h 1425"/>
                <a:gd name="T6" fmla="*/ 0 w 600"/>
                <a:gd name="T7" fmla="*/ 1050 h 1425"/>
                <a:gd name="T8" fmla="*/ 0 w 600"/>
                <a:gd name="T9" fmla="*/ 1425 h 1425"/>
                <a:gd name="T10" fmla="*/ 182 w 600"/>
                <a:gd name="T11" fmla="*/ 1171 h 1425"/>
                <a:gd name="T12" fmla="*/ 600 w 600"/>
                <a:gd name="T13" fmla="*/ 600 h 1425"/>
                <a:gd name="T14" fmla="*/ 0 w 600"/>
                <a:gd name="T15" fmla="*/ 0 h 1425"/>
                <a:gd name="T16" fmla="*/ 0 w 600"/>
                <a:gd name="T17" fmla="*/ 0 h 1425"/>
                <a:gd name="T18" fmla="*/ 0 w 600"/>
                <a:gd name="T19" fmla="*/ 150 h 1425"/>
                <a:gd name="T20" fmla="*/ 0 w 600"/>
                <a:gd name="T21" fmla="*/ 15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5">
                  <a:moveTo>
                    <a:pt x="0" y="150"/>
                  </a:moveTo>
                  <a:cubicBezTo>
                    <a:pt x="248" y="150"/>
                    <a:pt x="450" y="351"/>
                    <a:pt x="450" y="600"/>
                  </a:cubicBezTo>
                  <a:cubicBezTo>
                    <a:pt x="450" y="848"/>
                    <a:pt x="248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182" y="1171"/>
                    <a:pt x="182" y="1171"/>
                    <a:pt x="182" y="1171"/>
                  </a:cubicBezTo>
                  <a:cubicBezTo>
                    <a:pt x="424" y="1094"/>
                    <a:pt x="600" y="868"/>
                    <a:pt x="600" y="600"/>
                  </a:cubicBezTo>
                  <a:cubicBezTo>
                    <a:pt x="600" y="268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1"/>
            <p:cNvSpPr>
              <a:spLocks noEditPoints="1"/>
            </p:cNvSpPr>
            <p:nvPr/>
          </p:nvSpPr>
          <p:spPr bwMode="auto">
            <a:xfrm>
              <a:off x="6884988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7313613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9059863" y="132556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912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6"/>
            <p:cNvSpPr/>
            <p:nvPr/>
          </p:nvSpPr>
          <p:spPr bwMode="auto">
            <a:xfrm>
              <a:off x="9488488" y="132556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5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66944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597208" y="285780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39D-B45C-4484-92F3-87ABDC8B5B0F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575F-4C14-4F02-A450-1EA55A098A8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7328" y="672818"/>
            <a:ext cx="12097344" cy="0"/>
          </a:xfrm>
          <a:prstGeom prst="line">
            <a:avLst/>
          </a:prstGeom>
          <a:ln w="25400">
            <a:solidFill>
              <a:srgbClr val="EC6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E227-5010-4F25-9454-4706EE809309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9C88-2516-465B-9172-F51DF3A93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仙境传说</a:t>
            </a:r>
            <a:r>
              <a:rPr kumimoji="1"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RO》</a:t>
            </a:r>
            <a:br>
              <a:rPr kumimoji="1"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en-US" altLang="zh-CN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MMO</a:t>
            </a:r>
            <a:r>
              <a:rPr kumimoji="1" lang="zh-CN" altLang="en-US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客户端框架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7032104" y="4725144"/>
            <a:ext cx="3923928" cy="8926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2019-5</a:t>
            </a:r>
          </a:p>
          <a:p>
            <a:r>
              <a:rPr lang="zh-CN" altLang="en-US" dirty="0"/>
              <a:t>张正人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846" y="84273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胶水层</a:t>
            </a:r>
            <a:r>
              <a:rPr lang="en-US" altLang="zh-CN" dirty="0"/>
              <a:t>—C++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63395" y="1554522"/>
            <a:ext cx="6677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的胶水层由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导出需要调用的接口，使用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自动封装类对象，与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中的类相对应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1. Swig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类没有对象池，使用频繁会有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缺少约束，战斗库接口很多，容易产生耦合，运行时没用的部分摘不干净。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1070" y="1554522"/>
            <a:ext cx="1188720" cy="5271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67435" y="2571202"/>
            <a:ext cx="1463040" cy="5271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67435" y="3247266"/>
            <a:ext cx="1463040" cy="5271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578684" y="3923330"/>
            <a:ext cx="1640541" cy="5271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95160" y="4602855"/>
            <a:ext cx="1640541" cy="5271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1070386" y="2286000"/>
            <a:ext cx="2581835" cy="107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70386" y="5379619"/>
            <a:ext cx="2581835" cy="1075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578683" y="5579010"/>
            <a:ext cx="1640541" cy="5271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89" y="101876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胶水层</a:t>
            </a:r>
            <a:r>
              <a:rPr lang="en-US" altLang="zh-CN" dirty="0"/>
              <a:t>—</a:t>
            </a:r>
            <a:r>
              <a:rPr lang="en-US" altLang="zh-CN" dirty="0" err="1"/>
              <a:t>Lua</a:t>
            </a:r>
            <a:r>
              <a:rPr lang="zh-CN" altLang="en-US" dirty="0"/>
              <a:t>和（</a:t>
            </a:r>
            <a:r>
              <a:rPr lang="en-US" altLang="zh-CN" dirty="0"/>
              <a:t>C++/C#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17941" y="1585908"/>
            <a:ext cx="5114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模改部分：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合并了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luajit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的函数冲突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对自定义的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MonoBehavior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做了类型映射表（为了支持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安卓热更新）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修改，支持多个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导出同样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的覆盖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08501" y="3644767"/>
            <a:ext cx="1645920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0685" y="4449181"/>
            <a:ext cx="1787562" cy="6001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（战斗相关用）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15393" y="4399879"/>
            <a:ext cx="1645920" cy="64946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03697" y="5709635"/>
            <a:ext cx="1645920" cy="5486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LuaJit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（共用）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3922" y="1647723"/>
            <a:ext cx="1645920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372417" y="1647723"/>
            <a:ext cx="1645920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8925" y="2713616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剥离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081853" y="2695503"/>
            <a:ext cx="1005948" cy="4078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71148" y="2701594"/>
            <a:ext cx="1005948" cy="4078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LuaDll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84827" y="3173921"/>
            <a:ext cx="0" cy="39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774122" y="3163259"/>
            <a:ext cx="0" cy="1161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9550" y="2442256"/>
            <a:ext cx="5292763" cy="107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 rot="5400000">
            <a:off x="2670621" y="3947116"/>
            <a:ext cx="464372" cy="2736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0" y="1916832"/>
            <a:ext cx="10725535" cy="1540722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cs typeface="Hannotate SC" charset="-122"/>
              </a:rPr>
              <a:t>工程</a:t>
            </a:r>
            <a:r>
              <a:rPr lang="zh-CN" altLang="en-US" sz="5400" dirty="0" smtClean="0">
                <a:cs typeface="Hannotate SC" charset="-122"/>
              </a:rPr>
              <a:t>管理</a:t>
            </a:r>
            <a:endParaRPr lang="en-US" altLang="zh-CN" sz="5400" dirty="0"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设计需求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576" y="1196752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工程管理的需求：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高效协作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出包效率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728198" y="1972320"/>
            <a:ext cx="1503705" cy="662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ClientCode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01608" y="1972320"/>
            <a:ext cx="1368152" cy="662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ClientProj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94721" y="1974708"/>
            <a:ext cx="1368152" cy="6622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01608" y="3122593"/>
            <a:ext cx="1368152" cy="662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9745" y="1972320"/>
            <a:ext cx="1368152" cy="662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43818" y="1077431"/>
            <a:ext cx="0" cy="47525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07968" y="1052736"/>
            <a:ext cx="0" cy="475252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688434" y="1036216"/>
            <a:ext cx="0" cy="482453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11424" y="454794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（战斗组权限）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76803" y="4547948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客户端代码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/SDK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（客户端权限）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78484" y="4547948"/>
            <a:ext cx="283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（策划，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，美术权限）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23536" y="4270948"/>
            <a:ext cx="283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工程的子库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（策划，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，美术权限）</a:t>
            </a: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11669" y="3117382"/>
            <a:ext cx="1520233" cy="6622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4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为什么会有</a:t>
            </a:r>
            <a:r>
              <a:rPr lang="en-US" altLang="zh-CN" dirty="0" err="1" smtClean="0"/>
              <a:t>ArtRes</a:t>
            </a:r>
            <a:r>
              <a:rPr lang="zh-CN" altLang="en-US" dirty="0" smtClean="0"/>
              <a:t>这个子库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376" y="980728"/>
            <a:ext cx="513125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时和资源工程分离：（早期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优点：资源和代码解耦比较彻底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包快，可以选择是否打包资源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缺点：需要在运行时看最新的资源要打包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76" y="3625207"/>
            <a:ext cx="513125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时和资源工程合一：（龙之谷）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优点：资源修改所见即所得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包慢，如果调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等不关心资源，打包需要做对应的处理。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807968" y="1124744"/>
            <a:ext cx="216024" cy="43924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6040" y="1612828"/>
            <a:ext cx="513125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工程合一，资源作为工程的子库：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开发规范上所有的资源和编辑器在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artres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上开发。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既满足资源所见即所得的修改。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又满足打包的时候，可选择的是否拉取子库。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8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809179" y="1124744"/>
            <a:ext cx="6621255" cy="4086572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组装出包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打包流程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442027" y="1574533"/>
            <a:ext cx="1368152" cy="6622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ClientProj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5360" y="1590176"/>
            <a:ext cx="1462226" cy="6622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 rot="10800000">
            <a:off x="9552384" y="1740084"/>
            <a:ext cx="720080" cy="33110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919536" y="1725792"/>
            <a:ext cx="720080" cy="33110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6378" y="2687194"/>
            <a:ext cx="1471208" cy="662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ClientCode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1919536" y="2822810"/>
            <a:ext cx="720080" cy="33110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24318" y="3784212"/>
            <a:ext cx="1473268" cy="6622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</a:p>
        </p:txBody>
      </p:sp>
      <p:sp>
        <p:nvSpPr>
          <p:cNvPr id="29" name="右箭头 28"/>
          <p:cNvSpPr/>
          <p:nvPr/>
        </p:nvSpPr>
        <p:spPr>
          <a:xfrm>
            <a:off x="1919536" y="3919828"/>
            <a:ext cx="720080" cy="33110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464152" y="1560241"/>
            <a:ext cx="1774653" cy="6622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AssetBundles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999656" y="1596771"/>
            <a:ext cx="1952437" cy="6622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99656" y="2693789"/>
            <a:ext cx="1952437" cy="6622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03956" y="3790806"/>
            <a:ext cx="1948137" cy="6622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0442027" y="2657259"/>
            <a:ext cx="1368152" cy="6622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464152" y="2693788"/>
            <a:ext cx="1774654" cy="6622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rot="10800000">
            <a:off x="9552384" y="2859339"/>
            <a:ext cx="720080" cy="33110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73475" y="1588768"/>
            <a:ext cx="1558629" cy="170571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ClientProj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19536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30434" y="1137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打包资源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自动打包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319631"/>
            <a:ext cx="4048125" cy="33813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7368" y="958834"/>
            <a:ext cx="3832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的基础上架设的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69" y="908787"/>
            <a:ext cx="7731850" cy="51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0" y="1916832"/>
            <a:ext cx="10725535" cy="1540722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cs typeface="Hannotate SC" charset="-122"/>
              </a:rPr>
              <a:t>海外管理方案</a:t>
            </a:r>
            <a:endParaRPr lang="en-US" altLang="zh-CN" sz="5400" dirty="0"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设计需求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576" y="1449334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海外管理的需求：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支持地区差异性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本地化成本低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升级版本容易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适应不同的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4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4040" y="1729469"/>
            <a:ext cx="681408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同屏人数（</a:t>
            </a:r>
            <a:r>
              <a:rPr lang="en-US" altLang="zh-CN" sz="1800" dirty="0" smtClean="0">
                <a:cs typeface="Hannotate SC" charset="-122"/>
              </a:rPr>
              <a:t>40</a:t>
            </a:r>
            <a:r>
              <a:rPr lang="zh-CN" altLang="en-US" sz="1800" dirty="0" smtClean="0">
                <a:cs typeface="Hannotate SC" charset="-122"/>
              </a:rPr>
              <a:t>人以上）</a:t>
            </a:r>
            <a:endParaRPr lang="en-US" altLang="zh-CN" sz="1800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个性化支持（每个模型支持各种部件）</a:t>
            </a:r>
            <a:endParaRPr lang="en-US" altLang="zh-CN" sz="1800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优美的画面（后处理等各种效果）</a:t>
            </a:r>
            <a:endParaRPr lang="en-US" altLang="zh-CN" sz="1800" dirty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稳定性</a:t>
            </a:r>
            <a:r>
              <a:rPr lang="zh-CN" altLang="en-US" sz="1800" dirty="0">
                <a:cs typeface="Hannotate SC" charset="-122"/>
              </a:rPr>
              <a:t>（</a:t>
            </a:r>
            <a:r>
              <a:rPr lang="en-US" altLang="zh-CN" sz="1800" dirty="0">
                <a:cs typeface="Hannotate SC" charset="-122"/>
              </a:rPr>
              <a:t>1%</a:t>
            </a:r>
            <a:r>
              <a:rPr lang="zh-CN" altLang="en-US" sz="1800" dirty="0">
                <a:cs typeface="Hannotate SC" charset="-122"/>
              </a:rPr>
              <a:t>以下的</a:t>
            </a:r>
            <a:r>
              <a:rPr lang="en-US" altLang="zh-CN" sz="1800" dirty="0">
                <a:cs typeface="Hannotate SC" charset="-122"/>
              </a:rPr>
              <a:t>crash</a:t>
            </a:r>
            <a:r>
              <a:rPr lang="zh-CN" altLang="en-US" sz="1800" dirty="0">
                <a:cs typeface="Hannotate SC" charset="-122"/>
              </a:rPr>
              <a:t>率）</a:t>
            </a:r>
            <a:endParaRPr lang="en-US" altLang="zh-CN" sz="1800" dirty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内存</a:t>
            </a:r>
            <a:r>
              <a:rPr lang="zh-CN" altLang="en-US" sz="1800" dirty="0">
                <a:cs typeface="Hannotate SC" charset="-122"/>
              </a:rPr>
              <a:t>指标（</a:t>
            </a:r>
            <a:r>
              <a:rPr lang="en-US" altLang="zh-CN" sz="1800" dirty="0">
                <a:cs typeface="Hannotate SC" charset="-122"/>
              </a:rPr>
              <a:t>TDR</a:t>
            </a:r>
            <a:r>
              <a:rPr lang="zh-CN" altLang="en-US" sz="1800" dirty="0">
                <a:cs typeface="Hannotate SC" charset="-122"/>
              </a:rPr>
              <a:t>标准</a:t>
            </a:r>
            <a:r>
              <a:rPr lang="zh-CN" altLang="en-US" sz="1800" dirty="0" smtClean="0">
                <a:cs typeface="Hannotate SC" charset="-122"/>
              </a:rPr>
              <a:t>）</a:t>
            </a:r>
            <a:endParaRPr lang="en-US" altLang="zh-CN" sz="1800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复杂，高扩展性的战斗逻辑</a:t>
            </a:r>
            <a:endParaRPr lang="en-US" altLang="zh-CN" sz="1800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高效的开发流程</a:t>
            </a:r>
            <a:endParaRPr lang="en-US" altLang="zh-CN" sz="1800" dirty="0" smtClean="0">
              <a:cs typeface="Hannotate SC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 smtClean="0">
                <a:cs typeface="Hannotate SC" charset="-122"/>
              </a:rPr>
              <a:t>方便维护的多地区海外版本</a:t>
            </a:r>
            <a:endParaRPr lang="en-US" altLang="zh-CN" sz="1800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800" dirty="0" smtClean="0">
                <a:cs typeface="Hannotate SC" charset="-122"/>
              </a:rPr>
              <a:t>……</a:t>
            </a:r>
            <a:endParaRPr lang="zh-CN" altLang="en-US" sz="1800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Hannotate SC" charset="-122"/>
              </a:rPr>
              <a:t>MMO</a:t>
            </a:r>
            <a:r>
              <a:rPr lang="zh-CN" altLang="en-US" dirty="0" smtClean="0">
                <a:cs typeface="Hannotate SC" charset="-122"/>
              </a:rPr>
              <a:t>客户端有哪些挑战</a:t>
            </a:r>
            <a:endParaRPr lang="zh-CN" altLang="en-US" dirty="0">
              <a:cs typeface="Hannotate SC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464152" y="2088232"/>
            <a:ext cx="4705742" cy="3717032"/>
            <a:chOff x="5476875" y="798513"/>
            <a:chExt cx="6572250" cy="605948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062788" y="3589338"/>
              <a:ext cx="500063" cy="2193925"/>
            </a:xfrm>
            <a:prstGeom prst="rect">
              <a:avLst/>
            </a:pr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7313613" y="3589338"/>
              <a:ext cx="249238" cy="2193925"/>
            </a:xfrm>
            <a:prstGeom prst="rect">
              <a:avLst/>
            </a:pr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86688" y="3040063"/>
              <a:ext cx="501650" cy="2743200"/>
            </a:xfrm>
            <a:prstGeom prst="rect">
              <a:avLst/>
            </a:pr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037513" y="3040063"/>
              <a:ext cx="250825" cy="2743200"/>
            </a:xfrm>
            <a:prstGeom prst="rect">
              <a:avLst/>
            </a:pr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927850" y="5783263"/>
              <a:ext cx="1360488" cy="1074738"/>
            </a:xfrm>
            <a:custGeom>
              <a:avLst/>
              <a:gdLst>
                <a:gd name="T0" fmla="*/ 857 w 857"/>
                <a:gd name="T1" fmla="*/ 0 h 677"/>
                <a:gd name="T2" fmla="*/ 541 w 857"/>
                <a:gd name="T3" fmla="*/ 0 h 677"/>
                <a:gd name="T4" fmla="*/ 0 w 857"/>
                <a:gd name="T5" fmla="*/ 677 h 677"/>
                <a:gd name="T6" fmla="*/ 563 w 857"/>
                <a:gd name="T7" fmla="*/ 677 h 677"/>
                <a:gd name="T8" fmla="*/ 857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857" y="0"/>
                  </a:moveTo>
                  <a:lnTo>
                    <a:pt x="541" y="0"/>
                  </a:lnTo>
                  <a:lnTo>
                    <a:pt x="0" y="677"/>
                  </a:lnTo>
                  <a:lnTo>
                    <a:pt x="563" y="67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7367588" y="5783263"/>
              <a:ext cx="920750" cy="1074738"/>
            </a:xfrm>
            <a:custGeom>
              <a:avLst/>
              <a:gdLst>
                <a:gd name="T0" fmla="*/ 580 w 580"/>
                <a:gd name="T1" fmla="*/ 0 h 677"/>
                <a:gd name="T2" fmla="*/ 422 w 580"/>
                <a:gd name="T3" fmla="*/ 0 h 677"/>
                <a:gd name="T4" fmla="*/ 0 w 580"/>
                <a:gd name="T5" fmla="*/ 677 h 677"/>
                <a:gd name="T6" fmla="*/ 286 w 580"/>
                <a:gd name="T7" fmla="*/ 677 h 677"/>
                <a:gd name="T8" fmla="*/ 580 w 580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77">
                  <a:moveTo>
                    <a:pt x="580" y="0"/>
                  </a:moveTo>
                  <a:lnTo>
                    <a:pt x="422" y="0"/>
                  </a:lnTo>
                  <a:lnTo>
                    <a:pt x="0" y="677"/>
                  </a:lnTo>
                  <a:lnTo>
                    <a:pt x="286" y="6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3A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512175" y="3589338"/>
              <a:ext cx="501650" cy="2193925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763000" y="3589338"/>
              <a:ext cx="250825" cy="2193925"/>
            </a:xfrm>
            <a:prstGeom prst="rect">
              <a:avLst/>
            </a:pr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45488" y="5783263"/>
              <a:ext cx="835025" cy="1074738"/>
            </a:xfrm>
            <a:custGeom>
              <a:avLst/>
              <a:gdLst>
                <a:gd name="T0" fmla="*/ 105 w 526"/>
                <a:gd name="T1" fmla="*/ 0 h 677"/>
                <a:gd name="T2" fmla="*/ 421 w 526"/>
                <a:gd name="T3" fmla="*/ 0 h 677"/>
                <a:gd name="T4" fmla="*/ 526 w 526"/>
                <a:gd name="T5" fmla="*/ 677 h 677"/>
                <a:gd name="T6" fmla="*/ 0 w 526"/>
                <a:gd name="T7" fmla="*/ 677 h 677"/>
                <a:gd name="T8" fmla="*/ 105 w 5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7">
                  <a:moveTo>
                    <a:pt x="105" y="0"/>
                  </a:moveTo>
                  <a:lnTo>
                    <a:pt x="421" y="0"/>
                  </a:lnTo>
                  <a:lnTo>
                    <a:pt x="526" y="677"/>
                  </a:lnTo>
                  <a:lnTo>
                    <a:pt x="0" y="67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8763000" y="5783263"/>
              <a:ext cx="417513" cy="1074738"/>
            </a:xfrm>
            <a:custGeom>
              <a:avLst/>
              <a:gdLst>
                <a:gd name="T0" fmla="*/ 158 w 263"/>
                <a:gd name="T1" fmla="*/ 0 h 677"/>
                <a:gd name="T2" fmla="*/ 0 w 263"/>
                <a:gd name="T3" fmla="*/ 0 h 677"/>
                <a:gd name="T4" fmla="*/ 0 w 263"/>
                <a:gd name="T5" fmla="*/ 677 h 677"/>
                <a:gd name="T6" fmla="*/ 263 w 263"/>
                <a:gd name="T7" fmla="*/ 677 h 677"/>
                <a:gd name="T8" fmla="*/ 158 w 263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77">
                  <a:moveTo>
                    <a:pt x="158" y="0"/>
                  </a:moveTo>
                  <a:lnTo>
                    <a:pt x="0" y="0"/>
                  </a:lnTo>
                  <a:lnTo>
                    <a:pt x="0" y="677"/>
                  </a:lnTo>
                  <a:lnTo>
                    <a:pt x="263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9237663" y="2490788"/>
              <a:ext cx="501650" cy="3292475"/>
            </a:xfrm>
            <a:prstGeom prst="rect">
              <a:avLst/>
            </a:prstGeom>
            <a:solidFill>
              <a:srgbClr val="993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488488" y="2490788"/>
              <a:ext cx="250825" cy="3292475"/>
            </a:xfrm>
            <a:prstGeom prst="rect">
              <a:avLst/>
            </a:pr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963150" y="1946275"/>
              <a:ext cx="500063" cy="3836988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213975" y="1946275"/>
              <a:ext cx="249238" cy="3836988"/>
            </a:xfrm>
            <a:prstGeom prst="rect">
              <a:avLst/>
            </a:pr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5476875" y="5783263"/>
              <a:ext cx="2085975" cy="1074738"/>
            </a:xfrm>
            <a:custGeom>
              <a:avLst/>
              <a:gdLst>
                <a:gd name="T0" fmla="*/ 1314 w 1314"/>
                <a:gd name="T1" fmla="*/ 0 h 677"/>
                <a:gd name="T2" fmla="*/ 999 w 1314"/>
                <a:gd name="T3" fmla="*/ 0 h 677"/>
                <a:gd name="T4" fmla="*/ 0 w 1314"/>
                <a:gd name="T5" fmla="*/ 677 h 677"/>
                <a:gd name="T6" fmla="*/ 597 w 1314"/>
                <a:gd name="T7" fmla="*/ 677 h 677"/>
                <a:gd name="T8" fmla="*/ 1314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1314" y="0"/>
                  </a:moveTo>
                  <a:lnTo>
                    <a:pt x="999" y="0"/>
                  </a:lnTo>
                  <a:lnTo>
                    <a:pt x="0" y="677"/>
                  </a:lnTo>
                  <a:lnTo>
                    <a:pt x="597" y="67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5934075" y="5783263"/>
              <a:ext cx="1628775" cy="1074738"/>
            </a:xfrm>
            <a:custGeom>
              <a:avLst/>
              <a:gdLst>
                <a:gd name="T0" fmla="*/ 1026 w 1026"/>
                <a:gd name="T1" fmla="*/ 0 h 677"/>
                <a:gd name="T2" fmla="*/ 869 w 1026"/>
                <a:gd name="T3" fmla="*/ 0 h 677"/>
                <a:gd name="T4" fmla="*/ 0 w 1026"/>
                <a:gd name="T5" fmla="*/ 677 h 677"/>
                <a:gd name="T6" fmla="*/ 310 w 1026"/>
                <a:gd name="T7" fmla="*/ 677 h 677"/>
                <a:gd name="T8" fmla="*/ 1026 w 10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677">
                  <a:moveTo>
                    <a:pt x="1026" y="0"/>
                  </a:moveTo>
                  <a:lnTo>
                    <a:pt x="869" y="0"/>
                  </a:lnTo>
                  <a:lnTo>
                    <a:pt x="0" y="677"/>
                  </a:lnTo>
                  <a:lnTo>
                    <a:pt x="310" y="67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D09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9237663" y="5783263"/>
              <a:ext cx="1360488" cy="1074738"/>
            </a:xfrm>
            <a:custGeom>
              <a:avLst/>
              <a:gdLst>
                <a:gd name="T0" fmla="*/ 0 w 857"/>
                <a:gd name="T1" fmla="*/ 0 h 677"/>
                <a:gd name="T2" fmla="*/ 316 w 857"/>
                <a:gd name="T3" fmla="*/ 0 h 677"/>
                <a:gd name="T4" fmla="*/ 857 w 857"/>
                <a:gd name="T5" fmla="*/ 677 h 677"/>
                <a:gd name="T6" fmla="*/ 294 w 857"/>
                <a:gd name="T7" fmla="*/ 677 h 677"/>
                <a:gd name="T8" fmla="*/ 0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0" y="0"/>
                  </a:moveTo>
                  <a:lnTo>
                    <a:pt x="316" y="0"/>
                  </a:lnTo>
                  <a:lnTo>
                    <a:pt x="857" y="677"/>
                  </a:lnTo>
                  <a:lnTo>
                    <a:pt x="29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488488" y="5783263"/>
              <a:ext cx="1109663" cy="1074738"/>
            </a:xfrm>
            <a:custGeom>
              <a:avLst/>
              <a:gdLst>
                <a:gd name="T0" fmla="*/ 158 w 699"/>
                <a:gd name="T1" fmla="*/ 0 h 677"/>
                <a:gd name="T2" fmla="*/ 0 w 699"/>
                <a:gd name="T3" fmla="*/ 0 h 677"/>
                <a:gd name="T4" fmla="*/ 415 w 699"/>
                <a:gd name="T5" fmla="*/ 677 h 677"/>
                <a:gd name="T6" fmla="*/ 699 w 699"/>
                <a:gd name="T7" fmla="*/ 677 h 677"/>
                <a:gd name="T8" fmla="*/ 158 w 699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677">
                  <a:moveTo>
                    <a:pt x="158" y="0"/>
                  </a:moveTo>
                  <a:lnTo>
                    <a:pt x="0" y="0"/>
                  </a:lnTo>
                  <a:lnTo>
                    <a:pt x="415" y="677"/>
                  </a:lnTo>
                  <a:lnTo>
                    <a:pt x="699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9963150" y="5783263"/>
              <a:ext cx="2085975" cy="1074738"/>
            </a:xfrm>
            <a:custGeom>
              <a:avLst/>
              <a:gdLst>
                <a:gd name="T0" fmla="*/ 0 w 1314"/>
                <a:gd name="T1" fmla="*/ 0 h 677"/>
                <a:gd name="T2" fmla="*/ 315 w 1314"/>
                <a:gd name="T3" fmla="*/ 0 h 677"/>
                <a:gd name="T4" fmla="*/ 1314 w 1314"/>
                <a:gd name="T5" fmla="*/ 677 h 677"/>
                <a:gd name="T6" fmla="*/ 717 w 1314"/>
                <a:gd name="T7" fmla="*/ 677 h 677"/>
                <a:gd name="T8" fmla="*/ 0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0" y="0"/>
                  </a:moveTo>
                  <a:lnTo>
                    <a:pt x="315" y="0"/>
                  </a:lnTo>
                  <a:lnTo>
                    <a:pt x="1314" y="677"/>
                  </a:lnTo>
                  <a:lnTo>
                    <a:pt x="717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0213975" y="5783263"/>
              <a:ext cx="1835150" cy="1074738"/>
            </a:xfrm>
            <a:custGeom>
              <a:avLst/>
              <a:gdLst>
                <a:gd name="T0" fmla="*/ 157 w 1156"/>
                <a:gd name="T1" fmla="*/ 0 h 677"/>
                <a:gd name="T2" fmla="*/ 0 w 1156"/>
                <a:gd name="T3" fmla="*/ 0 h 677"/>
                <a:gd name="T4" fmla="*/ 870 w 1156"/>
                <a:gd name="T5" fmla="*/ 677 h 677"/>
                <a:gd name="T6" fmla="*/ 1156 w 1156"/>
                <a:gd name="T7" fmla="*/ 677 h 677"/>
                <a:gd name="T8" fmla="*/ 157 w 115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677">
                  <a:moveTo>
                    <a:pt x="157" y="0"/>
                  </a:moveTo>
                  <a:lnTo>
                    <a:pt x="0" y="0"/>
                  </a:lnTo>
                  <a:lnTo>
                    <a:pt x="870" y="677"/>
                  </a:lnTo>
                  <a:lnTo>
                    <a:pt x="1156" y="67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41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9853613" y="868363"/>
              <a:ext cx="719138" cy="717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9785350" y="79851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1"/>
                    <a:pt x="849" y="150"/>
                    <a:pt x="600" y="150"/>
                  </a:cubicBezTo>
                  <a:cubicBezTo>
                    <a:pt x="352" y="150"/>
                    <a:pt x="150" y="351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0213975" y="79851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1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8404225" y="2497138"/>
              <a:ext cx="717550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8334375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4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1" y="150"/>
                    <a:pt x="150" y="352"/>
                    <a:pt x="150" y="600"/>
                  </a:cubicBezTo>
                  <a:cubicBezTo>
                    <a:pt x="150" y="849"/>
                    <a:pt x="351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8763000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4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7678738" y="1947863"/>
              <a:ext cx="719138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608888" y="1879600"/>
              <a:ext cx="857250" cy="1017588"/>
            </a:xfrm>
            <a:custGeom>
              <a:avLst/>
              <a:gdLst>
                <a:gd name="T0" fmla="*/ 418 w 1200"/>
                <a:gd name="T1" fmla="*/ 1171 h 1425"/>
                <a:gd name="T2" fmla="*/ 0 w 1200"/>
                <a:gd name="T3" fmla="*/ 600 h 1425"/>
                <a:gd name="T4" fmla="*/ 600 w 1200"/>
                <a:gd name="T5" fmla="*/ 0 h 1425"/>
                <a:gd name="T6" fmla="*/ 1200 w 1200"/>
                <a:gd name="T7" fmla="*/ 600 h 1425"/>
                <a:gd name="T8" fmla="*/ 782 w 1200"/>
                <a:gd name="T9" fmla="*/ 1171 h 1425"/>
                <a:gd name="T10" fmla="*/ 600 w 1200"/>
                <a:gd name="T11" fmla="*/ 1425 h 1425"/>
                <a:gd name="T12" fmla="*/ 418 w 1200"/>
                <a:gd name="T13" fmla="*/ 1171 h 1425"/>
                <a:gd name="T14" fmla="*/ 1050 w 1200"/>
                <a:gd name="T15" fmla="*/ 600 h 1425"/>
                <a:gd name="T16" fmla="*/ 600 w 1200"/>
                <a:gd name="T17" fmla="*/ 150 h 1425"/>
                <a:gd name="T18" fmla="*/ 150 w 1200"/>
                <a:gd name="T19" fmla="*/ 600 h 1425"/>
                <a:gd name="T20" fmla="*/ 600 w 1200"/>
                <a:gd name="T21" fmla="*/ 1050 h 1425"/>
                <a:gd name="T22" fmla="*/ 1050 w 1200"/>
                <a:gd name="T23" fmla="*/ 60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5">
                  <a:moveTo>
                    <a:pt x="418" y="1171"/>
                  </a:moveTo>
                  <a:cubicBezTo>
                    <a:pt x="175" y="1094"/>
                    <a:pt x="0" y="868"/>
                    <a:pt x="0" y="600"/>
                  </a:cubicBezTo>
                  <a:cubicBezTo>
                    <a:pt x="0" y="268"/>
                    <a:pt x="269" y="0"/>
                    <a:pt x="600" y="0"/>
                  </a:cubicBezTo>
                  <a:cubicBezTo>
                    <a:pt x="931" y="0"/>
                    <a:pt x="1200" y="268"/>
                    <a:pt x="1200" y="600"/>
                  </a:cubicBezTo>
                  <a:cubicBezTo>
                    <a:pt x="1200" y="868"/>
                    <a:pt x="1024" y="1094"/>
                    <a:pt x="782" y="1171"/>
                  </a:cubicBezTo>
                  <a:cubicBezTo>
                    <a:pt x="600" y="1425"/>
                    <a:pt x="600" y="1425"/>
                    <a:pt x="600" y="1425"/>
                  </a:cubicBezTo>
                  <a:lnTo>
                    <a:pt x="418" y="1171"/>
                  </a:lnTo>
                  <a:close/>
                  <a:moveTo>
                    <a:pt x="1050" y="600"/>
                  </a:moveTo>
                  <a:cubicBezTo>
                    <a:pt x="1050" y="351"/>
                    <a:pt x="848" y="150"/>
                    <a:pt x="600" y="150"/>
                  </a:cubicBezTo>
                  <a:cubicBezTo>
                    <a:pt x="351" y="150"/>
                    <a:pt x="150" y="351"/>
                    <a:pt x="150" y="600"/>
                  </a:cubicBezTo>
                  <a:cubicBezTo>
                    <a:pt x="150" y="848"/>
                    <a:pt x="351" y="1050"/>
                    <a:pt x="600" y="1050"/>
                  </a:cubicBezTo>
                  <a:cubicBezTo>
                    <a:pt x="848" y="1050"/>
                    <a:pt x="1050" y="848"/>
                    <a:pt x="1050" y="600"/>
                  </a:cubicBezTo>
                  <a:close/>
                </a:path>
              </a:pathLst>
            </a:cu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8037513" y="1879600"/>
              <a:ext cx="428625" cy="1017588"/>
            </a:xfrm>
            <a:custGeom>
              <a:avLst/>
              <a:gdLst>
                <a:gd name="T0" fmla="*/ 0 w 600"/>
                <a:gd name="T1" fmla="*/ 150 h 1425"/>
                <a:gd name="T2" fmla="*/ 450 w 600"/>
                <a:gd name="T3" fmla="*/ 600 h 1425"/>
                <a:gd name="T4" fmla="*/ 0 w 600"/>
                <a:gd name="T5" fmla="*/ 1050 h 1425"/>
                <a:gd name="T6" fmla="*/ 0 w 600"/>
                <a:gd name="T7" fmla="*/ 1050 h 1425"/>
                <a:gd name="T8" fmla="*/ 0 w 600"/>
                <a:gd name="T9" fmla="*/ 1425 h 1425"/>
                <a:gd name="T10" fmla="*/ 182 w 600"/>
                <a:gd name="T11" fmla="*/ 1171 h 1425"/>
                <a:gd name="T12" fmla="*/ 600 w 600"/>
                <a:gd name="T13" fmla="*/ 600 h 1425"/>
                <a:gd name="T14" fmla="*/ 0 w 600"/>
                <a:gd name="T15" fmla="*/ 0 h 1425"/>
                <a:gd name="T16" fmla="*/ 0 w 600"/>
                <a:gd name="T17" fmla="*/ 0 h 1425"/>
                <a:gd name="T18" fmla="*/ 0 w 600"/>
                <a:gd name="T19" fmla="*/ 150 h 1425"/>
                <a:gd name="T20" fmla="*/ 0 w 600"/>
                <a:gd name="T21" fmla="*/ 15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5">
                  <a:moveTo>
                    <a:pt x="0" y="150"/>
                  </a:moveTo>
                  <a:cubicBezTo>
                    <a:pt x="248" y="150"/>
                    <a:pt x="450" y="351"/>
                    <a:pt x="450" y="600"/>
                  </a:cubicBezTo>
                  <a:cubicBezTo>
                    <a:pt x="450" y="848"/>
                    <a:pt x="248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182" y="1171"/>
                    <a:pt x="182" y="1171"/>
                    <a:pt x="182" y="1171"/>
                  </a:cubicBezTo>
                  <a:cubicBezTo>
                    <a:pt x="424" y="1094"/>
                    <a:pt x="600" y="868"/>
                    <a:pt x="600" y="600"/>
                  </a:cubicBezTo>
                  <a:cubicBezTo>
                    <a:pt x="600" y="268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884988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/>
          </p:nvSpPr>
          <p:spPr bwMode="auto">
            <a:xfrm>
              <a:off x="7313613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9059863" y="132556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912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9488488" y="132556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31363" y="913114"/>
            <a:ext cx="4361219" cy="5448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29681" y="913115"/>
            <a:ext cx="3934545" cy="5448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87839" y="1402630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4872" y="9131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129687" y="1660826"/>
            <a:ext cx="182948" cy="428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087839" y="2438057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354483" y="2479746"/>
            <a:ext cx="1439159" cy="17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793642" y="2438057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9115" y="195513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release_1.0.0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739729" y="20129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develop_tw</a:t>
            </a:r>
            <a:endParaRPr lang="zh-CN" alt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8290711" y="2440802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8343317" y="2698998"/>
            <a:ext cx="182948" cy="3243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8288065" y="2833445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10800000">
            <a:off x="6977443" y="2875132"/>
            <a:ext cx="1299863" cy="17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431363" y="248166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release_tw_1.0.0</a:t>
            </a:r>
            <a:endParaRPr lang="zh-CN" alt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730318" y="2848288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 rot="16200000">
            <a:off x="5857121" y="2176352"/>
            <a:ext cx="82589" cy="1964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5759539" y="3318509"/>
            <a:ext cx="266644" cy="258196"/>
          </a:xfrm>
          <a:prstGeom prst="ellipse">
            <a:avLst/>
          </a:prstGeom>
          <a:solidFill>
            <a:srgbClr val="00B05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26964" y="35739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pack_tw_1.0.0</a:t>
            </a:r>
            <a:endParaRPr lang="zh-CN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3045991" y="4815000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3312635" y="4856689"/>
            <a:ext cx="1439159" cy="17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4751794" y="4815000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59693" y="42973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release_1.1.0</a:t>
            </a:r>
            <a:endParaRPr lang="zh-CN" altLang="en-US" dirty="0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286365" y="5051729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 rot="10800000">
            <a:off x="6975743" y="5093416"/>
            <a:ext cx="1299863" cy="17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51655" y="463444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release_tw_1.1.0</a:t>
            </a:r>
            <a:endParaRPr lang="zh-CN" altLang="en-US" dirty="0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6728618" y="5066572"/>
            <a:ext cx="266644" cy="2581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3" name="左大括号 32"/>
          <p:cNvSpPr/>
          <p:nvPr/>
        </p:nvSpPr>
        <p:spPr>
          <a:xfrm rot="16200000">
            <a:off x="5855421" y="4394636"/>
            <a:ext cx="82589" cy="1964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757839" y="5536793"/>
            <a:ext cx="266644" cy="258196"/>
          </a:xfrm>
          <a:prstGeom prst="ellipse">
            <a:avLst/>
          </a:prstGeom>
          <a:solidFill>
            <a:srgbClr val="00B05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25264" y="579223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pack_tw_1.1.0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648680" y="3049949"/>
            <a:ext cx="133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主库）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693142" y="3361641"/>
            <a:ext cx="157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(</a:t>
            </a:r>
            <a:r>
              <a:rPr lang="zh-CN" altLang="en-US" dirty="0" smtClean="0"/>
              <a:t>海外子库）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2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101573" y="1304080"/>
            <a:ext cx="5476090" cy="4220822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组装出包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海外版本管理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624027" y="1578287"/>
            <a:ext cx="2016224" cy="662204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OverSeaProj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624027" y="3580002"/>
            <a:ext cx="2016224" cy="662204"/>
          </a:xfrm>
          <a:prstGeom prst="round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OverSeaConfig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0331" y="1146239"/>
            <a:ext cx="0" cy="453650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76588" y="43865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性的配置、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84267" y="1729369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3784267" y="3731847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96435" y="1580311"/>
            <a:ext cx="2016224" cy="662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Override Res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296435" y="2370375"/>
            <a:ext cx="2016224" cy="662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Override LUA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294374" y="3580002"/>
            <a:ext cx="2016224" cy="6622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Override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264189" y="3308845"/>
            <a:ext cx="1705969" cy="4275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AssetBundles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280568" y="2174282"/>
            <a:ext cx="1735402" cy="4275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8272401" y="1604795"/>
            <a:ext cx="1735402" cy="4275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272401" y="2713664"/>
            <a:ext cx="1731580" cy="4275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272401" y="3860885"/>
            <a:ext cx="1697758" cy="4275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Bytes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264190" y="4412022"/>
            <a:ext cx="1705969" cy="40662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ClientProj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0" y="1916832"/>
            <a:ext cx="10725535" cy="1540722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cs typeface="Hannotate SC" charset="-122"/>
              </a:rPr>
              <a:t>安卓</a:t>
            </a:r>
            <a:r>
              <a:rPr lang="en-US" altLang="zh-CN" sz="5400" dirty="0" smtClean="0">
                <a:cs typeface="Hannotate SC" charset="-122"/>
              </a:rPr>
              <a:t>C#</a:t>
            </a:r>
            <a:r>
              <a:rPr lang="zh-CN" altLang="en-US" sz="5400" dirty="0" smtClean="0">
                <a:cs typeface="Hannotate SC" charset="-122"/>
              </a:rPr>
              <a:t>层热</a:t>
            </a:r>
            <a:r>
              <a:rPr lang="zh-CN" altLang="en-US" sz="5400" dirty="0">
                <a:cs typeface="Hannotate SC" charset="-122"/>
              </a:rPr>
              <a:t>更新机制</a:t>
            </a:r>
            <a:endParaRPr lang="en-US" altLang="zh-CN" sz="5400" dirty="0"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C#</a:t>
            </a:r>
            <a:r>
              <a:rPr lang="zh-CN" altLang="en-US" dirty="0"/>
              <a:t>热更新的</a:t>
            </a:r>
            <a:r>
              <a:rPr lang="zh-CN" altLang="en-US" dirty="0" smtClean="0"/>
              <a:t>意义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3833" y="989745"/>
            <a:ext cx="863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腾讯运营会测试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好几轮，测试阶段都是用安卓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技术测试的时候，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端很有可能不稳定，及时修复及时验证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容易导致玩家流失，及时修复能有效的减少流失率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PR1,PR2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测试期间，测试数据会直接影响评星，热更新的范围越大越保险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一些低重现率的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可以补充日志，可以在热更新后进行追踪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方便调试和测试，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端有代码修改，不用重复出包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正式运营后，安卓的运营平台多，同步版本的成本比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加密，提高反编译门槛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151784" y="1683540"/>
            <a:ext cx="2952328" cy="19332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Assembly-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CSharp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689" y="118409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C#</a:t>
            </a:r>
            <a:r>
              <a:rPr lang="zh-CN" altLang="en-US" dirty="0"/>
              <a:t>热更新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41526" y="2060848"/>
            <a:ext cx="1667436" cy="9494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41525" y="3419137"/>
            <a:ext cx="1667436" cy="9207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51784" y="3967837"/>
            <a:ext cx="2952328" cy="699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MoonClient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（安卓可热更）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179491" y="2060848"/>
            <a:ext cx="1811964" cy="9494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可热更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79491" y="3432138"/>
            <a:ext cx="1811964" cy="9520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Configures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可热更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31967" y="5424206"/>
            <a:ext cx="2543546" cy="5683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WebServer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/CDN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42445" y="1624405"/>
            <a:ext cx="0" cy="317274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708040" y="1688103"/>
            <a:ext cx="0" cy="318105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27707" y="100787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287688" y="5229200"/>
            <a:ext cx="684076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367808" y="1970190"/>
            <a:ext cx="2448272" cy="4087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MoonCommonLib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67808" y="2572882"/>
            <a:ext cx="2448272" cy="4087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Moon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180456" y="937434"/>
            <a:ext cx="5760640" cy="247021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702" y="4523676"/>
            <a:ext cx="5630394" cy="153131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动态链接库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（沙盒目录）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63309" y="1521948"/>
            <a:ext cx="2219068" cy="170484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0702" y="1526105"/>
            <a:ext cx="2347339" cy="170484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00153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C#</a:t>
            </a:r>
            <a:r>
              <a:rPr lang="zh-CN" altLang="en-US" dirty="0"/>
              <a:t>热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36984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95600" y="1994091"/>
            <a:ext cx="2072724" cy="4683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MoonCommonLib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95600" y="2532929"/>
            <a:ext cx="2072724" cy="46836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MoonSerializable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32075" y="5347029"/>
            <a:ext cx="1806218" cy="4683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MoonClient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25236" y="2059775"/>
            <a:ext cx="2032323" cy="4683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Assembly-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CSharp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3183067" y="3230946"/>
            <a:ext cx="432048" cy="11937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89593" y="3685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5400000">
            <a:off x="4811739" y="1939484"/>
            <a:ext cx="432048" cy="69066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48254" y="2105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6303873" y="2706556"/>
            <a:ext cx="503608" cy="1718094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86885" y="35974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接口桥接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082624" y="2703652"/>
            <a:ext cx="1181441" cy="14380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805247" y="5089490"/>
            <a:ext cx="1874929" cy="7455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MonoBehavior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</a:p>
        </p:txBody>
      </p:sp>
      <p:sp>
        <p:nvSpPr>
          <p:cNvPr id="24" name="右箭头 23"/>
          <p:cNvSpPr/>
          <p:nvPr/>
        </p:nvSpPr>
        <p:spPr>
          <a:xfrm>
            <a:off x="4493518" y="5405098"/>
            <a:ext cx="1170434" cy="36738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733184" y="958783"/>
            <a:ext cx="0" cy="509620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31432" y="5396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C#</a:t>
            </a:r>
            <a:r>
              <a:rPr lang="zh-CN" altLang="en-US" dirty="0"/>
              <a:t>热更新</a:t>
            </a:r>
            <a:r>
              <a:rPr lang="zh-CN" altLang="en-US" dirty="0" smtClean="0"/>
              <a:t>部分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1464" y="1700808"/>
            <a:ext cx="9786067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插件接入不友好，需要经常性的补充桥接接口，或者拆分运行时逻辑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插件升级不方便，每次需要重新拆分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外包工程拆分不方便，需要对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MoonClient.dll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做拆解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少量渲染相关的脚本不可热更新，热更新范围有一定的局限性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安卓</a:t>
            </a:r>
            <a:r>
              <a:rPr lang="en-US" altLang="zh-CN" dirty="0" smtClean="0"/>
              <a:t>C#</a:t>
            </a:r>
            <a:r>
              <a:rPr lang="zh-CN" altLang="en-US" dirty="0" smtClean="0"/>
              <a:t>热更新部分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改进思路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101" y="1068991"/>
            <a:ext cx="834126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075" y="1124744"/>
            <a:ext cx="978606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改进思路：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尝试改写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源码，编译出新的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libmono.so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，自己控制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Assembly-CSharp.dll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的加载路径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展望：出公司统一的热更新平台，可以大大减少每个项目组在热更新上的投入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如果能自己管控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的加载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部分的是否也可以管控？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31704" y="2528900"/>
            <a:ext cx="216024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MoonCommonLib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31704" y="3094947"/>
            <a:ext cx="216024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MoonSerializable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5648" y="3623589"/>
            <a:ext cx="2176296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MoonClient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600056" y="3094947"/>
            <a:ext cx="2176296" cy="3600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Assembly-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CSharp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023992" y="2528900"/>
            <a:ext cx="288032" cy="145472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0" y="1916832"/>
            <a:ext cx="8493287" cy="1540722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 smtClean="0">
                <a:cs typeface="Hannotate SC" charset="-122"/>
              </a:rPr>
              <a:t>二：战斗系统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201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设计需求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38705" y="18448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战斗系统的设计需求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扩展性强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开发效率高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5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dirty="0">
                <a:cs typeface="Hannotate SC" charset="-122"/>
              </a:rPr>
              <a:t>第一章</a:t>
            </a:r>
            <a:r>
              <a:rPr lang="zh-CN" altLang="en-US" dirty="0" smtClean="0">
                <a:cs typeface="Hannotate SC" charset="-122"/>
              </a:rPr>
              <a:t>：框架介绍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cs typeface="Hannotate SC" charset="-122"/>
              </a:rPr>
              <a:t>第二章：战斗系统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cs typeface="Hannotate SC" charset="-122"/>
              </a:rPr>
              <a:t>第三章：资源管理</a:t>
            </a: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Hannotate SC" charset="-122"/>
              </a:rPr>
              <a:t>目录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7464152" y="2088232"/>
            <a:ext cx="4705742" cy="3717032"/>
            <a:chOff x="5476875" y="798513"/>
            <a:chExt cx="6572250" cy="605948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062788" y="3589338"/>
              <a:ext cx="500063" cy="2193925"/>
            </a:xfrm>
            <a:prstGeom prst="rect">
              <a:avLst/>
            </a:pr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7313613" y="3589338"/>
              <a:ext cx="249238" cy="2193925"/>
            </a:xfrm>
            <a:prstGeom prst="rect">
              <a:avLst/>
            </a:pr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86688" y="3040063"/>
              <a:ext cx="501650" cy="2743200"/>
            </a:xfrm>
            <a:prstGeom prst="rect">
              <a:avLst/>
            </a:pr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037513" y="3040063"/>
              <a:ext cx="250825" cy="2743200"/>
            </a:xfrm>
            <a:prstGeom prst="rect">
              <a:avLst/>
            </a:pr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927850" y="5783263"/>
              <a:ext cx="1360488" cy="1074738"/>
            </a:xfrm>
            <a:custGeom>
              <a:avLst/>
              <a:gdLst>
                <a:gd name="T0" fmla="*/ 857 w 857"/>
                <a:gd name="T1" fmla="*/ 0 h 677"/>
                <a:gd name="T2" fmla="*/ 541 w 857"/>
                <a:gd name="T3" fmla="*/ 0 h 677"/>
                <a:gd name="T4" fmla="*/ 0 w 857"/>
                <a:gd name="T5" fmla="*/ 677 h 677"/>
                <a:gd name="T6" fmla="*/ 563 w 857"/>
                <a:gd name="T7" fmla="*/ 677 h 677"/>
                <a:gd name="T8" fmla="*/ 857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857" y="0"/>
                  </a:moveTo>
                  <a:lnTo>
                    <a:pt x="541" y="0"/>
                  </a:lnTo>
                  <a:lnTo>
                    <a:pt x="0" y="677"/>
                  </a:lnTo>
                  <a:lnTo>
                    <a:pt x="563" y="67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7367588" y="5783263"/>
              <a:ext cx="920750" cy="1074738"/>
            </a:xfrm>
            <a:custGeom>
              <a:avLst/>
              <a:gdLst>
                <a:gd name="T0" fmla="*/ 580 w 580"/>
                <a:gd name="T1" fmla="*/ 0 h 677"/>
                <a:gd name="T2" fmla="*/ 422 w 580"/>
                <a:gd name="T3" fmla="*/ 0 h 677"/>
                <a:gd name="T4" fmla="*/ 0 w 580"/>
                <a:gd name="T5" fmla="*/ 677 h 677"/>
                <a:gd name="T6" fmla="*/ 286 w 580"/>
                <a:gd name="T7" fmla="*/ 677 h 677"/>
                <a:gd name="T8" fmla="*/ 580 w 580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77">
                  <a:moveTo>
                    <a:pt x="580" y="0"/>
                  </a:moveTo>
                  <a:lnTo>
                    <a:pt x="422" y="0"/>
                  </a:lnTo>
                  <a:lnTo>
                    <a:pt x="0" y="677"/>
                  </a:lnTo>
                  <a:lnTo>
                    <a:pt x="286" y="6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3A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512175" y="3589338"/>
              <a:ext cx="501650" cy="2193925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763000" y="3589338"/>
              <a:ext cx="250825" cy="2193925"/>
            </a:xfrm>
            <a:prstGeom prst="rect">
              <a:avLst/>
            </a:pr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45488" y="5783263"/>
              <a:ext cx="835025" cy="1074738"/>
            </a:xfrm>
            <a:custGeom>
              <a:avLst/>
              <a:gdLst>
                <a:gd name="T0" fmla="*/ 105 w 526"/>
                <a:gd name="T1" fmla="*/ 0 h 677"/>
                <a:gd name="T2" fmla="*/ 421 w 526"/>
                <a:gd name="T3" fmla="*/ 0 h 677"/>
                <a:gd name="T4" fmla="*/ 526 w 526"/>
                <a:gd name="T5" fmla="*/ 677 h 677"/>
                <a:gd name="T6" fmla="*/ 0 w 526"/>
                <a:gd name="T7" fmla="*/ 677 h 677"/>
                <a:gd name="T8" fmla="*/ 105 w 5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7">
                  <a:moveTo>
                    <a:pt x="105" y="0"/>
                  </a:moveTo>
                  <a:lnTo>
                    <a:pt x="421" y="0"/>
                  </a:lnTo>
                  <a:lnTo>
                    <a:pt x="526" y="677"/>
                  </a:lnTo>
                  <a:lnTo>
                    <a:pt x="0" y="67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8763000" y="5783263"/>
              <a:ext cx="417513" cy="1074738"/>
            </a:xfrm>
            <a:custGeom>
              <a:avLst/>
              <a:gdLst>
                <a:gd name="T0" fmla="*/ 158 w 263"/>
                <a:gd name="T1" fmla="*/ 0 h 677"/>
                <a:gd name="T2" fmla="*/ 0 w 263"/>
                <a:gd name="T3" fmla="*/ 0 h 677"/>
                <a:gd name="T4" fmla="*/ 0 w 263"/>
                <a:gd name="T5" fmla="*/ 677 h 677"/>
                <a:gd name="T6" fmla="*/ 263 w 263"/>
                <a:gd name="T7" fmla="*/ 677 h 677"/>
                <a:gd name="T8" fmla="*/ 158 w 263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77">
                  <a:moveTo>
                    <a:pt x="158" y="0"/>
                  </a:moveTo>
                  <a:lnTo>
                    <a:pt x="0" y="0"/>
                  </a:lnTo>
                  <a:lnTo>
                    <a:pt x="0" y="677"/>
                  </a:lnTo>
                  <a:lnTo>
                    <a:pt x="263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9237663" y="2490788"/>
              <a:ext cx="501650" cy="3292475"/>
            </a:xfrm>
            <a:prstGeom prst="rect">
              <a:avLst/>
            </a:prstGeom>
            <a:solidFill>
              <a:srgbClr val="993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488488" y="2490788"/>
              <a:ext cx="250825" cy="3292475"/>
            </a:xfrm>
            <a:prstGeom prst="rect">
              <a:avLst/>
            </a:pr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963150" y="1946275"/>
              <a:ext cx="500063" cy="3836988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213975" y="1946275"/>
              <a:ext cx="249238" cy="3836988"/>
            </a:xfrm>
            <a:prstGeom prst="rect">
              <a:avLst/>
            </a:pr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5476875" y="5783263"/>
              <a:ext cx="2085975" cy="1074738"/>
            </a:xfrm>
            <a:custGeom>
              <a:avLst/>
              <a:gdLst>
                <a:gd name="T0" fmla="*/ 1314 w 1314"/>
                <a:gd name="T1" fmla="*/ 0 h 677"/>
                <a:gd name="T2" fmla="*/ 999 w 1314"/>
                <a:gd name="T3" fmla="*/ 0 h 677"/>
                <a:gd name="T4" fmla="*/ 0 w 1314"/>
                <a:gd name="T5" fmla="*/ 677 h 677"/>
                <a:gd name="T6" fmla="*/ 597 w 1314"/>
                <a:gd name="T7" fmla="*/ 677 h 677"/>
                <a:gd name="T8" fmla="*/ 1314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1314" y="0"/>
                  </a:moveTo>
                  <a:lnTo>
                    <a:pt x="999" y="0"/>
                  </a:lnTo>
                  <a:lnTo>
                    <a:pt x="0" y="677"/>
                  </a:lnTo>
                  <a:lnTo>
                    <a:pt x="597" y="67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5934075" y="5783263"/>
              <a:ext cx="1628775" cy="1074738"/>
            </a:xfrm>
            <a:custGeom>
              <a:avLst/>
              <a:gdLst>
                <a:gd name="T0" fmla="*/ 1026 w 1026"/>
                <a:gd name="T1" fmla="*/ 0 h 677"/>
                <a:gd name="T2" fmla="*/ 869 w 1026"/>
                <a:gd name="T3" fmla="*/ 0 h 677"/>
                <a:gd name="T4" fmla="*/ 0 w 1026"/>
                <a:gd name="T5" fmla="*/ 677 h 677"/>
                <a:gd name="T6" fmla="*/ 310 w 1026"/>
                <a:gd name="T7" fmla="*/ 677 h 677"/>
                <a:gd name="T8" fmla="*/ 1026 w 10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677">
                  <a:moveTo>
                    <a:pt x="1026" y="0"/>
                  </a:moveTo>
                  <a:lnTo>
                    <a:pt x="869" y="0"/>
                  </a:lnTo>
                  <a:lnTo>
                    <a:pt x="0" y="677"/>
                  </a:lnTo>
                  <a:lnTo>
                    <a:pt x="310" y="67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D09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9237663" y="5783263"/>
              <a:ext cx="1360488" cy="1074738"/>
            </a:xfrm>
            <a:custGeom>
              <a:avLst/>
              <a:gdLst>
                <a:gd name="T0" fmla="*/ 0 w 857"/>
                <a:gd name="T1" fmla="*/ 0 h 677"/>
                <a:gd name="T2" fmla="*/ 316 w 857"/>
                <a:gd name="T3" fmla="*/ 0 h 677"/>
                <a:gd name="T4" fmla="*/ 857 w 857"/>
                <a:gd name="T5" fmla="*/ 677 h 677"/>
                <a:gd name="T6" fmla="*/ 294 w 857"/>
                <a:gd name="T7" fmla="*/ 677 h 677"/>
                <a:gd name="T8" fmla="*/ 0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0" y="0"/>
                  </a:moveTo>
                  <a:lnTo>
                    <a:pt x="316" y="0"/>
                  </a:lnTo>
                  <a:lnTo>
                    <a:pt x="857" y="677"/>
                  </a:lnTo>
                  <a:lnTo>
                    <a:pt x="29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488488" y="5783263"/>
              <a:ext cx="1109663" cy="1074738"/>
            </a:xfrm>
            <a:custGeom>
              <a:avLst/>
              <a:gdLst>
                <a:gd name="T0" fmla="*/ 158 w 699"/>
                <a:gd name="T1" fmla="*/ 0 h 677"/>
                <a:gd name="T2" fmla="*/ 0 w 699"/>
                <a:gd name="T3" fmla="*/ 0 h 677"/>
                <a:gd name="T4" fmla="*/ 415 w 699"/>
                <a:gd name="T5" fmla="*/ 677 h 677"/>
                <a:gd name="T6" fmla="*/ 699 w 699"/>
                <a:gd name="T7" fmla="*/ 677 h 677"/>
                <a:gd name="T8" fmla="*/ 158 w 699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677">
                  <a:moveTo>
                    <a:pt x="158" y="0"/>
                  </a:moveTo>
                  <a:lnTo>
                    <a:pt x="0" y="0"/>
                  </a:lnTo>
                  <a:lnTo>
                    <a:pt x="415" y="677"/>
                  </a:lnTo>
                  <a:lnTo>
                    <a:pt x="699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9963150" y="5783263"/>
              <a:ext cx="2085975" cy="1074738"/>
            </a:xfrm>
            <a:custGeom>
              <a:avLst/>
              <a:gdLst>
                <a:gd name="T0" fmla="*/ 0 w 1314"/>
                <a:gd name="T1" fmla="*/ 0 h 677"/>
                <a:gd name="T2" fmla="*/ 315 w 1314"/>
                <a:gd name="T3" fmla="*/ 0 h 677"/>
                <a:gd name="T4" fmla="*/ 1314 w 1314"/>
                <a:gd name="T5" fmla="*/ 677 h 677"/>
                <a:gd name="T6" fmla="*/ 717 w 1314"/>
                <a:gd name="T7" fmla="*/ 677 h 677"/>
                <a:gd name="T8" fmla="*/ 0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0" y="0"/>
                  </a:moveTo>
                  <a:lnTo>
                    <a:pt x="315" y="0"/>
                  </a:lnTo>
                  <a:lnTo>
                    <a:pt x="1314" y="677"/>
                  </a:lnTo>
                  <a:lnTo>
                    <a:pt x="717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0213975" y="5783263"/>
              <a:ext cx="1835150" cy="1074738"/>
            </a:xfrm>
            <a:custGeom>
              <a:avLst/>
              <a:gdLst>
                <a:gd name="T0" fmla="*/ 157 w 1156"/>
                <a:gd name="T1" fmla="*/ 0 h 677"/>
                <a:gd name="T2" fmla="*/ 0 w 1156"/>
                <a:gd name="T3" fmla="*/ 0 h 677"/>
                <a:gd name="T4" fmla="*/ 870 w 1156"/>
                <a:gd name="T5" fmla="*/ 677 h 677"/>
                <a:gd name="T6" fmla="*/ 1156 w 1156"/>
                <a:gd name="T7" fmla="*/ 677 h 677"/>
                <a:gd name="T8" fmla="*/ 157 w 115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677">
                  <a:moveTo>
                    <a:pt x="157" y="0"/>
                  </a:moveTo>
                  <a:lnTo>
                    <a:pt x="0" y="0"/>
                  </a:lnTo>
                  <a:lnTo>
                    <a:pt x="870" y="677"/>
                  </a:lnTo>
                  <a:lnTo>
                    <a:pt x="1156" y="67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41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9853613" y="868363"/>
              <a:ext cx="719138" cy="717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9785350" y="79851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1"/>
                    <a:pt x="849" y="150"/>
                    <a:pt x="600" y="150"/>
                  </a:cubicBezTo>
                  <a:cubicBezTo>
                    <a:pt x="352" y="150"/>
                    <a:pt x="150" y="351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0213975" y="79851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1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8404225" y="2497138"/>
              <a:ext cx="717550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8334375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4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1" y="150"/>
                    <a:pt x="150" y="352"/>
                    <a:pt x="150" y="600"/>
                  </a:cubicBezTo>
                  <a:cubicBezTo>
                    <a:pt x="150" y="849"/>
                    <a:pt x="351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8763000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4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7678738" y="1947863"/>
              <a:ext cx="719138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608888" y="1879600"/>
              <a:ext cx="857250" cy="1017588"/>
            </a:xfrm>
            <a:custGeom>
              <a:avLst/>
              <a:gdLst>
                <a:gd name="T0" fmla="*/ 418 w 1200"/>
                <a:gd name="T1" fmla="*/ 1171 h 1425"/>
                <a:gd name="T2" fmla="*/ 0 w 1200"/>
                <a:gd name="T3" fmla="*/ 600 h 1425"/>
                <a:gd name="T4" fmla="*/ 600 w 1200"/>
                <a:gd name="T5" fmla="*/ 0 h 1425"/>
                <a:gd name="T6" fmla="*/ 1200 w 1200"/>
                <a:gd name="T7" fmla="*/ 600 h 1425"/>
                <a:gd name="T8" fmla="*/ 782 w 1200"/>
                <a:gd name="T9" fmla="*/ 1171 h 1425"/>
                <a:gd name="T10" fmla="*/ 600 w 1200"/>
                <a:gd name="T11" fmla="*/ 1425 h 1425"/>
                <a:gd name="T12" fmla="*/ 418 w 1200"/>
                <a:gd name="T13" fmla="*/ 1171 h 1425"/>
                <a:gd name="T14" fmla="*/ 1050 w 1200"/>
                <a:gd name="T15" fmla="*/ 600 h 1425"/>
                <a:gd name="T16" fmla="*/ 600 w 1200"/>
                <a:gd name="T17" fmla="*/ 150 h 1425"/>
                <a:gd name="T18" fmla="*/ 150 w 1200"/>
                <a:gd name="T19" fmla="*/ 600 h 1425"/>
                <a:gd name="T20" fmla="*/ 600 w 1200"/>
                <a:gd name="T21" fmla="*/ 1050 h 1425"/>
                <a:gd name="T22" fmla="*/ 1050 w 1200"/>
                <a:gd name="T23" fmla="*/ 60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5">
                  <a:moveTo>
                    <a:pt x="418" y="1171"/>
                  </a:moveTo>
                  <a:cubicBezTo>
                    <a:pt x="175" y="1094"/>
                    <a:pt x="0" y="868"/>
                    <a:pt x="0" y="600"/>
                  </a:cubicBezTo>
                  <a:cubicBezTo>
                    <a:pt x="0" y="268"/>
                    <a:pt x="269" y="0"/>
                    <a:pt x="600" y="0"/>
                  </a:cubicBezTo>
                  <a:cubicBezTo>
                    <a:pt x="931" y="0"/>
                    <a:pt x="1200" y="268"/>
                    <a:pt x="1200" y="600"/>
                  </a:cubicBezTo>
                  <a:cubicBezTo>
                    <a:pt x="1200" y="868"/>
                    <a:pt x="1024" y="1094"/>
                    <a:pt x="782" y="1171"/>
                  </a:cubicBezTo>
                  <a:cubicBezTo>
                    <a:pt x="600" y="1425"/>
                    <a:pt x="600" y="1425"/>
                    <a:pt x="600" y="1425"/>
                  </a:cubicBezTo>
                  <a:lnTo>
                    <a:pt x="418" y="1171"/>
                  </a:lnTo>
                  <a:close/>
                  <a:moveTo>
                    <a:pt x="1050" y="600"/>
                  </a:moveTo>
                  <a:cubicBezTo>
                    <a:pt x="1050" y="351"/>
                    <a:pt x="848" y="150"/>
                    <a:pt x="600" y="150"/>
                  </a:cubicBezTo>
                  <a:cubicBezTo>
                    <a:pt x="351" y="150"/>
                    <a:pt x="150" y="351"/>
                    <a:pt x="150" y="600"/>
                  </a:cubicBezTo>
                  <a:cubicBezTo>
                    <a:pt x="150" y="848"/>
                    <a:pt x="351" y="1050"/>
                    <a:pt x="600" y="1050"/>
                  </a:cubicBezTo>
                  <a:cubicBezTo>
                    <a:pt x="848" y="1050"/>
                    <a:pt x="1050" y="848"/>
                    <a:pt x="1050" y="600"/>
                  </a:cubicBezTo>
                  <a:close/>
                </a:path>
              </a:pathLst>
            </a:cu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8037513" y="1879600"/>
              <a:ext cx="428625" cy="1017588"/>
            </a:xfrm>
            <a:custGeom>
              <a:avLst/>
              <a:gdLst>
                <a:gd name="T0" fmla="*/ 0 w 600"/>
                <a:gd name="T1" fmla="*/ 150 h 1425"/>
                <a:gd name="T2" fmla="*/ 450 w 600"/>
                <a:gd name="T3" fmla="*/ 600 h 1425"/>
                <a:gd name="T4" fmla="*/ 0 w 600"/>
                <a:gd name="T5" fmla="*/ 1050 h 1425"/>
                <a:gd name="T6" fmla="*/ 0 w 600"/>
                <a:gd name="T7" fmla="*/ 1050 h 1425"/>
                <a:gd name="T8" fmla="*/ 0 w 600"/>
                <a:gd name="T9" fmla="*/ 1425 h 1425"/>
                <a:gd name="T10" fmla="*/ 182 w 600"/>
                <a:gd name="T11" fmla="*/ 1171 h 1425"/>
                <a:gd name="T12" fmla="*/ 600 w 600"/>
                <a:gd name="T13" fmla="*/ 600 h 1425"/>
                <a:gd name="T14" fmla="*/ 0 w 600"/>
                <a:gd name="T15" fmla="*/ 0 h 1425"/>
                <a:gd name="T16" fmla="*/ 0 w 600"/>
                <a:gd name="T17" fmla="*/ 0 h 1425"/>
                <a:gd name="T18" fmla="*/ 0 w 600"/>
                <a:gd name="T19" fmla="*/ 150 h 1425"/>
                <a:gd name="T20" fmla="*/ 0 w 600"/>
                <a:gd name="T21" fmla="*/ 15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5">
                  <a:moveTo>
                    <a:pt x="0" y="150"/>
                  </a:moveTo>
                  <a:cubicBezTo>
                    <a:pt x="248" y="150"/>
                    <a:pt x="450" y="351"/>
                    <a:pt x="450" y="600"/>
                  </a:cubicBezTo>
                  <a:cubicBezTo>
                    <a:pt x="450" y="848"/>
                    <a:pt x="248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182" y="1171"/>
                    <a:pt x="182" y="1171"/>
                    <a:pt x="182" y="1171"/>
                  </a:cubicBezTo>
                  <a:cubicBezTo>
                    <a:pt x="424" y="1094"/>
                    <a:pt x="600" y="868"/>
                    <a:pt x="600" y="600"/>
                  </a:cubicBezTo>
                  <a:cubicBezTo>
                    <a:pt x="600" y="268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884988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/>
          </p:nvSpPr>
          <p:spPr bwMode="auto">
            <a:xfrm>
              <a:off x="7313613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9059863" y="132556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912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9488488" y="132556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78183" y="4438881"/>
            <a:ext cx="1526340" cy="9361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战斗逻辑层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92355" y="1538148"/>
            <a:ext cx="1512168" cy="9361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25288" y="1384840"/>
            <a:ext cx="1584175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25289" y="1854008"/>
            <a:ext cx="1584175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Animation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625288" y="2286056"/>
            <a:ext cx="1566517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Effect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625287" y="2718104"/>
            <a:ext cx="1566517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07628" y="4237332"/>
            <a:ext cx="1584175" cy="3600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07629" y="4706500"/>
            <a:ext cx="1584175" cy="3600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607628" y="5138548"/>
            <a:ext cx="1566517" cy="3600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7627" y="5570596"/>
            <a:ext cx="1566517" cy="3600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6229244" y="1034092"/>
            <a:ext cx="216024" cy="2088232"/>
          </a:xfrm>
          <a:prstGeom prst="leftBrace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6229244" y="3843158"/>
            <a:ext cx="203825" cy="2466162"/>
          </a:xfrm>
          <a:prstGeom prst="leftBrace">
            <a:avLst/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616456" y="3759586"/>
            <a:ext cx="1584175" cy="3600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30353" y="908720"/>
            <a:ext cx="1584175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063552" y="3419242"/>
            <a:ext cx="6150976" cy="2472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箭头 23"/>
          <p:cNvSpPr/>
          <p:nvPr/>
        </p:nvSpPr>
        <p:spPr>
          <a:xfrm rot="10800000">
            <a:off x="4896411" y="2710104"/>
            <a:ext cx="504056" cy="1133054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557731" y="3833697"/>
            <a:ext cx="116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339058" y="2975910"/>
            <a:ext cx="1653486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属性计算公式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 rot="7186681">
            <a:off x="8593923" y="2040413"/>
            <a:ext cx="504056" cy="84783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 rot="2687526">
            <a:off x="8609511" y="3978004"/>
            <a:ext cx="504056" cy="84783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196609" y="4390808"/>
            <a:ext cx="128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96609" y="2182515"/>
            <a:ext cx="108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847527" y="1538148"/>
            <a:ext cx="1185207" cy="9361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 rot="16200000">
            <a:off x="3460517" y="1553415"/>
            <a:ext cx="504056" cy="84783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 rot="18796978">
            <a:off x="3409090" y="2443421"/>
            <a:ext cx="504056" cy="178058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12755" y="1290365"/>
            <a:ext cx="11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表现数据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3189" y="3603851"/>
            <a:ext cx="11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08425" y="3077351"/>
            <a:ext cx="1333666" cy="9361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配表数据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603327" y="6083036"/>
            <a:ext cx="1566517" cy="3600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Raycast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5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127448" y="814772"/>
            <a:ext cx="9608285" cy="5420225"/>
            <a:chOff x="1440" y="718"/>
            <a:chExt cx="10723" cy="6166"/>
          </a:xfrm>
        </p:grpSpPr>
        <p:sp>
          <p:nvSpPr>
            <p:cNvPr id="35" name="文本框 34"/>
            <p:cNvSpPr txBox="1"/>
            <p:nvPr/>
          </p:nvSpPr>
          <p:spPr>
            <a:xfrm>
              <a:off x="1440" y="3786"/>
              <a:ext cx="756" cy="25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战斗系统</a:t>
              </a:r>
              <a:endPara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928" y="2353"/>
              <a:ext cx="756" cy="2664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ROSceneObject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</a:p>
            <a:p>
              <a:pPr algn="l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场景实体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53" y="5401"/>
              <a:ext cx="756" cy="1472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lvl="0" algn="l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(Scene)</a:t>
              </a:r>
            </a:p>
            <a:p>
              <a:pPr lvl="0" algn="l"/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场景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848" y="718"/>
              <a:ext cx="2462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玩家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RORole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818" y="1457"/>
              <a:ext cx="2221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怪物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ROMonster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078" y="1457"/>
              <a:ext cx="3085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召唤兽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ROMobMonster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48" y="2235"/>
              <a:ext cx="1348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NPC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48" y="4979"/>
              <a:ext cx="1648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地形阻挡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48" y="5763"/>
              <a:ext cx="1648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视野管理</a:t>
              </a:r>
            </a:p>
          </p:txBody>
        </p:sp>
        <p:sp>
          <p:nvSpPr>
            <p:cNvPr id="51" name="左大括号 50"/>
            <p:cNvSpPr/>
            <p:nvPr/>
          </p:nvSpPr>
          <p:spPr>
            <a:xfrm>
              <a:off x="1951" y="2836"/>
              <a:ext cx="713" cy="2903"/>
            </a:xfrm>
            <a:prstGeom prst="leftBrace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左大括号 51"/>
            <p:cNvSpPr/>
            <p:nvPr/>
          </p:nvSpPr>
          <p:spPr>
            <a:xfrm>
              <a:off x="3735" y="1313"/>
              <a:ext cx="713" cy="2903"/>
            </a:xfrm>
            <a:prstGeom prst="leftBrac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3475" y="5136"/>
              <a:ext cx="703" cy="1737"/>
            </a:xfrm>
            <a:prstGeom prst="leftBrace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448" y="3713"/>
              <a:ext cx="2248" cy="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墙（场景触发器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ROWall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448" y="1418"/>
              <a:ext cx="2248" cy="1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(ROEntity)</a:t>
              </a:r>
            </a:p>
            <a:p>
              <a:endPara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>
              <a:off x="6054" y="767"/>
              <a:ext cx="642" cy="1784"/>
            </a:xfrm>
            <a:prstGeom prst="leftBrace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48" y="2551"/>
              <a:ext cx="2248" cy="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掉落物</a:t>
              </a:r>
            </a:p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RODropItem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  <a:endPara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448" y="6499"/>
              <a:ext cx="1648" cy="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副本模块</a:t>
              </a:r>
            </a:p>
          </p:txBody>
        </p:sp>
      </p:grpSp>
      <p:sp>
        <p:nvSpPr>
          <p:cNvPr id="5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整体概述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7664536" y="3062476"/>
            <a:ext cx="3038475" cy="2515870"/>
            <a:chOff x="8898" y="2127"/>
            <a:chExt cx="4785" cy="3962"/>
          </a:xfrm>
        </p:grpSpPr>
        <p:sp>
          <p:nvSpPr>
            <p:cNvPr id="61" name="文本框 60"/>
            <p:cNvSpPr txBox="1"/>
            <p:nvPr/>
          </p:nvSpPr>
          <p:spPr>
            <a:xfrm>
              <a:off x="8898" y="2660"/>
              <a:ext cx="1066" cy="289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ROComponent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)</a:t>
              </a:r>
            </a:p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9964" y="2127"/>
              <a:ext cx="713" cy="3912"/>
            </a:xfrm>
            <a:prstGeom prst="leftBrace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1161" y="2127"/>
              <a:ext cx="2522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61" y="2949"/>
              <a:ext cx="2522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buff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161" y="3656"/>
              <a:ext cx="2522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状态机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1161" y="4422"/>
              <a:ext cx="2522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161" y="5030"/>
              <a:ext cx="2522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仇恨系统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161" y="5556"/>
              <a:ext cx="2522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857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逻辑框架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099204"/>
            <a:ext cx="7591675" cy="50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en-US" altLang="zh-CN" dirty="0"/>
              <a:t>RO</a:t>
            </a:r>
            <a:r>
              <a:rPr lang="zh-CN" altLang="en-US" dirty="0"/>
              <a:t>的组件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3833" y="1146256"/>
            <a:ext cx="8326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结合面向对象设计思维和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解耦的理念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Entity -&gt;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面向对象，集成了数据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-&gt;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模块数据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Singleton -&gt;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单例，管理器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EventDispatcher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事件派发器，解耦各个模块之间的关系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优点：设计简单，模块划分清晰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缺点：约束性比较弱，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产生耦合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Entity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836712"/>
            <a:ext cx="7488832" cy="56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78" y="980728"/>
            <a:ext cx="950042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优缺点分析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9576" y="1556792"/>
            <a:ext cx="834126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层，表现在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层实现，性能方面比较高效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服务器，编辑器，客户端用一套逻辑代码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具有比较好的扩展性，可以随意组装组件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在开发效率方面，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编译太慢，等待时间长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上手难度高，开发奔溃风险大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5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战斗库部分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101" y="1068991"/>
            <a:ext cx="834126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0101" y="1908618"/>
            <a:ext cx="892973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编译战斗库时间长，在等待期拉取，容易导致无法运行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运行时战斗库的接口用到很少，难以剥离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运行时没用的代码，撑大了库占用的内存和包体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没有网络库，编辑器上难以模拟本地服务器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导出的类，有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开发缺少约束性，什么接口都能导出，容易导致语言平凡跨层调用带来的性能开销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战斗库部分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改进思路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8919" y="3857896"/>
            <a:ext cx="8929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带来的好处：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网络模块比较独立，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层会比较高效，没有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在编辑器上可以模拟本地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出包剥离战斗库，提高出包效率。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包体和内存。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对战斗接口有约束，减少耦合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战斗库不导出的话，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层就可以只用导出静态函数，避免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79576" y="1196752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GameLib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84739" y="1264853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RoCommonLib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255133" y="918060"/>
            <a:ext cx="1728192" cy="4320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RoBattleLib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14823" y="2121139"/>
            <a:ext cx="86409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Battle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82620" y="2121139"/>
            <a:ext cx="113187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15680" y="2128950"/>
            <a:ext cx="1022954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Raycast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39816" y="2128950"/>
            <a:ext cx="116697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TableMgr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大括号 11"/>
          <p:cNvSpPr/>
          <p:nvPr/>
        </p:nvSpPr>
        <p:spPr>
          <a:xfrm rot="16200000">
            <a:off x="2999659" y="-10086"/>
            <a:ext cx="288032" cy="3744417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8298" y="2128950"/>
            <a:ext cx="113187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96200" y="2121502"/>
            <a:ext cx="1022954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Raycast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35178" y="2128950"/>
            <a:ext cx="116697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TableMgr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488488" y="2128950"/>
            <a:ext cx="1166970" cy="4320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大括号 16"/>
          <p:cNvSpPr/>
          <p:nvPr/>
        </p:nvSpPr>
        <p:spPr>
          <a:xfrm rot="16200000">
            <a:off x="8904312" y="43426"/>
            <a:ext cx="288032" cy="3744417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11014927" y="1437505"/>
            <a:ext cx="208603" cy="531752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50731" y="836712"/>
            <a:ext cx="0" cy="288032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5807968" y="1915634"/>
            <a:ext cx="576064" cy="50525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15480" y="2852936"/>
            <a:ext cx="36078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829299" y="2852936"/>
            <a:ext cx="466730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279576" y="3068960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184232" y="3068961"/>
            <a:ext cx="172819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7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1" y="1916832"/>
            <a:ext cx="6840760" cy="1540722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 smtClean="0">
                <a:cs typeface="Hannotate SC" charset="-122"/>
              </a:rPr>
              <a:t>三：资源管理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15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00" y="1729469"/>
            <a:ext cx="681408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cs typeface="Hannotate SC" charset="-122"/>
              </a:rPr>
              <a:t>1. </a:t>
            </a:r>
            <a:r>
              <a:rPr lang="zh-CN" altLang="en-US" dirty="0" smtClean="0">
                <a:cs typeface="Hannotate SC" charset="-122"/>
              </a:rPr>
              <a:t>层次结构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cs typeface="Hannotate SC" charset="-122"/>
              </a:rPr>
              <a:t>2. </a:t>
            </a:r>
            <a:r>
              <a:rPr lang="zh-CN" altLang="en-US" dirty="0" smtClean="0">
                <a:cs typeface="Hannotate SC" charset="-122"/>
              </a:rPr>
              <a:t>胶水层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cs typeface="Hannotate SC" charset="-122"/>
              </a:rPr>
              <a:t>3. </a:t>
            </a:r>
            <a:r>
              <a:rPr lang="zh-CN" altLang="en-US" dirty="0" smtClean="0">
                <a:cs typeface="Hannotate SC" charset="-122"/>
              </a:rPr>
              <a:t>工程管理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cs typeface="Hannotate SC" charset="-122"/>
              </a:rPr>
              <a:t>4. </a:t>
            </a:r>
            <a:r>
              <a:rPr lang="zh-CN" altLang="en-US" dirty="0" smtClean="0">
                <a:cs typeface="Hannotate SC" charset="-122"/>
              </a:rPr>
              <a:t>海外管理</a:t>
            </a:r>
            <a:endParaRPr lang="en-US" altLang="zh-CN" dirty="0" smtClean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cs typeface="Hannotate SC" charset="-122"/>
              </a:rPr>
              <a:t>5. </a:t>
            </a:r>
            <a:r>
              <a:rPr lang="zh-CN" altLang="en-US" dirty="0" smtClean="0">
                <a:cs typeface="Hannotate SC" charset="-122"/>
              </a:rPr>
              <a:t>安卓</a:t>
            </a:r>
            <a:r>
              <a:rPr lang="en-US" altLang="zh-CN" dirty="0" smtClean="0">
                <a:cs typeface="Hannotate SC" charset="-122"/>
              </a:rPr>
              <a:t>C#</a:t>
            </a:r>
            <a:r>
              <a:rPr lang="zh-CN" altLang="en-US" dirty="0" smtClean="0">
                <a:cs typeface="Hannotate SC" charset="-122"/>
              </a:rPr>
              <a:t>热更新</a:t>
            </a: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cs typeface="Hannotate SC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cs typeface="Hannotate SC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一：</a:t>
            </a:r>
            <a:r>
              <a:rPr lang="zh-CN" altLang="en-US" dirty="0">
                <a:cs typeface="Hannotate SC" charset="-122"/>
              </a:rPr>
              <a:t>框架介绍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7464152" y="2088232"/>
            <a:ext cx="4705742" cy="3717032"/>
            <a:chOff x="5476875" y="798513"/>
            <a:chExt cx="6572250" cy="605948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062788" y="3589338"/>
              <a:ext cx="500063" cy="2193925"/>
            </a:xfrm>
            <a:prstGeom prst="rect">
              <a:avLst/>
            </a:pr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7313613" y="3589338"/>
              <a:ext cx="249238" cy="2193925"/>
            </a:xfrm>
            <a:prstGeom prst="rect">
              <a:avLst/>
            </a:pr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86688" y="3040063"/>
              <a:ext cx="501650" cy="2743200"/>
            </a:xfrm>
            <a:prstGeom prst="rect">
              <a:avLst/>
            </a:pr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037513" y="3040063"/>
              <a:ext cx="250825" cy="2743200"/>
            </a:xfrm>
            <a:prstGeom prst="rect">
              <a:avLst/>
            </a:pr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927850" y="5783263"/>
              <a:ext cx="1360488" cy="1074738"/>
            </a:xfrm>
            <a:custGeom>
              <a:avLst/>
              <a:gdLst>
                <a:gd name="T0" fmla="*/ 857 w 857"/>
                <a:gd name="T1" fmla="*/ 0 h 677"/>
                <a:gd name="T2" fmla="*/ 541 w 857"/>
                <a:gd name="T3" fmla="*/ 0 h 677"/>
                <a:gd name="T4" fmla="*/ 0 w 857"/>
                <a:gd name="T5" fmla="*/ 677 h 677"/>
                <a:gd name="T6" fmla="*/ 563 w 857"/>
                <a:gd name="T7" fmla="*/ 677 h 677"/>
                <a:gd name="T8" fmla="*/ 857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857" y="0"/>
                  </a:moveTo>
                  <a:lnTo>
                    <a:pt x="541" y="0"/>
                  </a:lnTo>
                  <a:lnTo>
                    <a:pt x="0" y="677"/>
                  </a:lnTo>
                  <a:lnTo>
                    <a:pt x="563" y="677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7367588" y="5783263"/>
              <a:ext cx="920750" cy="1074738"/>
            </a:xfrm>
            <a:custGeom>
              <a:avLst/>
              <a:gdLst>
                <a:gd name="T0" fmla="*/ 580 w 580"/>
                <a:gd name="T1" fmla="*/ 0 h 677"/>
                <a:gd name="T2" fmla="*/ 422 w 580"/>
                <a:gd name="T3" fmla="*/ 0 h 677"/>
                <a:gd name="T4" fmla="*/ 0 w 580"/>
                <a:gd name="T5" fmla="*/ 677 h 677"/>
                <a:gd name="T6" fmla="*/ 286 w 580"/>
                <a:gd name="T7" fmla="*/ 677 h 677"/>
                <a:gd name="T8" fmla="*/ 580 w 580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677">
                  <a:moveTo>
                    <a:pt x="580" y="0"/>
                  </a:moveTo>
                  <a:lnTo>
                    <a:pt x="422" y="0"/>
                  </a:lnTo>
                  <a:lnTo>
                    <a:pt x="0" y="677"/>
                  </a:lnTo>
                  <a:lnTo>
                    <a:pt x="286" y="677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3A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512175" y="3589338"/>
              <a:ext cx="501650" cy="2193925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763000" y="3589338"/>
              <a:ext cx="250825" cy="2193925"/>
            </a:xfrm>
            <a:prstGeom prst="rect">
              <a:avLst/>
            </a:pr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45488" y="5783263"/>
              <a:ext cx="835025" cy="1074738"/>
            </a:xfrm>
            <a:custGeom>
              <a:avLst/>
              <a:gdLst>
                <a:gd name="T0" fmla="*/ 105 w 526"/>
                <a:gd name="T1" fmla="*/ 0 h 677"/>
                <a:gd name="T2" fmla="*/ 421 w 526"/>
                <a:gd name="T3" fmla="*/ 0 h 677"/>
                <a:gd name="T4" fmla="*/ 526 w 526"/>
                <a:gd name="T5" fmla="*/ 677 h 677"/>
                <a:gd name="T6" fmla="*/ 0 w 526"/>
                <a:gd name="T7" fmla="*/ 677 h 677"/>
                <a:gd name="T8" fmla="*/ 105 w 5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77">
                  <a:moveTo>
                    <a:pt x="105" y="0"/>
                  </a:moveTo>
                  <a:lnTo>
                    <a:pt x="421" y="0"/>
                  </a:lnTo>
                  <a:lnTo>
                    <a:pt x="526" y="677"/>
                  </a:lnTo>
                  <a:lnTo>
                    <a:pt x="0" y="677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8763000" y="5783263"/>
              <a:ext cx="417513" cy="1074738"/>
            </a:xfrm>
            <a:custGeom>
              <a:avLst/>
              <a:gdLst>
                <a:gd name="T0" fmla="*/ 158 w 263"/>
                <a:gd name="T1" fmla="*/ 0 h 677"/>
                <a:gd name="T2" fmla="*/ 0 w 263"/>
                <a:gd name="T3" fmla="*/ 0 h 677"/>
                <a:gd name="T4" fmla="*/ 0 w 263"/>
                <a:gd name="T5" fmla="*/ 677 h 677"/>
                <a:gd name="T6" fmla="*/ 263 w 263"/>
                <a:gd name="T7" fmla="*/ 677 h 677"/>
                <a:gd name="T8" fmla="*/ 158 w 263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77">
                  <a:moveTo>
                    <a:pt x="158" y="0"/>
                  </a:moveTo>
                  <a:lnTo>
                    <a:pt x="0" y="0"/>
                  </a:lnTo>
                  <a:lnTo>
                    <a:pt x="0" y="677"/>
                  </a:lnTo>
                  <a:lnTo>
                    <a:pt x="263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9237663" y="2490788"/>
              <a:ext cx="501650" cy="3292475"/>
            </a:xfrm>
            <a:prstGeom prst="rect">
              <a:avLst/>
            </a:prstGeom>
            <a:solidFill>
              <a:srgbClr val="993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488488" y="2490788"/>
              <a:ext cx="250825" cy="3292475"/>
            </a:xfrm>
            <a:prstGeom prst="rect">
              <a:avLst/>
            </a:pr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963150" y="1946275"/>
              <a:ext cx="500063" cy="3836988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0213975" y="1946275"/>
              <a:ext cx="249238" cy="3836988"/>
            </a:xfrm>
            <a:prstGeom prst="rect">
              <a:avLst/>
            </a:pr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5476875" y="5783263"/>
              <a:ext cx="2085975" cy="1074738"/>
            </a:xfrm>
            <a:custGeom>
              <a:avLst/>
              <a:gdLst>
                <a:gd name="T0" fmla="*/ 1314 w 1314"/>
                <a:gd name="T1" fmla="*/ 0 h 677"/>
                <a:gd name="T2" fmla="*/ 999 w 1314"/>
                <a:gd name="T3" fmla="*/ 0 h 677"/>
                <a:gd name="T4" fmla="*/ 0 w 1314"/>
                <a:gd name="T5" fmla="*/ 677 h 677"/>
                <a:gd name="T6" fmla="*/ 597 w 1314"/>
                <a:gd name="T7" fmla="*/ 677 h 677"/>
                <a:gd name="T8" fmla="*/ 1314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1314" y="0"/>
                  </a:moveTo>
                  <a:lnTo>
                    <a:pt x="999" y="0"/>
                  </a:lnTo>
                  <a:lnTo>
                    <a:pt x="0" y="677"/>
                  </a:lnTo>
                  <a:lnTo>
                    <a:pt x="597" y="67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5934075" y="5783263"/>
              <a:ext cx="1628775" cy="1074738"/>
            </a:xfrm>
            <a:custGeom>
              <a:avLst/>
              <a:gdLst>
                <a:gd name="T0" fmla="*/ 1026 w 1026"/>
                <a:gd name="T1" fmla="*/ 0 h 677"/>
                <a:gd name="T2" fmla="*/ 869 w 1026"/>
                <a:gd name="T3" fmla="*/ 0 h 677"/>
                <a:gd name="T4" fmla="*/ 0 w 1026"/>
                <a:gd name="T5" fmla="*/ 677 h 677"/>
                <a:gd name="T6" fmla="*/ 310 w 1026"/>
                <a:gd name="T7" fmla="*/ 677 h 677"/>
                <a:gd name="T8" fmla="*/ 1026 w 102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677">
                  <a:moveTo>
                    <a:pt x="1026" y="0"/>
                  </a:moveTo>
                  <a:lnTo>
                    <a:pt x="869" y="0"/>
                  </a:lnTo>
                  <a:lnTo>
                    <a:pt x="0" y="677"/>
                  </a:lnTo>
                  <a:lnTo>
                    <a:pt x="310" y="677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D099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9237663" y="5783263"/>
              <a:ext cx="1360488" cy="1074738"/>
            </a:xfrm>
            <a:custGeom>
              <a:avLst/>
              <a:gdLst>
                <a:gd name="T0" fmla="*/ 0 w 857"/>
                <a:gd name="T1" fmla="*/ 0 h 677"/>
                <a:gd name="T2" fmla="*/ 316 w 857"/>
                <a:gd name="T3" fmla="*/ 0 h 677"/>
                <a:gd name="T4" fmla="*/ 857 w 857"/>
                <a:gd name="T5" fmla="*/ 677 h 677"/>
                <a:gd name="T6" fmla="*/ 294 w 857"/>
                <a:gd name="T7" fmla="*/ 677 h 677"/>
                <a:gd name="T8" fmla="*/ 0 w 857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677">
                  <a:moveTo>
                    <a:pt x="0" y="0"/>
                  </a:moveTo>
                  <a:lnTo>
                    <a:pt x="316" y="0"/>
                  </a:lnTo>
                  <a:lnTo>
                    <a:pt x="857" y="677"/>
                  </a:lnTo>
                  <a:lnTo>
                    <a:pt x="29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1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9488488" y="5783263"/>
              <a:ext cx="1109663" cy="1074738"/>
            </a:xfrm>
            <a:custGeom>
              <a:avLst/>
              <a:gdLst>
                <a:gd name="T0" fmla="*/ 158 w 699"/>
                <a:gd name="T1" fmla="*/ 0 h 677"/>
                <a:gd name="T2" fmla="*/ 0 w 699"/>
                <a:gd name="T3" fmla="*/ 0 h 677"/>
                <a:gd name="T4" fmla="*/ 415 w 699"/>
                <a:gd name="T5" fmla="*/ 677 h 677"/>
                <a:gd name="T6" fmla="*/ 699 w 699"/>
                <a:gd name="T7" fmla="*/ 677 h 677"/>
                <a:gd name="T8" fmla="*/ 158 w 699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677">
                  <a:moveTo>
                    <a:pt x="158" y="0"/>
                  </a:moveTo>
                  <a:lnTo>
                    <a:pt x="0" y="0"/>
                  </a:lnTo>
                  <a:lnTo>
                    <a:pt x="415" y="677"/>
                  </a:lnTo>
                  <a:lnTo>
                    <a:pt x="699" y="6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9963150" y="5783263"/>
              <a:ext cx="2085975" cy="1074738"/>
            </a:xfrm>
            <a:custGeom>
              <a:avLst/>
              <a:gdLst>
                <a:gd name="T0" fmla="*/ 0 w 1314"/>
                <a:gd name="T1" fmla="*/ 0 h 677"/>
                <a:gd name="T2" fmla="*/ 315 w 1314"/>
                <a:gd name="T3" fmla="*/ 0 h 677"/>
                <a:gd name="T4" fmla="*/ 1314 w 1314"/>
                <a:gd name="T5" fmla="*/ 677 h 677"/>
                <a:gd name="T6" fmla="*/ 717 w 1314"/>
                <a:gd name="T7" fmla="*/ 677 h 677"/>
                <a:gd name="T8" fmla="*/ 0 w 1314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4" h="677">
                  <a:moveTo>
                    <a:pt x="0" y="0"/>
                  </a:moveTo>
                  <a:lnTo>
                    <a:pt x="315" y="0"/>
                  </a:lnTo>
                  <a:lnTo>
                    <a:pt x="1314" y="677"/>
                  </a:lnTo>
                  <a:lnTo>
                    <a:pt x="717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10213975" y="5783263"/>
              <a:ext cx="1835150" cy="1074738"/>
            </a:xfrm>
            <a:custGeom>
              <a:avLst/>
              <a:gdLst>
                <a:gd name="T0" fmla="*/ 157 w 1156"/>
                <a:gd name="T1" fmla="*/ 0 h 677"/>
                <a:gd name="T2" fmla="*/ 0 w 1156"/>
                <a:gd name="T3" fmla="*/ 0 h 677"/>
                <a:gd name="T4" fmla="*/ 870 w 1156"/>
                <a:gd name="T5" fmla="*/ 677 h 677"/>
                <a:gd name="T6" fmla="*/ 1156 w 1156"/>
                <a:gd name="T7" fmla="*/ 677 h 677"/>
                <a:gd name="T8" fmla="*/ 157 w 1156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677">
                  <a:moveTo>
                    <a:pt x="157" y="0"/>
                  </a:moveTo>
                  <a:lnTo>
                    <a:pt x="0" y="0"/>
                  </a:lnTo>
                  <a:lnTo>
                    <a:pt x="870" y="677"/>
                  </a:lnTo>
                  <a:lnTo>
                    <a:pt x="1156" y="677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C41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9853613" y="868363"/>
              <a:ext cx="719138" cy="717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9785350" y="79851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1"/>
                    <a:pt x="849" y="150"/>
                    <a:pt x="600" y="150"/>
                  </a:cubicBezTo>
                  <a:cubicBezTo>
                    <a:pt x="352" y="150"/>
                    <a:pt x="150" y="351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0213975" y="79851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1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D71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8404225" y="2497138"/>
              <a:ext cx="717550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8334375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4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1" y="150"/>
                    <a:pt x="150" y="352"/>
                    <a:pt x="150" y="600"/>
                  </a:cubicBezTo>
                  <a:cubicBezTo>
                    <a:pt x="150" y="849"/>
                    <a:pt x="351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8763000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4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7FB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7678738" y="1947863"/>
              <a:ext cx="719138" cy="719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608888" y="1879600"/>
              <a:ext cx="857250" cy="1017588"/>
            </a:xfrm>
            <a:custGeom>
              <a:avLst/>
              <a:gdLst>
                <a:gd name="T0" fmla="*/ 418 w 1200"/>
                <a:gd name="T1" fmla="*/ 1171 h 1425"/>
                <a:gd name="T2" fmla="*/ 0 w 1200"/>
                <a:gd name="T3" fmla="*/ 600 h 1425"/>
                <a:gd name="T4" fmla="*/ 600 w 1200"/>
                <a:gd name="T5" fmla="*/ 0 h 1425"/>
                <a:gd name="T6" fmla="*/ 1200 w 1200"/>
                <a:gd name="T7" fmla="*/ 600 h 1425"/>
                <a:gd name="T8" fmla="*/ 782 w 1200"/>
                <a:gd name="T9" fmla="*/ 1171 h 1425"/>
                <a:gd name="T10" fmla="*/ 600 w 1200"/>
                <a:gd name="T11" fmla="*/ 1425 h 1425"/>
                <a:gd name="T12" fmla="*/ 418 w 1200"/>
                <a:gd name="T13" fmla="*/ 1171 h 1425"/>
                <a:gd name="T14" fmla="*/ 1050 w 1200"/>
                <a:gd name="T15" fmla="*/ 600 h 1425"/>
                <a:gd name="T16" fmla="*/ 600 w 1200"/>
                <a:gd name="T17" fmla="*/ 150 h 1425"/>
                <a:gd name="T18" fmla="*/ 150 w 1200"/>
                <a:gd name="T19" fmla="*/ 600 h 1425"/>
                <a:gd name="T20" fmla="*/ 600 w 1200"/>
                <a:gd name="T21" fmla="*/ 1050 h 1425"/>
                <a:gd name="T22" fmla="*/ 1050 w 1200"/>
                <a:gd name="T23" fmla="*/ 60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5">
                  <a:moveTo>
                    <a:pt x="418" y="1171"/>
                  </a:moveTo>
                  <a:cubicBezTo>
                    <a:pt x="175" y="1094"/>
                    <a:pt x="0" y="868"/>
                    <a:pt x="0" y="600"/>
                  </a:cubicBezTo>
                  <a:cubicBezTo>
                    <a:pt x="0" y="268"/>
                    <a:pt x="269" y="0"/>
                    <a:pt x="600" y="0"/>
                  </a:cubicBezTo>
                  <a:cubicBezTo>
                    <a:pt x="931" y="0"/>
                    <a:pt x="1200" y="268"/>
                    <a:pt x="1200" y="600"/>
                  </a:cubicBezTo>
                  <a:cubicBezTo>
                    <a:pt x="1200" y="868"/>
                    <a:pt x="1024" y="1094"/>
                    <a:pt x="782" y="1171"/>
                  </a:cubicBezTo>
                  <a:cubicBezTo>
                    <a:pt x="600" y="1425"/>
                    <a:pt x="600" y="1425"/>
                    <a:pt x="600" y="1425"/>
                  </a:cubicBezTo>
                  <a:lnTo>
                    <a:pt x="418" y="1171"/>
                  </a:lnTo>
                  <a:close/>
                  <a:moveTo>
                    <a:pt x="1050" y="600"/>
                  </a:moveTo>
                  <a:cubicBezTo>
                    <a:pt x="1050" y="351"/>
                    <a:pt x="848" y="150"/>
                    <a:pt x="600" y="150"/>
                  </a:cubicBezTo>
                  <a:cubicBezTo>
                    <a:pt x="351" y="150"/>
                    <a:pt x="150" y="351"/>
                    <a:pt x="150" y="600"/>
                  </a:cubicBezTo>
                  <a:cubicBezTo>
                    <a:pt x="150" y="848"/>
                    <a:pt x="351" y="1050"/>
                    <a:pt x="600" y="1050"/>
                  </a:cubicBezTo>
                  <a:cubicBezTo>
                    <a:pt x="848" y="1050"/>
                    <a:pt x="1050" y="848"/>
                    <a:pt x="1050" y="600"/>
                  </a:cubicBezTo>
                  <a:close/>
                </a:path>
              </a:pathLst>
            </a:custGeom>
            <a:solidFill>
              <a:srgbClr val="00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8037513" y="1879600"/>
              <a:ext cx="428625" cy="1017588"/>
            </a:xfrm>
            <a:custGeom>
              <a:avLst/>
              <a:gdLst>
                <a:gd name="T0" fmla="*/ 0 w 600"/>
                <a:gd name="T1" fmla="*/ 150 h 1425"/>
                <a:gd name="T2" fmla="*/ 450 w 600"/>
                <a:gd name="T3" fmla="*/ 600 h 1425"/>
                <a:gd name="T4" fmla="*/ 0 w 600"/>
                <a:gd name="T5" fmla="*/ 1050 h 1425"/>
                <a:gd name="T6" fmla="*/ 0 w 600"/>
                <a:gd name="T7" fmla="*/ 1050 h 1425"/>
                <a:gd name="T8" fmla="*/ 0 w 600"/>
                <a:gd name="T9" fmla="*/ 1425 h 1425"/>
                <a:gd name="T10" fmla="*/ 182 w 600"/>
                <a:gd name="T11" fmla="*/ 1171 h 1425"/>
                <a:gd name="T12" fmla="*/ 600 w 600"/>
                <a:gd name="T13" fmla="*/ 600 h 1425"/>
                <a:gd name="T14" fmla="*/ 0 w 600"/>
                <a:gd name="T15" fmla="*/ 0 h 1425"/>
                <a:gd name="T16" fmla="*/ 0 w 600"/>
                <a:gd name="T17" fmla="*/ 0 h 1425"/>
                <a:gd name="T18" fmla="*/ 0 w 600"/>
                <a:gd name="T19" fmla="*/ 150 h 1425"/>
                <a:gd name="T20" fmla="*/ 0 w 600"/>
                <a:gd name="T21" fmla="*/ 150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5">
                  <a:moveTo>
                    <a:pt x="0" y="150"/>
                  </a:moveTo>
                  <a:cubicBezTo>
                    <a:pt x="248" y="150"/>
                    <a:pt x="450" y="351"/>
                    <a:pt x="450" y="600"/>
                  </a:cubicBezTo>
                  <a:cubicBezTo>
                    <a:pt x="450" y="848"/>
                    <a:pt x="248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182" y="1171"/>
                    <a:pt x="182" y="1171"/>
                    <a:pt x="182" y="1171"/>
                  </a:cubicBezTo>
                  <a:cubicBezTo>
                    <a:pt x="424" y="1094"/>
                    <a:pt x="600" y="868"/>
                    <a:pt x="600" y="600"/>
                  </a:cubicBezTo>
                  <a:cubicBezTo>
                    <a:pt x="600" y="268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05A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884988" y="2427288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2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FDB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/>
          </p:nvSpPr>
          <p:spPr bwMode="auto">
            <a:xfrm>
              <a:off x="7313613" y="2427288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E5A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9059863" y="1325563"/>
              <a:ext cx="857250" cy="1019175"/>
            </a:xfrm>
            <a:custGeom>
              <a:avLst/>
              <a:gdLst>
                <a:gd name="T0" fmla="*/ 418 w 1200"/>
                <a:gd name="T1" fmla="*/ 1172 h 1426"/>
                <a:gd name="T2" fmla="*/ 0 w 1200"/>
                <a:gd name="T3" fmla="*/ 600 h 1426"/>
                <a:gd name="T4" fmla="*/ 600 w 1200"/>
                <a:gd name="T5" fmla="*/ 0 h 1426"/>
                <a:gd name="T6" fmla="*/ 1200 w 1200"/>
                <a:gd name="T7" fmla="*/ 600 h 1426"/>
                <a:gd name="T8" fmla="*/ 782 w 1200"/>
                <a:gd name="T9" fmla="*/ 1172 h 1426"/>
                <a:gd name="T10" fmla="*/ 600 w 1200"/>
                <a:gd name="T11" fmla="*/ 1426 h 1426"/>
                <a:gd name="T12" fmla="*/ 418 w 1200"/>
                <a:gd name="T13" fmla="*/ 1172 h 1426"/>
                <a:gd name="T14" fmla="*/ 1050 w 1200"/>
                <a:gd name="T15" fmla="*/ 600 h 1426"/>
                <a:gd name="T16" fmla="*/ 600 w 1200"/>
                <a:gd name="T17" fmla="*/ 150 h 1426"/>
                <a:gd name="T18" fmla="*/ 150 w 1200"/>
                <a:gd name="T19" fmla="*/ 600 h 1426"/>
                <a:gd name="T20" fmla="*/ 600 w 1200"/>
                <a:gd name="T21" fmla="*/ 1050 h 1426"/>
                <a:gd name="T22" fmla="*/ 1050 w 1200"/>
                <a:gd name="T23" fmla="*/ 60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1426">
                  <a:moveTo>
                    <a:pt x="418" y="1172"/>
                  </a:moveTo>
                  <a:cubicBezTo>
                    <a:pt x="176" y="1095"/>
                    <a:pt x="0" y="868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931" y="0"/>
                    <a:pt x="1200" y="269"/>
                    <a:pt x="1200" y="600"/>
                  </a:cubicBezTo>
                  <a:cubicBezTo>
                    <a:pt x="1200" y="868"/>
                    <a:pt x="1025" y="1095"/>
                    <a:pt x="782" y="1172"/>
                  </a:cubicBezTo>
                  <a:cubicBezTo>
                    <a:pt x="600" y="1426"/>
                    <a:pt x="600" y="1426"/>
                    <a:pt x="600" y="1426"/>
                  </a:cubicBezTo>
                  <a:lnTo>
                    <a:pt x="418" y="1172"/>
                  </a:lnTo>
                  <a:close/>
                  <a:moveTo>
                    <a:pt x="1050" y="600"/>
                  </a:moveTo>
                  <a:cubicBezTo>
                    <a:pt x="1050" y="352"/>
                    <a:pt x="849" y="150"/>
                    <a:pt x="600" y="150"/>
                  </a:cubicBezTo>
                  <a:cubicBezTo>
                    <a:pt x="352" y="150"/>
                    <a:pt x="150" y="352"/>
                    <a:pt x="150" y="600"/>
                  </a:cubicBezTo>
                  <a:cubicBezTo>
                    <a:pt x="150" y="849"/>
                    <a:pt x="352" y="1050"/>
                    <a:pt x="600" y="1050"/>
                  </a:cubicBezTo>
                  <a:cubicBezTo>
                    <a:pt x="849" y="1050"/>
                    <a:pt x="1050" y="849"/>
                    <a:pt x="1050" y="600"/>
                  </a:cubicBezTo>
                  <a:close/>
                </a:path>
              </a:pathLst>
            </a:custGeom>
            <a:solidFill>
              <a:srgbClr val="9126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9488488" y="1325563"/>
              <a:ext cx="428625" cy="1019175"/>
            </a:xfrm>
            <a:custGeom>
              <a:avLst/>
              <a:gdLst>
                <a:gd name="T0" fmla="*/ 0 w 600"/>
                <a:gd name="T1" fmla="*/ 150 h 1426"/>
                <a:gd name="T2" fmla="*/ 450 w 600"/>
                <a:gd name="T3" fmla="*/ 600 h 1426"/>
                <a:gd name="T4" fmla="*/ 0 w 600"/>
                <a:gd name="T5" fmla="*/ 1050 h 1426"/>
                <a:gd name="T6" fmla="*/ 0 w 600"/>
                <a:gd name="T7" fmla="*/ 1050 h 1426"/>
                <a:gd name="T8" fmla="*/ 0 w 600"/>
                <a:gd name="T9" fmla="*/ 1426 h 1426"/>
                <a:gd name="T10" fmla="*/ 182 w 600"/>
                <a:gd name="T11" fmla="*/ 1172 h 1426"/>
                <a:gd name="T12" fmla="*/ 600 w 600"/>
                <a:gd name="T13" fmla="*/ 600 h 1426"/>
                <a:gd name="T14" fmla="*/ 0 w 600"/>
                <a:gd name="T15" fmla="*/ 0 h 1426"/>
                <a:gd name="T16" fmla="*/ 0 w 600"/>
                <a:gd name="T17" fmla="*/ 0 h 1426"/>
                <a:gd name="T18" fmla="*/ 0 w 600"/>
                <a:gd name="T19" fmla="*/ 150 h 1426"/>
                <a:gd name="T20" fmla="*/ 0 w 600"/>
                <a:gd name="T21" fmla="*/ 15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1426">
                  <a:moveTo>
                    <a:pt x="0" y="150"/>
                  </a:moveTo>
                  <a:cubicBezTo>
                    <a:pt x="249" y="150"/>
                    <a:pt x="450" y="352"/>
                    <a:pt x="450" y="600"/>
                  </a:cubicBezTo>
                  <a:cubicBezTo>
                    <a:pt x="450" y="849"/>
                    <a:pt x="249" y="1050"/>
                    <a:pt x="0" y="105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426"/>
                    <a:pt x="0" y="1426"/>
                    <a:pt x="0" y="1426"/>
                  </a:cubicBezTo>
                  <a:cubicBezTo>
                    <a:pt x="182" y="1172"/>
                    <a:pt x="182" y="1172"/>
                    <a:pt x="182" y="1172"/>
                  </a:cubicBezTo>
                  <a:cubicBezTo>
                    <a:pt x="425" y="1095"/>
                    <a:pt x="600" y="868"/>
                    <a:pt x="600" y="600"/>
                  </a:cubicBezTo>
                  <a:cubicBezTo>
                    <a:pt x="600" y="269"/>
                    <a:pt x="33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lose/>
                </a:path>
              </a:pathLst>
            </a:custGeom>
            <a:solidFill>
              <a:srgbClr val="6E0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6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设计需求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91544" y="139767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资源管理的设计需求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没有冗余资源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避免反复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及时释放没用的资源</a:t>
            </a:r>
          </a:p>
        </p:txBody>
      </p:sp>
    </p:spTree>
    <p:extLst>
      <p:ext uri="{BB962C8B-B14F-4D97-AF65-F5344CB8AC3E}">
        <p14:creationId xmlns:p14="http://schemas.microsoft.com/office/powerpoint/2010/main" val="15352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接口设计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8286" y="908720"/>
            <a:ext cx="1121664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UnityEngine.Object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GetSharedAsset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&lt;T&gt;(string location, string suffix);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ReleaseSharedAsset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UnityEngine.Object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location, bool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true);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DestroyObj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bool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true);</a:t>
            </a:r>
          </a:p>
          <a:p>
            <a:pPr lvl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GetSharedAssetAsync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&lt;T&gt;(string location, string suffix,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LoadCallBack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callback,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System.Object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CreateObjAsync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location,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LoadCallBack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callback, object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cbObj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bool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usePool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true);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CancelAsyncTask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taskCbId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9496" y="4030100"/>
            <a:ext cx="9557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设计目的：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接口清晰简洁，方便调用。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异步接口：避免大量资源同时加载导致的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和实例化的性能瓶颈。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同步接口：针对一些小体量资源，降低开发复杂性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资源打包</a:t>
            </a:r>
          </a:p>
        </p:txBody>
      </p:sp>
      <p:sp>
        <p:nvSpPr>
          <p:cNvPr id="5" name="矩形 4"/>
          <p:cNvSpPr/>
          <p:nvPr/>
        </p:nvSpPr>
        <p:spPr>
          <a:xfrm>
            <a:off x="1256365" y="869950"/>
            <a:ext cx="100873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第一步：抽取显式调用资源的路径，分析依赖（包括隐式用到的资源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第二步：合并依赖关系，去掉重复的依赖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第三步：给显示调用和被两个以上依赖的资源打标签，导出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AssetBundle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和依赖描述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64" y="2524779"/>
            <a:ext cx="1895613" cy="1919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6" y="4479204"/>
            <a:ext cx="1413093" cy="19279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014" y="4511615"/>
            <a:ext cx="715163" cy="1902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302" y="2681633"/>
            <a:ext cx="2498763" cy="3408379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634997" y="3896777"/>
            <a:ext cx="798360" cy="36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1006" y="2686932"/>
            <a:ext cx="2538638" cy="3422467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7847293" y="3896777"/>
            <a:ext cx="798360" cy="36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0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资源加载</a:t>
            </a:r>
          </a:p>
        </p:txBody>
      </p:sp>
      <p:sp>
        <p:nvSpPr>
          <p:cNvPr id="5" name="矩形 4"/>
          <p:cNvSpPr/>
          <p:nvPr/>
        </p:nvSpPr>
        <p:spPr>
          <a:xfrm>
            <a:off x="535890" y="1038395"/>
            <a:ext cx="6980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依赖，如果依赖已加载完，添加引用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加载完：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完添加引用计数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最后加载自己，返回资源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加载（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伪异步，排队同步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入队列，加载完成后回调，添加引用计数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依赖项都加载完回调以后，最后加载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异步转同步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从异步队列里移除，同步加载，并添加引用计数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加载完以后，执行回调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遍历依赖项时需要监测加载器的状态，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提前完成需要打断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最后加载自己，返回资源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68763" y="3196572"/>
            <a:ext cx="505097" cy="4702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71890" y="4241722"/>
            <a:ext cx="505097" cy="4702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92790" y="4241721"/>
            <a:ext cx="505097" cy="4702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04974" y="5356600"/>
            <a:ext cx="505097" cy="4702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38817" y="5356600"/>
            <a:ext cx="505097" cy="4702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8" idx="4"/>
            <a:endCxn id="9" idx="0"/>
          </p:cNvCxnSpPr>
          <p:nvPr/>
        </p:nvCxnSpPr>
        <p:spPr>
          <a:xfrm flipH="1">
            <a:off x="8224439" y="3666835"/>
            <a:ext cx="296873" cy="57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  <a:endCxn id="10" idx="0"/>
          </p:cNvCxnSpPr>
          <p:nvPr/>
        </p:nvCxnSpPr>
        <p:spPr>
          <a:xfrm>
            <a:off x="8521312" y="3666835"/>
            <a:ext cx="324027" cy="57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4"/>
            <a:endCxn id="12" idx="0"/>
          </p:cNvCxnSpPr>
          <p:nvPr/>
        </p:nvCxnSpPr>
        <p:spPr>
          <a:xfrm flipH="1">
            <a:off x="7891366" y="4711985"/>
            <a:ext cx="333073" cy="6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  <a:endCxn id="11" idx="0"/>
          </p:cNvCxnSpPr>
          <p:nvPr/>
        </p:nvCxnSpPr>
        <p:spPr>
          <a:xfrm>
            <a:off x="8224439" y="4711985"/>
            <a:ext cx="333084" cy="6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4"/>
            <a:endCxn id="11" idx="0"/>
          </p:cNvCxnSpPr>
          <p:nvPr/>
        </p:nvCxnSpPr>
        <p:spPr>
          <a:xfrm flipH="1">
            <a:off x="8557523" y="4711984"/>
            <a:ext cx="287816" cy="6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148125" y="994560"/>
            <a:ext cx="374468" cy="3831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148125" y="1560619"/>
            <a:ext cx="374468" cy="383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21312" y="99456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ABLoader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（加载器）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21312" y="152757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ABInfo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（已加载的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27303" y="3243086"/>
            <a:ext cx="795275" cy="2161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92766" y="3347589"/>
            <a:ext cx="470263" cy="3413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92765" y="3843127"/>
            <a:ext cx="470263" cy="3413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92765" y="4371904"/>
            <a:ext cx="470263" cy="3413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92764" y="4900681"/>
            <a:ext cx="470263" cy="3413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0588039" y="3277532"/>
            <a:ext cx="142132" cy="21269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535263" y="2807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加载队列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06800" y="2769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2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/>
              <a:t>资源池</a:t>
            </a:r>
          </a:p>
        </p:txBody>
      </p:sp>
      <p:sp>
        <p:nvSpPr>
          <p:cNvPr id="3" name="矩形 2"/>
          <p:cNvSpPr/>
          <p:nvPr/>
        </p:nvSpPr>
        <p:spPr>
          <a:xfrm>
            <a:off x="2054352" y="803152"/>
            <a:ext cx="74359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设计目的：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避免资源的重复加载和卸载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适时卸载，避免没用的资源长期滞留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资源池(AssetPool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在AssetBundle之上，对资源的引用计数进行管理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对象池（GameObjectPool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对实例化出来的GameObject进行对象池管理，避免重复加载和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卸载策略：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没有任何引用时，进入淘汰队列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当队列达到一定容量时根据一定时长淘汰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当队列超过上限时淘汰最早进入的资源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3118063" y="5161602"/>
            <a:ext cx="5873578" cy="461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7490" y="5202791"/>
            <a:ext cx="2850292" cy="3624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缓存容量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3684" y="5202790"/>
            <a:ext cx="2850292" cy="3624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时间淘汰容量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07068" y="4869160"/>
            <a:ext cx="4695568" cy="18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4281" y="5734131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淘汰队列，先进先出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3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相关优化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101" y="1068991"/>
            <a:ext cx="83412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AssetBundle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序列化文件优化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提前卸载根资源（没有被其他资源依赖）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GameObject,Material,Scriptable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资源集合），不能提前卸载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GameObject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资源，可以提前卸载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UnloadAsset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只能卸载资源自身，不能释放它依赖的资源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AssetBundle.Unload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AssetBundle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根据容量，打到一个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海外小包策略做准备，解压过多的小文件时间很长</a:t>
            </a:r>
          </a:p>
        </p:txBody>
      </p:sp>
    </p:spTree>
    <p:extLst>
      <p:ext uri="{BB962C8B-B14F-4D97-AF65-F5344CB8AC3E}">
        <p14:creationId xmlns:p14="http://schemas.microsoft.com/office/powerpoint/2010/main" val="11462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资源管理部分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101" y="1068991"/>
            <a:ext cx="834126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8615" y="1412776"/>
            <a:ext cx="81515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资源加载会产生卡顿，只做到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分帧级别的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异步转同步隐藏的闪退风险比较高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同步调用缺少约束性，容易产生集中加载带来的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瓶颈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资源未加密，有被破解的风险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问题原因：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同步接口需要立马返回资源。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在子线程中需要锁主线程，如果在协程需要保证跑完迭代器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5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0" y="116632"/>
            <a:ext cx="9566910" cy="5753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资源管理部分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改进思路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101" y="1068991"/>
            <a:ext cx="834126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0101" y="871888"/>
            <a:ext cx="892973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改进思路：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干掉同步接口（万恶之源）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对必要的同步加载资源（小资源），做好预加载，从缓存池里直接拿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做好资源的异步封装，数据和资源分离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加入多线程加载和资源加密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带来的好处：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可以利用协程和多线程加载资源，避免卡顿。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没有异步转同步的风险，复杂度比较低，稳定性容易保障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数据和资源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分离的约束性更强。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资源有一定的安全性，破解有一定的门槛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0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99456" y="1196752"/>
            <a:ext cx="9468544" cy="1108674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6813" y="2866127"/>
            <a:ext cx="6137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的胶水层有哪些，分别什么用？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6812" y="3583981"/>
            <a:ext cx="7121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工程里，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为什么要分出个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artres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9" name="矩形 8"/>
          <p:cNvSpPr/>
          <p:nvPr/>
        </p:nvSpPr>
        <p:spPr>
          <a:xfrm>
            <a:off x="2686813" y="4352851"/>
            <a:ext cx="6647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资源加载如果支持同步和异步，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并且采用协程和多线程，有哪些风险点？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44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0" y="1916832"/>
            <a:ext cx="10725535" cy="1540722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cs typeface="Hannotate SC" charset="-122"/>
              </a:rPr>
              <a:t>层次结构</a:t>
            </a:r>
            <a:endParaRPr lang="en-US" altLang="zh-CN" sz="5400" dirty="0"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设计需求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3472" y="1051527"/>
            <a:ext cx="2808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框架设计的需求：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适配设备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12024" y="2420888"/>
            <a:ext cx="2084239" cy="12961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6553" y="3933056"/>
            <a:ext cx="208971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99856" y="2709727"/>
            <a:ext cx="1270681" cy="208742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适配设备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24035" y="2741842"/>
            <a:ext cx="1360397" cy="20874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热更新</a:t>
            </a:r>
          </a:p>
        </p:txBody>
      </p:sp>
    </p:spTree>
    <p:extLst>
      <p:ext uri="{BB962C8B-B14F-4D97-AF65-F5344CB8AC3E}">
        <p14:creationId xmlns:p14="http://schemas.microsoft.com/office/powerpoint/2010/main" val="31977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689" y="118409"/>
            <a:ext cx="5131278" cy="57515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</a:t>
            </a:r>
            <a:r>
              <a:rPr lang="zh-CN" altLang="en-US" dirty="0" smtClean="0"/>
              <a:t>的结构层次图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98543" y="1847734"/>
            <a:ext cx="1093340" cy="432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408457" y="2391062"/>
            <a:ext cx="1083425" cy="432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截屏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412712" y="2925818"/>
            <a:ext cx="1079169" cy="432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拍照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98542" y="3491221"/>
            <a:ext cx="1106619" cy="432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陀螺仪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405541" y="4093678"/>
            <a:ext cx="1086340" cy="432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震动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86175" y="4654011"/>
            <a:ext cx="1105706" cy="43204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284" y="3269965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921938" y="4582003"/>
            <a:ext cx="11605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21933" y="4578085"/>
            <a:ext cx="11605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Raycast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88813" y="4609443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46069" y="4578084"/>
            <a:ext cx="11605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LuaJit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570205" y="4578084"/>
            <a:ext cx="149866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TOLUA++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84903" y="3940319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991997" y="4434068"/>
            <a:ext cx="605089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921938" y="3842337"/>
            <a:ext cx="51209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战斗逻辑层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940206" y="3695913"/>
            <a:ext cx="61540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921938" y="1862024"/>
            <a:ext cx="11605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252707" y="1851653"/>
            <a:ext cx="127656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935388" y="1879093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718303" y="1852131"/>
            <a:ext cx="100102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884903" y="2399769"/>
            <a:ext cx="620938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84903" y="2519462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914118" y="2509489"/>
            <a:ext cx="91978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943333" y="2512057"/>
            <a:ext cx="91978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98234" y="2517488"/>
            <a:ext cx="91978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16734" y="2524187"/>
            <a:ext cx="91978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123107" y="2509489"/>
            <a:ext cx="919783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888813" y="3151207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921938" y="3124541"/>
            <a:ext cx="512095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战斗表现层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280565" y="1486831"/>
            <a:ext cx="0" cy="3875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1147528" y="3254728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548197" y="3458566"/>
            <a:ext cx="1224136" cy="461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战斗公式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9548197" y="1649139"/>
            <a:ext cx="1224136" cy="461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9554330" y="2263696"/>
            <a:ext cx="1224136" cy="461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554330" y="2853031"/>
            <a:ext cx="1224136" cy="461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554330" y="4053116"/>
            <a:ext cx="1224136" cy="461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9556717" y="4693004"/>
            <a:ext cx="1224136" cy="461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右大括号 67"/>
          <p:cNvSpPr/>
          <p:nvPr/>
        </p:nvSpPr>
        <p:spPr>
          <a:xfrm>
            <a:off x="10879897" y="1634848"/>
            <a:ext cx="160067" cy="3576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7908359" y="1859401"/>
            <a:ext cx="1160512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617104" y="936818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 rot="5400000">
            <a:off x="5890121" y="-1529612"/>
            <a:ext cx="228835" cy="61286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大括号 68"/>
          <p:cNvSpPr/>
          <p:nvPr/>
        </p:nvSpPr>
        <p:spPr>
          <a:xfrm rot="16200000">
            <a:off x="5897502" y="2392157"/>
            <a:ext cx="188959" cy="61286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5537187" y="5674387"/>
            <a:ext cx="90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2719611" y="1549405"/>
            <a:ext cx="0" cy="3875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左大括号 71"/>
          <p:cNvSpPr/>
          <p:nvPr/>
        </p:nvSpPr>
        <p:spPr>
          <a:xfrm>
            <a:off x="1137454" y="1714634"/>
            <a:ext cx="160541" cy="35245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5166"/>
            <a:ext cx="3719736" cy="142056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95000" y="1916832"/>
            <a:ext cx="10725535" cy="1540722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cs typeface="Hannotate SC" charset="-122"/>
              </a:rPr>
              <a:t>胶水层</a:t>
            </a:r>
            <a:endParaRPr lang="en-US" altLang="zh-CN" sz="5400" dirty="0"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6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551" y="38765"/>
            <a:ext cx="5131278" cy="5751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设计需求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0" y="6013450"/>
            <a:ext cx="10515600" cy="7620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96373" y="1787919"/>
            <a:ext cx="4104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胶水层的需求：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连接不同的语言层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方便、快速导出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语言自身调用无感知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05583" y="1844824"/>
            <a:ext cx="2084239" cy="12961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80927" y="4031580"/>
            <a:ext cx="208971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579723" y="2457903"/>
            <a:ext cx="1360397" cy="20874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8513" y="3355436"/>
            <a:ext cx="2304256" cy="433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胶水层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76493" y="1871828"/>
            <a:ext cx="151756" cy="33838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1154</TotalTime>
  <Words>2399</Words>
  <Application>Microsoft Office PowerPoint</Application>
  <PresentationFormat>宽屏</PresentationFormat>
  <Paragraphs>604</Paragraphs>
  <Slides>49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Hannotate SC</vt:lpstr>
      <vt:lpstr>DengXian</vt:lpstr>
      <vt:lpstr>宋体</vt:lpstr>
      <vt:lpstr>微软雅黑</vt:lpstr>
      <vt:lpstr>Arial</vt:lpstr>
      <vt:lpstr>Calibri</vt:lpstr>
      <vt:lpstr>Office 主题</vt:lpstr>
      <vt:lpstr>《仙境传说RO》 MMO客户端框架设计</vt:lpstr>
      <vt:lpstr>MMO客户端有哪些挑战</vt:lpstr>
      <vt:lpstr>目录</vt:lpstr>
      <vt:lpstr>一：框架介绍</vt:lpstr>
      <vt:lpstr>层次结构</vt:lpstr>
      <vt:lpstr>设计需求</vt:lpstr>
      <vt:lpstr>RO的结构层次图</vt:lpstr>
      <vt:lpstr>胶水层</vt:lpstr>
      <vt:lpstr>设计需求</vt:lpstr>
      <vt:lpstr>胶水层—C++和C#</vt:lpstr>
      <vt:lpstr>胶水层—Lua和（C++/C#）</vt:lpstr>
      <vt:lpstr>工程管理</vt:lpstr>
      <vt:lpstr>设计需求</vt:lpstr>
      <vt:lpstr>GIT库</vt:lpstr>
      <vt:lpstr>为什么会有ArtRes这个子库</vt:lpstr>
      <vt:lpstr>打包流程</vt:lpstr>
      <vt:lpstr>自动打包</vt:lpstr>
      <vt:lpstr>海外管理方案</vt:lpstr>
      <vt:lpstr>设计需求</vt:lpstr>
      <vt:lpstr>分支管理</vt:lpstr>
      <vt:lpstr>海外版本管理</vt:lpstr>
      <vt:lpstr>安卓C#层热更新机制</vt:lpstr>
      <vt:lpstr>安卓C#热更新的意义</vt:lpstr>
      <vt:lpstr>安卓C#热更新</vt:lpstr>
      <vt:lpstr>安卓C#热更新</vt:lpstr>
      <vt:lpstr>安卓C#热更新部分 — 问题</vt:lpstr>
      <vt:lpstr>安卓C#热更新部分 — 改进思路</vt:lpstr>
      <vt:lpstr>二：战斗系统</vt:lpstr>
      <vt:lpstr>设计需求</vt:lpstr>
      <vt:lpstr>层次结构</vt:lpstr>
      <vt:lpstr>整体概述</vt:lpstr>
      <vt:lpstr>逻辑框架</vt:lpstr>
      <vt:lpstr>RO的组件模式</vt:lpstr>
      <vt:lpstr>Entity设计</vt:lpstr>
      <vt:lpstr>Component设计</vt:lpstr>
      <vt:lpstr>优缺点分析</vt:lpstr>
      <vt:lpstr>战斗库部分 – 遇到的问题</vt:lpstr>
      <vt:lpstr>战斗库部分 – 改进思路</vt:lpstr>
      <vt:lpstr>三：资源管理</vt:lpstr>
      <vt:lpstr>设计需求</vt:lpstr>
      <vt:lpstr>接口设计</vt:lpstr>
      <vt:lpstr>资源打包</vt:lpstr>
      <vt:lpstr>资源加载</vt:lpstr>
      <vt:lpstr>资源池</vt:lpstr>
      <vt:lpstr>相关优化</vt:lpstr>
      <vt:lpstr>资源管理部分 – 遇到的问题</vt:lpstr>
      <vt:lpstr>资源管理部分 — 改进思路</vt:lpstr>
      <vt:lpstr>Q&amp;A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张正人</cp:lastModifiedBy>
  <cp:revision>754</cp:revision>
  <dcterms:created xsi:type="dcterms:W3CDTF">2018-03-14T15:01:00Z</dcterms:created>
  <dcterms:modified xsi:type="dcterms:W3CDTF">2019-05-25T03:42:57Z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