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版本发布工具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2015-7-8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5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body" sz="quarter" idx="1"/>
          </p:nvPr>
        </p:nvSpPr>
        <p:spPr>
          <a:xfrm>
            <a:off x="952500" y="487263"/>
            <a:ext cx="11099800" cy="2020938"/>
          </a:xfrm>
          <a:prstGeom prst="rect">
            <a:avLst/>
          </a:prstGeom>
        </p:spPr>
        <p:txBody>
          <a:bodyPr anchor="t"/>
          <a:lstStyle/>
          <a:p>
            <a:pPr marL="391160" indent="-391160" defTabSz="514095">
              <a:spcBef>
                <a:spcPts val="3600"/>
              </a:spcBef>
              <a:defRPr sz="2288"/>
            </a:pPr>
          </a:p>
          <a:p>
            <a:pPr marL="268223" indent="-268223" defTabSz="514095">
              <a:spcBef>
                <a:spcPts val="3600"/>
              </a:spcBef>
              <a:buSzPct val="70000"/>
              <a:buBlip>
                <a:blip r:embed="rId2"/>
              </a:buBlip>
              <a:defRPr sz="2288"/>
            </a:pPr>
            <a:r>
              <a:t>“生成版本信息”按钮</a:t>
            </a:r>
          </a:p>
          <a:p>
            <a:pPr marL="0" indent="0" defTabSz="514095">
              <a:spcBef>
                <a:spcPts val="3600"/>
              </a:spcBef>
              <a:buSzTx/>
              <a:buNone/>
              <a:defRPr sz="1671">
                <a:solidFill>
                  <a:srgbClr val="DCDEE0"/>
                </a:solidFill>
              </a:defRPr>
            </a:pPr>
            <a:r>
              <a:t>所有模式都可以点击”生成版本信息“一键执行</a:t>
            </a:r>
          </a:p>
        </p:txBody>
      </p:sp>
      <p:pic>
        <p:nvPicPr>
          <p:cNvPr id="15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7948" y="3194627"/>
            <a:ext cx="10537034" cy="37687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050" y="2114550"/>
            <a:ext cx="9791700" cy="13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>
            <p:ph type="body" sz="quarter" idx="1"/>
          </p:nvPr>
        </p:nvSpPr>
        <p:spPr>
          <a:xfrm>
            <a:off x="1054100" y="4005163"/>
            <a:ext cx="11099800" cy="2275285"/>
          </a:xfrm>
          <a:prstGeom prst="rect">
            <a:avLst/>
          </a:prstGeom>
        </p:spPr>
        <p:txBody>
          <a:bodyPr anchor="t"/>
          <a:lstStyle/>
          <a:p>
            <a:pPr marL="297815" indent="-297815" defTabSz="391414">
              <a:spcBef>
                <a:spcPts val="2800"/>
              </a:spcBef>
              <a:defRPr sz="1742"/>
            </a:pPr>
            <a:r>
              <a:t>勾选自动选择平台，就会以你当前Build Setting选择的平台</a:t>
            </a:r>
          </a:p>
          <a:p>
            <a:pPr marL="297815" indent="-297815" defTabSz="391414">
              <a:spcBef>
                <a:spcPts val="2800"/>
              </a:spcBef>
              <a:defRPr sz="1742"/>
            </a:pPr>
            <a:r>
              <a:t>清理所有平台：会删除“StreamingAssets/Platform”下的所有文件</a:t>
            </a:r>
          </a:p>
          <a:p>
            <a:pPr marL="297815" indent="-297815" defTabSz="391414">
              <a:spcBef>
                <a:spcPts val="2800"/>
              </a:spcBef>
              <a:defRPr sz="1742"/>
            </a:pPr>
            <a:r>
              <a:t>清理其他平台：会删除“StreamingAssets/Platform”除当前选定平台外的其他目录</a:t>
            </a:r>
          </a:p>
          <a:p>
            <a:pPr marL="297815" indent="-297815" defTabSz="391414">
              <a:spcBef>
                <a:spcPts val="2800"/>
              </a:spcBef>
              <a:defRPr sz="1742"/>
            </a:pPr>
            <a:r>
              <a:t>清理测试数据：会删除“StreamingAssets”目录下的“user”文件夹和带“test_”开头的测试数据</a:t>
            </a:r>
          </a:p>
        </p:txBody>
      </p:sp>
      <p:sp>
        <p:nvSpPr>
          <p:cNvPr id="155" name="Shape 155"/>
          <p:cNvSpPr/>
          <p:nvPr/>
        </p:nvSpPr>
        <p:spPr>
          <a:xfrm>
            <a:off x="952500" y="207863"/>
            <a:ext cx="11099800" cy="202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4495" indent="-404495" algn="l" defTabSz="531622">
              <a:spcBef>
                <a:spcPts val="3800"/>
              </a:spcBef>
              <a:buSzPct val="75000"/>
              <a:buChar char="•"/>
              <a:defRPr sz="2366"/>
            </a:pPr>
          </a:p>
          <a:p>
            <a:pPr marL="277368" indent="-277368" algn="l" defTabSz="531622">
              <a:spcBef>
                <a:spcPts val="3800"/>
              </a:spcBef>
              <a:buSzPct val="70000"/>
              <a:buBlip>
                <a:blip r:embed="rId3"/>
              </a:buBlip>
              <a:defRPr sz="2366"/>
            </a:pPr>
            <a:r>
              <a:t>选择平台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body" sz="half" idx="1"/>
          </p:nvPr>
        </p:nvSpPr>
        <p:spPr>
          <a:xfrm>
            <a:off x="1384300" y="3979763"/>
            <a:ext cx="11099800" cy="2720033"/>
          </a:xfrm>
          <a:prstGeom prst="rect">
            <a:avLst/>
          </a:prstGeom>
        </p:spPr>
        <p:txBody>
          <a:bodyPr anchor="t"/>
          <a:lstStyle/>
          <a:p>
            <a:pPr marL="364490" indent="-364490" defTabSz="479044">
              <a:spcBef>
                <a:spcPts val="3400"/>
              </a:spcBef>
              <a:defRPr sz="2132"/>
            </a:pPr>
            <a:r>
              <a:t>App版本号编辑：只能编辑主版本号、次版本号，修订版强制为0</a:t>
            </a:r>
          </a:p>
          <a:p>
            <a:pPr marL="364490" indent="-364490" defTabSz="479044">
              <a:spcBef>
                <a:spcPts val="3400"/>
              </a:spcBef>
              <a:defRPr sz="2132"/>
            </a:pPr>
            <a:r>
              <a:t>版本类型：强制为App类型</a:t>
            </a:r>
          </a:p>
          <a:p>
            <a:pPr marL="364490" indent="-364490" defTabSz="479044">
              <a:spcBef>
                <a:spcPts val="3400"/>
              </a:spcBef>
              <a:defRPr sz="2132"/>
            </a:pPr>
            <a:r>
              <a:t>最后一次：自动设置为最后发布的一次APP版本号（会加载版本列表）</a:t>
            </a:r>
          </a:p>
          <a:p>
            <a:pPr marL="364490" indent="-364490" defTabSz="479044">
              <a:spcBef>
                <a:spcPts val="3400"/>
              </a:spcBef>
              <a:defRPr sz="2132"/>
            </a:pPr>
            <a:r>
              <a:t>自动：在最后一次的基础上，次版本号+1</a:t>
            </a:r>
          </a:p>
        </p:txBody>
      </p:sp>
      <p:pic>
        <p:nvPicPr>
          <p:cNvPr id="15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7500" y="2535336"/>
            <a:ext cx="9601200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952500" y="207863"/>
            <a:ext cx="11099800" cy="202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91160" indent="-391160" algn="l" defTabSz="514095">
              <a:spcBef>
                <a:spcPts val="3600"/>
              </a:spcBef>
              <a:buSzPct val="75000"/>
              <a:buChar char="•"/>
              <a:defRPr sz="2288"/>
            </a:pPr>
          </a:p>
          <a:p>
            <a:pPr marL="268223" indent="-268223" algn="l" defTabSz="514095">
              <a:spcBef>
                <a:spcPts val="3600"/>
              </a:spcBef>
              <a:buSzPct val="70000"/>
              <a:buBlip>
                <a:blip r:embed="rId3"/>
              </a:buBlip>
              <a:defRPr sz="2288"/>
            </a:pPr>
            <a:r>
              <a:t>App版本号编辑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body" sz="half" idx="1"/>
          </p:nvPr>
        </p:nvSpPr>
        <p:spPr>
          <a:xfrm>
            <a:off x="1409700" y="4309963"/>
            <a:ext cx="11099800" cy="3271888"/>
          </a:xfrm>
          <a:prstGeom prst="rect">
            <a:avLst/>
          </a:prstGeom>
        </p:spPr>
        <p:txBody>
          <a:bodyPr anchor="t"/>
          <a:lstStyle/>
          <a:p>
            <a:pPr marL="342265" indent="-342265" defTabSz="449833">
              <a:spcBef>
                <a:spcPts val="3200"/>
              </a:spcBef>
              <a:defRPr sz="2002"/>
            </a:pPr>
            <a:r>
              <a:t>参照App版本：选择要参照哪一个App安装包的版本号</a:t>
            </a:r>
          </a:p>
          <a:p>
            <a:pPr marL="342265" indent="-342265" defTabSz="449833">
              <a:spcBef>
                <a:spcPts val="3200"/>
              </a:spcBef>
              <a:defRPr sz="2002"/>
            </a:pPr>
            <a:r>
              <a:t>补丁版本号编辑：只能编辑修订版本号，前两位会复制”参照APP版本”</a:t>
            </a:r>
          </a:p>
          <a:p>
            <a:pPr marL="342265" indent="-342265" defTabSz="449833">
              <a:spcBef>
                <a:spcPts val="3200"/>
              </a:spcBef>
              <a:defRPr sz="2002"/>
            </a:pPr>
            <a:r>
              <a:t>版本类型：强制为补丁类型</a:t>
            </a:r>
          </a:p>
          <a:p>
            <a:pPr marL="342265" indent="-342265" defTabSz="449833">
              <a:spcBef>
                <a:spcPts val="3200"/>
              </a:spcBef>
              <a:defRPr sz="2002"/>
            </a:pPr>
            <a:r>
              <a:t>最后一次：自动设置为”参照APP版本”中修订版号最大的值（会加载版本列表）</a:t>
            </a:r>
          </a:p>
          <a:p>
            <a:pPr marL="342265" indent="-342265" defTabSz="449833">
              <a:spcBef>
                <a:spcPts val="3200"/>
              </a:spcBef>
              <a:defRPr sz="2002"/>
            </a:pPr>
            <a:r>
              <a:t>自动：在最后一次的基础上，修订版号+1</a:t>
            </a:r>
          </a:p>
        </p:txBody>
      </p:sp>
      <p:pic>
        <p:nvPicPr>
          <p:cNvPr id="16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950" y="2387600"/>
            <a:ext cx="9791700" cy="160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163"/>
          <p:cNvSpPr/>
          <p:nvPr/>
        </p:nvSpPr>
        <p:spPr>
          <a:xfrm>
            <a:off x="952500" y="207863"/>
            <a:ext cx="11099800" cy="202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4495" indent="-404495" algn="l" defTabSz="531622">
              <a:spcBef>
                <a:spcPts val="3800"/>
              </a:spcBef>
              <a:buSzPct val="75000"/>
              <a:buChar char="•"/>
              <a:defRPr sz="2366"/>
            </a:pPr>
          </a:p>
          <a:p>
            <a:pPr marL="277368" indent="-277368" algn="l" defTabSz="531622">
              <a:spcBef>
                <a:spcPts val="3800"/>
              </a:spcBef>
              <a:buSzPct val="70000"/>
              <a:buBlip>
                <a:blip r:embed="rId3"/>
              </a:buBlip>
              <a:defRPr sz="2366"/>
            </a:pPr>
            <a:r>
              <a:t>补丁版本号编辑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body" sz="half" idx="1"/>
          </p:nvPr>
        </p:nvSpPr>
        <p:spPr>
          <a:xfrm>
            <a:off x="1231900" y="5668863"/>
            <a:ext cx="11099800" cy="3271888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defRPr sz="2600"/>
            </a:pPr>
            <a:r>
              <a:t>高级设置：里面就是”生成版本信息“按钮做的所有事情</a:t>
            </a:r>
          </a:p>
          <a:p>
            <a:pPr marL="444500" indent="-444500">
              <a:defRPr sz="2600"/>
            </a:pPr>
            <a:r>
              <a:t>选项：打钩的，点击”生成版本信息“按钮才会执行</a:t>
            </a:r>
          </a:p>
          <a:p>
            <a:pPr marL="444500" indent="-444500">
              <a:defRPr sz="2600"/>
            </a:pPr>
            <a:r>
              <a:t>选项按钮：可以单独执行</a:t>
            </a:r>
          </a:p>
        </p:txBody>
      </p:sp>
      <p:pic>
        <p:nvPicPr>
          <p:cNvPr id="16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400" y="2127250"/>
            <a:ext cx="10033000" cy="3009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952500" y="207863"/>
            <a:ext cx="11099800" cy="202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4495" indent="-404495" algn="l" defTabSz="531622">
              <a:spcBef>
                <a:spcPts val="3800"/>
              </a:spcBef>
              <a:buSzPct val="75000"/>
              <a:buChar char="•"/>
              <a:defRPr sz="2366"/>
            </a:pPr>
          </a:p>
          <a:p>
            <a:pPr marL="277368" indent="-277368" algn="l" defTabSz="531622">
              <a:spcBef>
                <a:spcPts val="3800"/>
              </a:spcBef>
              <a:buSzPct val="70000"/>
              <a:buBlip>
                <a:blip r:embed="rId3"/>
              </a:buBlip>
              <a:defRPr sz="2366"/>
            </a:pPr>
            <a:r>
              <a:t>高级设置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950" y="1574800"/>
            <a:ext cx="9994900" cy="3175000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  <p:sp>
        <p:nvSpPr>
          <p:cNvPr id="170" name="Shape 170"/>
          <p:cNvSpPr/>
          <p:nvPr/>
        </p:nvSpPr>
        <p:spPr>
          <a:xfrm>
            <a:off x="5289550" y="857250"/>
            <a:ext cx="24257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高级设置—开发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5307876" y="857250"/>
            <a:ext cx="23890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高级设置—App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4150" y="1752600"/>
            <a:ext cx="10096500" cy="4775200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5289550" y="857250"/>
            <a:ext cx="242570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高级设置—补丁</a:t>
            </a:r>
          </a:p>
        </p:txBody>
      </p:sp>
      <p:pic>
        <p:nvPicPr>
          <p:cNvPr id="17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1898650"/>
            <a:ext cx="10058400" cy="5524500"/>
          </a:xfrm>
          <a:prstGeom prst="rect">
            <a:avLst/>
          </a:prstGeom>
          <a:ln w="25400">
            <a:miter lim="400000"/>
          </a:ln>
          <a:effectLst>
            <a:reflection blurRad="0" stA="8233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3263900"/>
            <a:ext cx="9715500" cy="322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952500" y="817463"/>
            <a:ext cx="11099800" cy="202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04495" indent="-404495" algn="l" defTabSz="531622">
              <a:spcBef>
                <a:spcPts val="3800"/>
              </a:spcBef>
              <a:buSzPct val="75000"/>
              <a:buChar char="•"/>
              <a:defRPr sz="2366"/>
            </a:pPr>
          </a:p>
          <a:p>
            <a:pPr marL="277368" indent="-277368" algn="l" defTabSz="531622">
              <a:spcBef>
                <a:spcPts val="3800"/>
              </a:spcBef>
              <a:buSzPct val="70000"/>
              <a:buBlip>
                <a:blip r:embed="rId3"/>
              </a:buBlip>
              <a:defRPr sz="2366"/>
            </a:pPr>
            <a:r>
              <a:t>发行商</a:t>
            </a:r>
          </a:p>
          <a:p>
            <a:pPr algn="l" defTabSz="531622">
              <a:spcBef>
                <a:spcPts val="3800"/>
              </a:spcBef>
              <a:defRPr sz="1729">
                <a:solidFill>
                  <a:srgbClr val="DCDEE0"/>
                </a:solidFill>
              </a:defRPr>
            </a:pPr>
            <a:r>
              <a:t>在App模式下，选择Android。就会出现选择发行商（调用的程俊光那边的）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952500" y="254000"/>
            <a:ext cx="11099800" cy="1520528"/>
          </a:xfrm>
          <a:prstGeom prst="rect">
            <a:avLst/>
          </a:prstGeom>
        </p:spPr>
        <p:txBody>
          <a:bodyPr/>
          <a:lstStyle/>
          <a:p>
            <a:pPr/>
            <a:r>
              <a:t>版本浏览器</a:t>
            </a:r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52500" y="2222500"/>
            <a:ext cx="11099800" cy="550813"/>
          </a:xfrm>
          <a:prstGeom prst="rect">
            <a:avLst/>
          </a:prstGeom>
        </p:spPr>
        <p:txBody>
          <a:bodyPr/>
          <a:lstStyle>
            <a:lvl1pPr marL="0" indent="0" defTabSz="543305">
              <a:spcBef>
                <a:spcPts val="3900"/>
              </a:spcBef>
              <a:buSzTx/>
              <a:buNone/>
              <a:defRPr sz="3534"/>
            </a:lvl1pPr>
          </a:lstStyle>
          <a:p>
            <a:pPr/>
            <a:r>
              <a:t>不多说啦，直接截图。没啥好说的</a:t>
            </a:r>
          </a:p>
        </p:txBody>
      </p:sp>
      <p:pic>
        <p:nvPicPr>
          <p:cNvPr id="1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600" y="3221285"/>
            <a:ext cx="10210800" cy="5384801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254000"/>
            <a:ext cx="11099800" cy="1124843"/>
          </a:xfrm>
          <a:prstGeom prst="rect">
            <a:avLst/>
          </a:prstGeom>
        </p:spPr>
        <p:txBody>
          <a:bodyPr/>
          <a:lstStyle/>
          <a:p>
            <a:pPr/>
            <a:r>
              <a:t>版本号</a:t>
            </a:r>
          </a:p>
        </p:txBody>
      </p:sp>
      <p:sp>
        <p:nvSpPr>
          <p:cNvPr id="123" name="Shape 123"/>
          <p:cNvSpPr/>
          <p:nvPr>
            <p:ph type="body" sz="half" idx="1"/>
          </p:nvPr>
        </p:nvSpPr>
        <p:spPr>
          <a:xfrm>
            <a:off x="952500" y="4934942"/>
            <a:ext cx="11099800" cy="3942358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spcBef>
                <a:spcPts val="3000"/>
              </a:spcBef>
              <a:defRPr sz="2000"/>
            </a:pPr>
            <a:r>
              <a:t>主版本号：项目版本号，我们目前是GameCR1,所以就是1</a:t>
            </a:r>
          </a:p>
          <a:p>
            <a:pPr marL="444500" indent="-444500">
              <a:spcBef>
                <a:spcPts val="3000"/>
              </a:spcBef>
              <a:defRPr sz="2000"/>
            </a:pPr>
            <a:r>
              <a:t>次版本号：发布APP的版本号</a:t>
            </a:r>
          </a:p>
          <a:p>
            <a:pPr marL="444500" indent="-444500">
              <a:spcBef>
                <a:spcPts val="3000"/>
              </a:spcBef>
              <a:defRPr sz="2000"/>
            </a:pPr>
            <a:r>
              <a:t>修订版本：发布补丁的版本号</a:t>
            </a:r>
          </a:p>
          <a:p>
            <a:pPr marL="444500" indent="-444500">
              <a:spcBef>
                <a:spcPts val="3000"/>
              </a:spcBef>
              <a:defRPr sz="2000"/>
            </a:pPr>
            <a:r>
              <a:t>版本阶段：Base、Alpha、Bata、RC、Release</a:t>
            </a:r>
          </a:p>
          <a:p>
            <a:pPr marL="444500" indent="-444500">
              <a:spcBef>
                <a:spcPts val="3000"/>
              </a:spcBef>
              <a:defRPr sz="2000"/>
            </a:pPr>
            <a:r>
              <a:t>版本类型：App版本、补丁版本 （看修订版本号也可以看出来）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050" y="2526630"/>
            <a:ext cx="8597900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0100" y="3599780"/>
            <a:ext cx="8559800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2146424" y="1473200"/>
            <a:ext cx="8407152" cy="879823"/>
          </a:xfrm>
          <a:prstGeom prst="roundRect">
            <a:avLst>
              <a:gd name="adj" fmla="val 21652"/>
            </a:avLst>
          </a:prstGeom>
          <a:ln w="6350">
            <a:solidFill>
              <a:srgbClr val="FFFFFF">
                <a:alpha val="7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版本类型</a:t>
            </a:r>
            <a:r>
              <a: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-</a:t>
            </a:r>
            <a:r>
              <a:t>主版本</a:t>
            </a:r>
            <a:r>
              <a: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t>次版本</a:t>
            </a:r>
            <a:r>
              <a: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.</a:t>
            </a:r>
            <a:r>
              <a:t>修订版</a:t>
            </a:r>
            <a:r>
              <a: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_</a:t>
            </a:r>
            <a:r>
              <a:t>阶段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944" y="0"/>
            <a:ext cx="8448912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9700" y="1003300"/>
            <a:ext cx="10185400" cy="576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254000"/>
            <a:ext cx="11099800" cy="751384"/>
          </a:xfrm>
          <a:prstGeom prst="rect">
            <a:avLst/>
          </a:prstGeom>
        </p:spPr>
        <p:txBody>
          <a:bodyPr/>
          <a:lstStyle>
            <a:lvl1pPr defTabSz="303783">
              <a:defRPr sz="4160"/>
            </a:lvl1pPr>
          </a:lstStyle>
          <a:p>
            <a:pPr/>
            <a:r>
              <a:t>版本号--阶段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xfrm>
            <a:off x="952500" y="1770211"/>
            <a:ext cx="11099800" cy="7107089"/>
          </a:xfrm>
          <a:prstGeom prst="rect">
            <a:avLst/>
          </a:prstGeom>
        </p:spPr>
        <p:txBody>
          <a:bodyPr anchor="t"/>
          <a:lstStyle/>
          <a:p>
            <a:pPr marL="266700" indent="-266700">
              <a:lnSpc>
                <a:spcPct val="130000"/>
              </a:lnSpc>
              <a:spcBef>
                <a:spcPts val="4400"/>
              </a:spcBef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Base</a:t>
            </a:r>
            <a:r>
              <a:t>:此版本表示该软件仅仅是一个假页面链接，通常包括所有的功能和页面布局，但是页面中的功能都没有做完整的实现，只是做为整体网站的一个基础架构。</a:t>
            </a:r>
          </a:p>
          <a:p>
            <a:pPr marL="266700" indent="-266700">
              <a:lnSpc>
                <a:spcPct val="130000"/>
              </a:lnSpc>
              <a:spcBef>
                <a:spcPts val="4400"/>
              </a:spcBef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Alpha</a:t>
            </a:r>
            <a:r>
              <a:t>:软件的初级版本，表示该软件在此阶段以实现软件功能为主，通常只在软件开发者内部交流，一般而言，该版本软件的Bug较多，需要继续修改，是测试版本。</a:t>
            </a:r>
          </a:p>
          <a:p>
            <a:pPr marL="266700" indent="-266700">
              <a:lnSpc>
                <a:spcPct val="130000"/>
              </a:lnSpc>
              <a:spcBef>
                <a:spcPts val="4400"/>
              </a:spcBef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Beta</a:t>
            </a:r>
            <a:r>
              <a:t>:该版本相对于Alpha 版已经有了很大的进步，消除了严重错误，但还需要经过多次测试来进一步消除，此版本主要的修改对象是软件的UI。修改的的Bug 经测试人员测试确认后可发布到外网上，此时可将软件版本标注为 beta版。</a:t>
            </a:r>
          </a:p>
          <a:p>
            <a:pPr marL="266700" indent="-266700">
              <a:lnSpc>
                <a:spcPct val="130000"/>
              </a:lnSpc>
              <a:spcBef>
                <a:spcPts val="4400"/>
              </a:spcBef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RC</a:t>
            </a:r>
            <a:r>
              <a:t>:该版本已经相当成熟了，基本上不存在导致错误的Bug，与即将发行的正式版本相差无几。</a:t>
            </a:r>
          </a:p>
          <a:p>
            <a:pPr marL="266700" indent="-266700">
              <a:lnSpc>
                <a:spcPct val="130000"/>
              </a:lnSpc>
              <a:spcBef>
                <a:spcPts val="4400"/>
              </a:spcBef>
              <a:defRPr sz="2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Release</a:t>
            </a:r>
            <a:r>
              <a:t>:该版本意味“最终版本”，在前面版本的一系列测试版之后，终归会有一个正式的版本，是最终交付用户使用的一个版本。该版本有时也称标准版。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253999"/>
            <a:ext cx="11099800" cy="675681"/>
          </a:xfrm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版本号—规范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952500" y="3843337"/>
            <a:ext cx="11099800" cy="5033963"/>
          </a:xfrm>
          <a:prstGeom prst="rect">
            <a:avLst/>
          </a:prstGeom>
        </p:spPr>
        <p:txBody>
          <a:bodyPr anchor="t"/>
          <a:lstStyle/>
          <a:p>
            <a:pPr marL="444500" indent="-444500">
              <a:spcBef>
                <a:spcPts val="2800"/>
              </a:spcBef>
              <a:defRPr sz="2600"/>
            </a:pPr>
            <a:r>
              <a:t>主版本+1时：次版本、修订版都置0</a:t>
            </a:r>
          </a:p>
          <a:p>
            <a:pPr marL="444500" indent="-444500">
              <a:spcBef>
                <a:spcPts val="2800"/>
              </a:spcBef>
              <a:defRPr sz="2600"/>
            </a:pPr>
            <a:r>
              <a:t>次版本+1时：修订版置0</a:t>
            </a:r>
          </a:p>
          <a:p>
            <a:pPr marL="0" indent="0">
              <a:spcBef>
                <a:spcPts val="2800"/>
              </a:spcBef>
              <a:buSzTx/>
              <a:buNone/>
              <a:defRPr sz="2000">
                <a:solidFill>
                  <a:srgbClr val="A6AAA8"/>
                </a:solidFill>
              </a:defRPr>
            </a:pPr>
            <a:r>
              <a:t>（以上两个和进制类似）</a:t>
            </a:r>
          </a:p>
          <a:p>
            <a:pPr marL="0" indent="0">
              <a:spcBef>
                <a:spcPts val="2800"/>
              </a:spcBef>
              <a:buSzTx/>
              <a:buNone/>
              <a:defRPr sz="2600"/>
            </a:pPr>
          </a:p>
          <a:p>
            <a:pPr marL="444500" indent="-444500">
              <a:spcBef>
                <a:spcPts val="2800"/>
              </a:spcBef>
              <a:defRPr sz="2600"/>
            </a:pPr>
            <a:r>
              <a:t>App版本：强制”修订版“为0</a:t>
            </a:r>
          </a:p>
          <a:p>
            <a:pPr marL="444500" indent="-444500">
              <a:spcBef>
                <a:spcPts val="2800"/>
              </a:spcBef>
              <a:defRPr sz="2600"/>
            </a:pPr>
            <a:r>
              <a:t>补丁版：选择参照”App版本“后，只能修改”修订版“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5650" y="1485230"/>
            <a:ext cx="8597900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4700" y="2558380"/>
            <a:ext cx="8559800" cy="81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5358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253999"/>
            <a:ext cx="11099800" cy="752377"/>
          </a:xfrm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/>
            <a:r>
              <a:t>版本信息保存位置</a:t>
            </a:r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52500" y="1528514"/>
            <a:ext cx="11099800" cy="981324"/>
          </a:xfrm>
          <a:prstGeom prst="rect">
            <a:avLst/>
          </a:prstGeom>
        </p:spPr>
        <p:txBody>
          <a:bodyPr/>
          <a:lstStyle/>
          <a:p>
            <a:pPr/>
            <a:r>
              <a:t>GameCR/version</a:t>
            </a:r>
          </a:p>
        </p:txBody>
      </p:sp>
      <p:pic>
        <p:nvPicPr>
          <p:cNvPr id="13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650" y="3031976"/>
            <a:ext cx="9232900" cy="57023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两个面板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SzPct val="50000"/>
              <a:buBlip>
                <a:blip r:embed="rId2"/>
              </a:buBlip>
            </a:pPr>
            <a:r>
              <a:t>版本发布面板</a:t>
            </a:r>
          </a:p>
          <a:p>
            <a:pPr lvl="1">
              <a:spcBef>
                <a:spcPts val="2500"/>
              </a:spcBef>
              <a:defRPr sz="2500"/>
            </a:pPr>
            <a:r>
              <a:t>开发：开发模式使用</a:t>
            </a:r>
          </a:p>
          <a:p>
            <a:pPr lvl="1">
              <a:spcBef>
                <a:spcPts val="2500"/>
              </a:spcBef>
              <a:defRPr sz="2500"/>
            </a:pPr>
            <a:r>
              <a:t>APP：发布App时使用</a:t>
            </a:r>
          </a:p>
          <a:p>
            <a:pPr lvl="1">
              <a:spcBef>
                <a:spcPts val="2500"/>
              </a:spcBef>
              <a:defRPr sz="2500"/>
            </a:pPr>
            <a:r>
              <a:t>补丁：发布补丁版本时使用</a:t>
            </a:r>
          </a:p>
          <a:p>
            <a:pPr>
              <a:buSzPct val="50000"/>
              <a:buBlip>
                <a:blip r:embed="rId2"/>
              </a:buBlip>
            </a:pPr>
            <a:r>
              <a:t>版本浏览器面板</a:t>
            </a:r>
          </a:p>
          <a:p>
            <a:pPr lvl="1">
              <a:spcBef>
                <a:spcPts val="2500"/>
              </a:spcBef>
              <a:defRPr sz="2500"/>
            </a:pPr>
            <a:r>
              <a:t>版本列表：查看版本号</a:t>
            </a:r>
          </a:p>
          <a:p>
            <a:pPr lvl="1">
              <a:spcBef>
                <a:spcPts val="2500"/>
              </a:spcBef>
              <a:defRPr sz="2500"/>
            </a:pPr>
            <a:r>
              <a:t>版本文件：查看版本中的资源文件</a:t>
            </a:r>
          </a:p>
          <a:p>
            <a:pPr lvl="1">
              <a:spcBef>
                <a:spcPts val="2500"/>
              </a:spcBef>
              <a:defRPr sz="2500"/>
            </a:pPr>
            <a:r>
              <a:t>版本对比：对比两个版本文件变化（新增、修改、删除）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5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254000"/>
            <a:ext cx="11099800" cy="1012875"/>
          </a:xfrm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版本发布面板</a:t>
            </a:r>
          </a:p>
        </p:txBody>
      </p:sp>
      <p:pic>
        <p:nvPicPr>
          <p:cNvPr id="14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440" y="1993849"/>
            <a:ext cx="8801920" cy="2647903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4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0940" y="1160210"/>
            <a:ext cx="8801920" cy="4702680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4551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650" y="1143000"/>
            <a:ext cx="10731500" cy="5257800"/>
          </a:xfrm>
          <a:prstGeom prst="rect">
            <a:avLst/>
          </a:prstGeom>
          <a:ln w="12700">
            <a:solidFill>
              <a:srgbClr val="F3F7F5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