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5"/>
  </p:notesMasterIdLst>
  <p:handoutMasterIdLst>
    <p:handoutMasterId r:id="rId36"/>
  </p:handoutMasterIdLst>
  <p:sldIdLst>
    <p:sldId id="256" r:id="rId3"/>
    <p:sldId id="29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98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4" r:id="rId20"/>
    <p:sldId id="275" r:id="rId21"/>
    <p:sldId id="276" r:id="rId22"/>
    <p:sldId id="277" r:id="rId23"/>
    <p:sldId id="295" r:id="rId24"/>
    <p:sldId id="279" r:id="rId25"/>
    <p:sldId id="280" r:id="rId26"/>
    <p:sldId id="281" r:id="rId27"/>
    <p:sldId id="296" r:id="rId28"/>
    <p:sldId id="285" r:id="rId29"/>
    <p:sldId id="291" r:id="rId30"/>
    <p:sldId id="309" r:id="rId31"/>
    <p:sldId id="316" r:id="rId32"/>
    <p:sldId id="293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080561-B5E8-458A-9425-D87AA981D253}">
          <p14:sldIdLst>
            <p14:sldId id="256"/>
            <p14:sldId id="297"/>
            <p14:sldId id="258"/>
          </p14:sldIdLst>
        </p14:section>
        <p14:section name="Introduction to IDE" id="{DC7F0C67-1A9B-48A5-B542-9D47D46F4806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JavaScript Syntax" id="{13E3D103-C7FA-460E-B154-9780807BD676}">
          <p14:sldIdLst>
            <p14:sldId id="298"/>
            <p14:sldId id="267"/>
            <p14:sldId id="268"/>
            <p14:sldId id="269"/>
            <p14:sldId id="270"/>
          </p14:sldIdLst>
        </p14:section>
        <p14:section name="Conditional Statements" id="{AE78F607-4658-4E00-A37E-A8EAC23B4570}">
          <p14:sldIdLst>
            <p14:sldId id="271"/>
            <p14:sldId id="272"/>
            <p14:sldId id="273"/>
          </p14:sldIdLst>
        </p14:section>
        <p14:section name="Loops" id="{87E73861-7BA2-4CCC-9935-CF9D3FEA79F3}">
          <p14:sldIdLst>
            <p14:sldId id="294"/>
            <p14:sldId id="275"/>
            <p14:sldId id="276"/>
            <p14:sldId id="277"/>
          </p14:sldIdLst>
        </p14:section>
        <p14:section name="Debugging" id="{C315B3C8-BAEC-4555-976F-ADC6588A152A}">
          <p14:sldIdLst>
            <p14:sldId id="295"/>
            <p14:sldId id="279"/>
            <p14:sldId id="280"/>
            <p14:sldId id="281"/>
            <p14:sldId id="296"/>
            <p14:sldId id="285"/>
            <p14:sldId id="291"/>
            <p14:sldId id="309"/>
            <p14:sldId id="316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5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40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2.png"/><Relationship Id="rId20" Type="http://schemas.openxmlformats.org/officeDocument/2006/relationships/image" Target="../media/image44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9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hyperlink" Target="https://codexio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 Placeholder 9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3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Technical Trainers</a:t>
            </a:r>
          </a:p>
        </p:txBody>
      </p:sp>
      <p:sp>
        <p:nvSpPr>
          <p:cNvPr id="211" name="Text Placeholder 8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92500"/>
          </a:bodyPr>
          <a:lstStyle>
            <a:lvl1pPr marL="0" indent="0" defTabSz="1194069">
              <a:spcBef>
                <a:spcPts val="0"/>
              </a:spcBef>
              <a:buSzTx/>
              <a:buNone/>
              <a:defRPr sz="2646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SoftUni Team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Syntax, Conditions and Loops</a:t>
            </a:r>
          </a:p>
        </p:txBody>
      </p:sp>
      <p:sp>
        <p:nvSpPr>
          <p:cNvPr id="208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JavaScript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210" name="Text Placeholder 11"/>
          <p:cNvSpPr txBox="1"/>
          <p:nvPr/>
        </p:nvSpPr>
        <p:spPr>
          <a:xfrm>
            <a:off x="8708505" y="6130861"/>
            <a:ext cx="2951518" cy="341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 anchor="ctr">
            <a:normAutofit/>
          </a:bodyPr>
          <a:lstStyle>
            <a:lvl1pPr algn="r" defTabSz="1218438">
              <a:lnSpc>
                <a:spcPct val="104999"/>
              </a:lnSpc>
              <a:defRPr sz="1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Helvetica"/>
                <a:hlinkClick r:id="" action="ppaction://noaction"/>
              </a:defRPr>
            </a:lvl1pPr>
          </a:lstStyle>
          <a:p>
            <a:pPr>
              <a:defRPr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</a:defRPr>
            </a:pPr>
            <a:r>
              <a:rPr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</a:t>
            </a:r>
            <a:r>
              <a:rPr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softuni.bg</a:t>
            </a:r>
            <a:endParaRPr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213" name="Picture 12" descr="Picture 12"/>
          <p:cNvPicPr>
            <a:picLocks noChangeAspect="1"/>
          </p:cNvPicPr>
          <p:nvPr/>
        </p:nvPicPr>
        <p:blipFill>
          <a:blip r:embed="rId3" cstate="print"/>
          <a:srcRect l="3333" t="3855" r="4666" b="5033"/>
          <a:stretch>
            <a:fillRect/>
          </a:stretch>
        </p:blipFill>
        <p:spPr>
          <a:xfrm rot="20334507">
            <a:off x="732802" y="2440806"/>
            <a:ext cx="2120347" cy="209985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1" descr="Picture 1"/>
          <p:cNvPicPr>
            <a:picLocks noChangeAspect="1"/>
          </p:cNvPicPr>
          <p:nvPr/>
        </p:nvPicPr>
        <p:blipFill>
          <a:blip r:embed="rId2" cstate="print"/>
          <a:srcRect l="3333" t="3855" r="4666" b="5033"/>
          <a:stretch>
            <a:fillRect/>
          </a:stretch>
        </p:blipFill>
        <p:spPr>
          <a:xfrm>
            <a:off x="5218500" y="1764000"/>
            <a:ext cx="1755000" cy="17380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Function and Comparison Operators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</p:spTree>
    <p:extLst>
      <p:ext uri="{BB962C8B-B14F-4D97-AF65-F5344CB8AC3E}">
        <p14:creationId xmlns:p14="http://schemas.microsoft.com/office/powerpoint/2010/main" val="102068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JavaScript Syntax</a:t>
            </a:r>
          </a:p>
        </p:txBody>
      </p:sp>
      <p:sp>
        <p:nvSpPr>
          <p:cNvPr id="269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44657" y="914570"/>
            <a:ext cx="10036166" cy="52760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3200" dirty="0"/>
              <a:t>The JavaScript syntax is similar to </a:t>
            </a:r>
            <a:r>
              <a:rPr lang="en-US" sz="3200" dirty="0"/>
              <a:t>other programming languages</a:t>
            </a:r>
            <a:endParaRPr sz="3200" dirty="0"/>
          </a:p>
          <a:p>
            <a:pPr marL="803275" lvl="1" indent="-360362">
              <a:lnSpc>
                <a:spcPct val="100000"/>
              </a:lnSpc>
              <a:defRPr sz="3100"/>
            </a:pPr>
            <a:r>
              <a:rPr sz="3000" dirty="0"/>
              <a:t>Operators, Variables, Conditional statements, loops, </a:t>
            </a:r>
          </a:p>
          <a:p>
            <a:pPr marL="0" lvl="1" indent="609219">
              <a:lnSpc>
                <a:spcPct val="100000"/>
              </a:lnSpc>
              <a:buSzTx/>
              <a:buNone/>
              <a:defRPr sz="3100"/>
            </a:pPr>
            <a:r>
              <a:rPr sz="3000" dirty="0"/>
              <a:t>functions, arrays, objects and classes</a:t>
            </a:r>
          </a:p>
        </p:txBody>
      </p:sp>
      <p:sp>
        <p:nvSpPr>
          <p:cNvPr id="270" name="Text Placeholder 5"/>
          <p:cNvSpPr txBox="1"/>
          <p:nvPr/>
        </p:nvSpPr>
        <p:spPr>
          <a:xfrm>
            <a:off x="4966696" y="3870085"/>
            <a:ext cx="3392078" cy="23114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chemeClr val="accent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 defTabSz="1218803">
              <a:spcBef>
                <a:spcPts val="600"/>
              </a:spcBef>
              <a:defRPr sz="23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</a:t>
            </a:r>
            <a:r>
              <a:rPr dirty="0">
                <a:solidFill>
                  <a:srgbClr val="234465"/>
                </a:solidFill>
              </a:rPr>
              <a:t> a = 5;</a:t>
            </a:r>
            <a:endParaRPr dirty="0"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b = 10;</a:t>
            </a:r>
            <a:endParaRPr dirty="0"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 (</a:t>
            </a:r>
            <a:r>
              <a:rPr dirty="0">
                <a:solidFill>
                  <a:schemeClr val="accent1"/>
                </a:solidFill>
              </a:rPr>
              <a:t>b &gt; a</a:t>
            </a:r>
            <a:r>
              <a:rPr dirty="0"/>
              <a:t>) {</a:t>
            </a:r>
            <a:endParaRPr dirty="0"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console.log(b);</a:t>
            </a:r>
            <a:endParaRPr dirty="0"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273" name="Speech Bubble: Rectangle with Corners Rounded 2"/>
          <p:cNvGrpSpPr/>
          <p:nvPr/>
        </p:nvGrpSpPr>
        <p:grpSpPr>
          <a:xfrm>
            <a:off x="2126026" y="3471814"/>
            <a:ext cx="2769592" cy="1095981"/>
            <a:chOff x="0" y="0"/>
            <a:chExt cx="2769591" cy="1095980"/>
          </a:xfrm>
        </p:grpSpPr>
        <p:sp>
          <p:nvSpPr>
            <p:cNvPr id="271" name="Shape"/>
            <p:cNvSpPr/>
            <p:nvPr/>
          </p:nvSpPr>
          <p:spPr>
            <a:xfrm>
              <a:off x="0" y="0"/>
              <a:ext cx="2769591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38" y="0"/>
                    <a:pt x="1425" y="0"/>
                  </a:cubicBezTo>
                  <a:lnTo>
                    <a:pt x="17336" y="0"/>
                  </a:lnTo>
                  <a:cubicBezTo>
                    <a:pt x="18123" y="0"/>
                    <a:pt x="18761" y="1612"/>
                    <a:pt x="18761" y="3600"/>
                  </a:cubicBezTo>
                  <a:lnTo>
                    <a:pt x="18761" y="12600"/>
                  </a:lnTo>
                  <a:lnTo>
                    <a:pt x="21600" y="13503"/>
                  </a:lnTo>
                  <a:lnTo>
                    <a:pt x="18761" y="18000"/>
                  </a:lnTo>
                  <a:cubicBezTo>
                    <a:pt x="18761" y="19988"/>
                    <a:pt x="18123" y="21600"/>
                    <a:pt x="17336" y="21600"/>
                  </a:cubicBezTo>
                  <a:lnTo>
                    <a:pt x="1425" y="21600"/>
                  </a:lnTo>
                  <a:cubicBezTo>
                    <a:pt x="638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2" name="Declare a variable with let"/>
            <p:cNvSpPr/>
            <p:nvPr/>
          </p:nvSpPr>
          <p:spPr>
            <a:xfrm>
              <a:off x="99221" y="132492"/>
              <a:ext cx="2207137" cy="83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Declare a variable with </a:t>
              </a:r>
              <a:r>
                <a:rPr dirty="0">
                  <a:solidFill>
                    <a:schemeClr val="bg2"/>
                  </a:solidFill>
                </a:rPr>
                <a:t>let</a:t>
              </a:r>
            </a:p>
          </p:txBody>
        </p:sp>
      </p:grpSp>
      <p:grpSp>
        <p:nvGrpSpPr>
          <p:cNvPr id="276" name="Speech Bubble: Rectangle with Corners Rounded 13"/>
          <p:cNvGrpSpPr/>
          <p:nvPr/>
        </p:nvGrpSpPr>
        <p:grpSpPr>
          <a:xfrm>
            <a:off x="2126026" y="4819587"/>
            <a:ext cx="2741448" cy="1095981"/>
            <a:chOff x="0" y="0"/>
            <a:chExt cx="2741446" cy="1095979"/>
          </a:xfrm>
        </p:grpSpPr>
        <p:sp>
          <p:nvSpPr>
            <p:cNvPr id="274" name="Shape"/>
            <p:cNvSpPr/>
            <p:nvPr/>
          </p:nvSpPr>
          <p:spPr>
            <a:xfrm>
              <a:off x="0" y="0"/>
              <a:ext cx="2741447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44" y="0"/>
                    <a:pt x="1439" y="0"/>
                  </a:cubicBezTo>
                  <a:lnTo>
                    <a:pt x="17514" y="0"/>
                  </a:lnTo>
                  <a:cubicBezTo>
                    <a:pt x="18309" y="0"/>
                    <a:pt x="18954" y="1612"/>
                    <a:pt x="18954" y="3600"/>
                  </a:cubicBezTo>
                  <a:lnTo>
                    <a:pt x="21600" y="4631"/>
                  </a:lnTo>
                  <a:lnTo>
                    <a:pt x="18954" y="9000"/>
                  </a:lnTo>
                  <a:lnTo>
                    <a:pt x="18954" y="18000"/>
                  </a:lnTo>
                  <a:cubicBezTo>
                    <a:pt x="18954" y="19988"/>
                    <a:pt x="18309" y="21600"/>
                    <a:pt x="17514" y="21600"/>
                  </a:cubicBezTo>
                  <a:lnTo>
                    <a:pt x="1439" y="21600"/>
                  </a:lnTo>
                  <a:cubicBezTo>
                    <a:pt x="644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5" name="Conditional statement"/>
            <p:cNvSpPr txBox="1"/>
            <p:nvPr/>
          </p:nvSpPr>
          <p:spPr>
            <a:xfrm>
              <a:off x="99221" y="133970"/>
              <a:ext cx="2207137" cy="828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Conditional statement</a:t>
              </a:r>
            </a:p>
          </p:txBody>
        </p:sp>
      </p:grpSp>
      <p:grpSp>
        <p:nvGrpSpPr>
          <p:cNvPr id="279" name="Speech Bubble: Rectangle with Corners Rounded 14"/>
          <p:cNvGrpSpPr/>
          <p:nvPr/>
        </p:nvGrpSpPr>
        <p:grpSpPr>
          <a:xfrm>
            <a:off x="8058988" y="4407520"/>
            <a:ext cx="3682735" cy="1095981"/>
            <a:chOff x="0" y="0"/>
            <a:chExt cx="3682734" cy="1095979"/>
          </a:xfrm>
        </p:grpSpPr>
        <p:sp>
          <p:nvSpPr>
            <p:cNvPr id="277" name="Shape"/>
            <p:cNvSpPr/>
            <p:nvPr/>
          </p:nvSpPr>
          <p:spPr>
            <a:xfrm>
              <a:off x="0" y="0"/>
              <a:ext cx="3682735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91" y="3600"/>
                  </a:moveTo>
                  <a:cubicBezTo>
                    <a:pt x="2791" y="1612"/>
                    <a:pt x="3271" y="0"/>
                    <a:pt x="3862" y="0"/>
                  </a:cubicBezTo>
                  <a:lnTo>
                    <a:pt x="20529" y="0"/>
                  </a:lnTo>
                  <a:cubicBezTo>
                    <a:pt x="2112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120" y="21600"/>
                    <a:pt x="20529" y="21600"/>
                  </a:cubicBezTo>
                  <a:lnTo>
                    <a:pt x="3862" y="21600"/>
                  </a:lnTo>
                  <a:cubicBezTo>
                    <a:pt x="3271" y="21600"/>
                    <a:pt x="2791" y="19988"/>
                    <a:pt x="2791" y="18000"/>
                  </a:cubicBezTo>
                  <a:lnTo>
                    <a:pt x="0" y="19326"/>
                  </a:lnTo>
                  <a:lnTo>
                    <a:pt x="2791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8" name="Body of the conditional statement"/>
            <p:cNvSpPr/>
            <p:nvPr/>
          </p:nvSpPr>
          <p:spPr>
            <a:xfrm>
              <a:off x="575060" y="547988"/>
              <a:ext cx="300845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Body of the conditional statement</a:t>
              </a: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 build="p" bldLvl="5" advAuto="0"/>
      <p:bldP spid="270" grpId="0" animBg="1" advAuto="0"/>
      <p:bldP spid="273" grpId="0" animBg="1" advAuto="0"/>
      <p:bldP spid="276" grpId="0" animBg="1" advAuto="0"/>
      <p:bldP spid="279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In order to solve different problems, we are going to use            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functions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and the input will come as parameters</a:t>
            </a:r>
          </a:p>
          <a:p>
            <a:r>
              <a:rPr dirty="0"/>
              <a:t>A function is </a:t>
            </a:r>
            <a:r>
              <a:rPr lang="en-US" dirty="0"/>
              <a:t>similar to a </a:t>
            </a:r>
            <a:r>
              <a:rPr lang="en-US" b="1" dirty="0">
                <a:solidFill>
                  <a:schemeClr val="bg1"/>
                </a:solidFill>
              </a:rPr>
              <a:t>procedure</a:t>
            </a:r>
            <a:r>
              <a:rPr dirty="0"/>
              <a:t>, that executes when called</a:t>
            </a:r>
          </a:p>
        </p:txBody>
      </p:sp>
      <p:sp>
        <p:nvSpPr>
          <p:cNvPr id="28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Functions</a:t>
            </a:r>
          </a:p>
        </p:txBody>
      </p:sp>
      <p:sp>
        <p:nvSpPr>
          <p:cNvPr id="284" name="TextBox 6"/>
          <p:cNvSpPr txBox="1"/>
          <p:nvPr/>
        </p:nvSpPr>
        <p:spPr>
          <a:xfrm>
            <a:off x="2143076" y="4024650"/>
            <a:ext cx="7549565" cy="20701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</a:t>
            </a:r>
            <a:r>
              <a:rPr>
                <a:solidFill>
                  <a:srgbClr val="234465"/>
                </a:solidFill>
              </a:rPr>
              <a:t> solve (num1, num2) {</a:t>
            </a:r>
            <a:br>
              <a:rPr>
                <a:solidFill>
                  <a:srgbClr val="234465"/>
                </a:solidFill>
              </a:rPr>
            </a:br>
            <a:r>
              <a:rPr>
                <a:solidFill>
                  <a:srgbClr val="234465"/>
                </a:solidFill>
              </a:rPr>
              <a:t>    </a:t>
            </a:r>
            <a:r>
              <a:rPr>
                <a:solidFill>
                  <a:schemeClr val="accent2"/>
                </a:solidFill>
              </a:rPr>
              <a:t>//some logic</a:t>
            </a:r>
            <a:br>
              <a:rPr>
                <a:solidFill>
                  <a:schemeClr val="accent2"/>
                </a:solidFill>
              </a:rPr>
            </a:br>
            <a:r>
              <a:rPr>
                <a:solidFill>
                  <a:srgbClr val="234465"/>
                </a:solidFill>
              </a:rPr>
              <a:t>}</a:t>
            </a:r>
            <a:br>
              <a:rPr>
                <a:solidFill>
                  <a:srgbClr val="234465"/>
                </a:solidFill>
              </a:rPr>
            </a:br>
            <a:br>
              <a:rPr>
                <a:solidFill>
                  <a:srgbClr val="234465"/>
                </a:solidFill>
              </a:rPr>
            </a:br>
            <a:r>
              <a:rPr>
                <a:solidFill>
                  <a:srgbClr val="234465"/>
                </a:solidFill>
              </a:rPr>
              <a:t>solve(2, 3);</a:t>
            </a:r>
          </a:p>
        </p:txBody>
      </p:sp>
      <p:grpSp>
        <p:nvGrpSpPr>
          <p:cNvPr id="287" name="Speech Bubble: Rectangle with Corners Rounded 7"/>
          <p:cNvGrpSpPr/>
          <p:nvPr/>
        </p:nvGrpSpPr>
        <p:grpSpPr>
          <a:xfrm>
            <a:off x="2025748" y="3137094"/>
            <a:ext cx="2785406" cy="811534"/>
            <a:chOff x="0" y="0"/>
            <a:chExt cx="2785404" cy="811533"/>
          </a:xfrm>
        </p:grpSpPr>
        <p:sp>
          <p:nvSpPr>
            <p:cNvPr id="285" name="Shape"/>
            <p:cNvSpPr/>
            <p:nvPr/>
          </p:nvSpPr>
          <p:spPr>
            <a:xfrm>
              <a:off x="0" y="0"/>
              <a:ext cx="2785406" cy="81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590"/>
                  </a:moveTo>
                  <a:cubicBezTo>
                    <a:pt x="0" y="1160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160"/>
                    <a:pt x="21600" y="2590"/>
                  </a:cubicBezTo>
                  <a:lnTo>
                    <a:pt x="21600" y="12949"/>
                  </a:lnTo>
                  <a:cubicBezTo>
                    <a:pt x="21600" y="14379"/>
                    <a:pt x="21262" y="15539"/>
                    <a:pt x="20845" y="15539"/>
                  </a:cubicBezTo>
                  <a:lnTo>
                    <a:pt x="18000" y="15539"/>
                  </a:lnTo>
                  <a:lnTo>
                    <a:pt x="17318" y="21600"/>
                  </a:lnTo>
                  <a:lnTo>
                    <a:pt x="12600" y="15539"/>
                  </a:lnTo>
                  <a:lnTo>
                    <a:pt x="755" y="15539"/>
                  </a:lnTo>
                  <a:cubicBezTo>
                    <a:pt x="338" y="15539"/>
                    <a:pt x="0" y="14379"/>
                    <a:pt x="0" y="12949"/>
                  </a:cubicBezTo>
                  <a:lnTo>
                    <a:pt x="0" y="9064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6" name="declaration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declaration</a:t>
              </a:r>
            </a:p>
          </p:txBody>
        </p:sp>
      </p:grpSp>
      <p:grpSp>
        <p:nvGrpSpPr>
          <p:cNvPr id="290" name="Speech Bubble: Rectangle with Corners Rounded 8"/>
          <p:cNvGrpSpPr/>
          <p:nvPr/>
        </p:nvGrpSpPr>
        <p:grpSpPr>
          <a:xfrm>
            <a:off x="5441541" y="3232696"/>
            <a:ext cx="2785406" cy="881873"/>
            <a:chOff x="0" y="0"/>
            <a:chExt cx="2785404" cy="881871"/>
          </a:xfrm>
        </p:grpSpPr>
        <p:sp>
          <p:nvSpPr>
            <p:cNvPr id="288" name="Shape"/>
            <p:cNvSpPr/>
            <p:nvPr/>
          </p:nvSpPr>
          <p:spPr>
            <a:xfrm>
              <a:off x="0" y="0"/>
              <a:ext cx="2785406" cy="881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383"/>
                  </a:moveTo>
                  <a:cubicBezTo>
                    <a:pt x="0" y="1067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067"/>
                    <a:pt x="21600" y="2383"/>
                  </a:cubicBezTo>
                  <a:lnTo>
                    <a:pt x="21600" y="11916"/>
                  </a:lnTo>
                  <a:cubicBezTo>
                    <a:pt x="21600" y="13232"/>
                    <a:pt x="21262" y="14300"/>
                    <a:pt x="20845" y="14300"/>
                  </a:cubicBezTo>
                  <a:lnTo>
                    <a:pt x="9000" y="14300"/>
                  </a:lnTo>
                  <a:lnTo>
                    <a:pt x="3900" y="21600"/>
                  </a:lnTo>
                  <a:lnTo>
                    <a:pt x="3600" y="14300"/>
                  </a:lnTo>
                  <a:lnTo>
                    <a:pt x="755" y="14300"/>
                  </a:lnTo>
                  <a:cubicBezTo>
                    <a:pt x="338" y="14300"/>
                    <a:pt x="0" y="13232"/>
                    <a:pt x="0" y="11916"/>
                  </a:cubicBezTo>
                  <a:lnTo>
                    <a:pt x="0" y="8341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9" name="parameters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parameters</a:t>
              </a:r>
            </a:p>
          </p:txBody>
        </p:sp>
      </p:grpSp>
      <p:grpSp>
        <p:nvGrpSpPr>
          <p:cNvPr id="293" name="Speech Bubble: Rectangle with Corners Rounded 9"/>
          <p:cNvGrpSpPr/>
          <p:nvPr/>
        </p:nvGrpSpPr>
        <p:grpSpPr>
          <a:xfrm>
            <a:off x="4540152" y="5548544"/>
            <a:ext cx="3914533" cy="583814"/>
            <a:chOff x="-1" y="0"/>
            <a:chExt cx="3914532" cy="583812"/>
          </a:xfrm>
        </p:grpSpPr>
        <p:sp>
          <p:nvSpPr>
            <p:cNvPr id="291" name="Shape"/>
            <p:cNvSpPr/>
            <p:nvPr/>
          </p:nvSpPr>
          <p:spPr>
            <a:xfrm>
              <a:off x="-2" y="-1"/>
              <a:ext cx="3914534" cy="58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240" y="0"/>
                    <a:pt x="537" y="0"/>
                  </a:cubicBezTo>
                  <a:lnTo>
                    <a:pt x="21063" y="0"/>
                  </a:lnTo>
                  <a:cubicBezTo>
                    <a:pt x="2136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60" y="21600"/>
                    <a:pt x="21063" y="21600"/>
                  </a:cubicBezTo>
                  <a:lnTo>
                    <a:pt x="9000" y="21600"/>
                  </a:lnTo>
                  <a:lnTo>
                    <a:pt x="5864" y="20657"/>
                  </a:lnTo>
                  <a:lnTo>
                    <a:pt x="3600" y="21600"/>
                  </a:lnTo>
                  <a:lnTo>
                    <a:pt x="537" y="21600"/>
                  </a:lnTo>
                  <a:cubicBezTo>
                    <a:pt x="240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92" name="calling the function"/>
            <p:cNvSpPr txBox="1"/>
            <p:nvPr/>
          </p:nvSpPr>
          <p:spPr>
            <a:xfrm>
              <a:off x="74219" y="30286"/>
              <a:ext cx="3766093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calling the function</a:t>
              </a: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 animBg="1" advAuto="0"/>
      <p:bldP spid="287" grpId="0" animBg="1" advAuto="0"/>
      <p:bldP spid="290" grpId="0" animBg="1" advAuto="0"/>
      <p:bldP spid="293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number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/>
              <a:t>and prints as result </a:t>
            </a:r>
            <a:br>
              <a:rPr dirty="0"/>
            </a:br>
            <a:r>
              <a:rPr dirty="0"/>
              <a:t>that number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multiplied by two</a:t>
            </a:r>
          </a:p>
        </p:txBody>
      </p:sp>
      <p:sp>
        <p:nvSpPr>
          <p:cNvPr id="297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Multiply Number by Two</a:t>
            </a:r>
          </a:p>
        </p:txBody>
      </p:sp>
      <p:grpSp>
        <p:nvGrpSpPr>
          <p:cNvPr id="304" name="Group 10"/>
          <p:cNvGrpSpPr/>
          <p:nvPr/>
        </p:nvGrpSpPr>
        <p:grpSpPr>
          <a:xfrm>
            <a:off x="820003" y="2713356"/>
            <a:ext cx="4659780" cy="1230914"/>
            <a:chOff x="-6" y="-8705"/>
            <a:chExt cx="4659778" cy="1151752"/>
          </a:xfrm>
        </p:grpSpPr>
        <p:sp>
          <p:nvSpPr>
            <p:cNvPr id="298" name="Text Placeholder 3"/>
            <p:cNvSpPr txBox="1"/>
            <p:nvPr/>
          </p:nvSpPr>
          <p:spPr>
            <a:xfrm>
              <a:off x="-6" y="661413"/>
              <a:ext cx="2310333" cy="481634"/>
            </a:xfrm>
            <a:prstGeom prst="rect">
              <a:avLst/>
            </a:prstGeom>
            <a:solidFill>
              <a:srgbClr val="ADB4C3">
                <a:alpha val="15000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spcBef>
                  <a:spcPts val="600"/>
                </a:spcBef>
                <a:defRPr sz="24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2</a:t>
              </a:r>
            </a:p>
          </p:txBody>
        </p:sp>
        <p:sp>
          <p:nvSpPr>
            <p:cNvPr id="299" name="Text Placeholder 3"/>
            <p:cNvSpPr txBox="1"/>
            <p:nvPr/>
          </p:nvSpPr>
          <p:spPr>
            <a:xfrm>
              <a:off x="-1" y="-8705"/>
              <a:ext cx="2310333" cy="660500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Input</a:t>
              </a:r>
            </a:p>
          </p:txBody>
        </p:sp>
        <p:grpSp>
          <p:nvGrpSpPr>
            <p:cNvPr id="302" name="Text Placeholder 3"/>
            <p:cNvGrpSpPr/>
            <p:nvPr/>
          </p:nvGrpSpPr>
          <p:grpSpPr>
            <a:xfrm>
              <a:off x="2310331" y="647827"/>
              <a:ext cx="2349441" cy="490441"/>
              <a:chOff x="-3" y="52046"/>
              <a:chExt cx="2349439" cy="490440"/>
            </a:xfrm>
          </p:grpSpPr>
          <p:sp>
            <p:nvSpPr>
              <p:cNvPr id="300" name="Rectangle"/>
              <p:cNvSpPr/>
              <p:nvPr/>
            </p:nvSpPr>
            <p:spPr>
              <a:xfrm>
                <a:off x="-3" y="52046"/>
                <a:ext cx="2310335" cy="472535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01" name="4"/>
              <p:cNvSpPr txBox="1"/>
              <p:nvPr/>
            </p:nvSpPr>
            <p:spPr>
              <a:xfrm>
                <a:off x="39104" y="75252"/>
                <a:ext cx="2310332" cy="4672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4</a:t>
                </a:r>
              </a:p>
            </p:txBody>
          </p:sp>
        </p:grpSp>
        <p:sp>
          <p:nvSpPr>
            <p:cNvPr id="303" name="Text Placeholder 3"/>
            <p:cNvSpPr txBox="1"/>
            <p:nvPr/>
          </p:nvSpPr>
          <p:spPr>
            <a:xfrm>
              <a:off x="2310334" y="915"/>
              <a:ext cx="2310335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pic>
        <p:nvPicPr>
          <p:cNvPr id="305" name="Picture 2" descr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77692">
            <a:off x="8586942" y="3477898"/>
            <a:ext cx="3309121" cy="3309119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extBox 11"/>
          <p:cNvSpPr txBox="1"/>
          <p:nvPr/>
        </p:nvSpPr>
        <p:spPr>
          <a:xfrm>
            <a:off x="820008" y="4239454"/>
            <a:ext cx="4620672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 </a:t>
            </a:r>
            <a:r>
              <a:rPr dirty="0">
                <a:solidFill>
                  <a:schemeClr val="accent1"/>
                </a:solidFill>
              </a:rPr>
              <a:t>solve </a:t>
            </a:r>
            <a:r>
              <a:rPr dirty="0"/>
              <a:t>(num)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console.log(num * 2);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solve</a:t>
            </a:r>
            <a:r>
              <a:rPr dirty="0">
                <a:solidFill>
                  <a:srgbClr val="234465"/>
                </a:solidFill>
              </a:rPr>
              <a:t>(2);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Comparison Operators</a:t>
            </a:r>
          </a:p>
        </p:txBody>
      </p:sp>
      <p:graphicFrame>
        <p:nvGraphicFramePr>
          <p:cNvPr id="310" name="Group 134"/>
          <p:cNvGraphicFramePr/>
          <p:nvPr/>
        </p:nvGraphicFramePr>
        <p:xfrm>
          <a:off x="3571716" y="1347537"/>
          <a:ext cx="6124736" cy="4812665"/>
        </p:xfrm>
        <a:graphic>
          <a:graphicData uri="http://schemas.openxmlformats.org/drawingml/2006/table">
            <a:tbl>
              <a:tblPr/>
              <a:tblGrid>
                <a:gridCol w="3655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201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234465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Operator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 b="1"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t>Notation</a:t>
                      </a:r>
                      <a:r>
                        <a:rPr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t>in</a:t>
                      </a:r>
                      <a:r>
                        <a:rPr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t>JS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indent="-282575" algn="l">
                        <a:lnSpc>
                          <a:spcPts val="3800"/>
                        </a:lnSpc>
                        <a:spcBef>
                          <a:spcPts val="600"/>
                        </a:spcBef>
                        <a:tabLst>
                          <a:tab pos="279400" algn="l"/>
                        </a:tabLst>
                        <a:defRPr sz="2800"/>
                      </a:pPr>
                      <a:r>
                        <a:t>Equal value</a:t>
                      </a:r>
                    </a:p>
                    <a:p>
                      <a:pPr marL="282575" indent="-282575" algn="l">
                        <a:lnSpc>
                          <a:spcPts val="3800"/>
                        </a:lnSpc>
                        <a:spcBef>
                          <a:spcPts val="600"/>
                        </a:spcBef>
                        <a:tabLst>
                          <a:tab pos="279400" algn="l"/>
                        </a:tabLst>
                        <a:defRPr sz="2800"/>
                      </a:pPr>
                      <a:r>
                        <a:t>Equal value and type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==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===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/>
                      </a:pPr>
                      <a:r>
                        <a:t>Not equal value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/>
                      </a:pPr>
                      <a:r>
                        <a:t>Not equal value/type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!=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!==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Greater than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&gt;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Greater than or Equal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&gt;=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Less than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&lt;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Less than or Equal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&lt;=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2"/>
          <p:cNvSpPr txBox="1"/>
          <p:nvPr/>
        </p:nvSpPr>
        <p:spPr>
          <a:xfrm>
            <a:off x="4626200" y="2153174"/>
            <a:ext cx="3012625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5400" b="1" spc="5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If (a &gt; b)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Implementing Control-Flow Logic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What is Conditional Statement</a:t>
            </a:r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dirty="0"/>
              <a:t>Do action depending on condition</a:t>
            </a:r>
            <a:endParaRPr lang="en-US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442913" lvl="1" indent="0">
              <a:buNone/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dirty="0"/>
              <a:t>You can chain conditions</a:t>
            </a:r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554505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554505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6851461" y="4922628"/>
            <a:ext cx="5139881" cy="1461435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single number </a:t>
            </a:r>
            <a:r>
              <a:rPr dirty="0"/>
              <a:t>and checks if </a:t>
            </a:r>
            <a:br>
              <a:rPr dirty="0"/>
            </a:br>
            <a:r>
              <a:rPr dirty="0"/>
              <a:t>the grade is excellent or not</a:t>
            </a:r>
          </a:p>
          <a:p>
            <a:r>
              <a:rPr dirty="0"/>
              <a:t>If it is, print </a:t>
            </a:r>
            <a:r>
              <a:rPr lang="en-US" b="1" dirty="0">
                <a:sym typeface="Helvetica"/>
              </a:rPr>
              <a:t>"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Excellent</a:t>
            </a:r>
            <a:r>
              <a:rPr lang="en-US" b="1" dirty="0">
                <a:sym typeface="Helvetica"/>
              </a:rPr>
              <a:t>"</a:t>
            </a:r>
            <a:r>
              <a:rPr dirty="0"/>
              <a:t>, otherwise print </a:t>
            </a:r>
            <a:br>
              <a:rPr dirty="0"/>
            </a:br>
            <a:r>
              <a:rPr lang="en-US" b="1" dirty="0">
                <a:sym typeface="Helvetica"/>
              </a:rPr>
              <a:t>"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Not excellent</a:t>
            </a:r>
            <a:r>
              <a:rPr lang="en-US" b="1" dirty="0">
                <a:sym typeface="Helvetica"/>
              </a:rPr>
              <a:t>"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30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Excellent Grade</a:t>
            </a:r>
          </a:p>
        </p:txBody>
      </p:sp>
      <p:grpSp>
        <p:nvGrpSpPr>
          <p:cNvPr id="342" name="Group 4"/>
          <p:cNvGrpSpPr/>
          <p:nvPr/>
        </p:nvGrpSpPr>
        <p:grpSpPr>
          <a:xfrm>
            <a:off x="381000" y="3956839"/>
            <a:ext cx="6030003" cy="1681407"/>
            <a:chOff x="-2" y="1484"/>
            <a:chExt cx="6030001" cy="1572867"/>
          </a:xfrm>
        </p:grpSpPr>
        <p:grpSp>
          <p:nvGrpSpPr>
            <p:cNvPr id="337" name="Group 10"/>
            <p:cNvGrpSpPr/>
            <p:nvPr/>
          </p:nvGrpSpPr>
          <p:grpSpPr>
            <a:xfrm>
              <a:off x="-2" y="1484"/>
              <a:ext cx="5881894" cy="1105752"/>
              <a:chOff x="-1" y="1484"/>
              <a:chExt cx="5881892" cy="1105751"/>
            </a:xfrm>
          </p:grpSpPr>
          <p:sp>
            <p:nvSpPr>
              <p:cNvPr id="331" name="Text Placeholder 3"/>
              <p:cNvSpPr txBox="1"/>
              <p:nvPr/>
            </p:nvSpPr>
            <p:spPr>
              <a:xfrm>
                <a:off x="-1" y="598215"/>
                <a:ext cx="2944185" cy="481510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4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5.50</a:t>
                </a:r>
              </a:p>
            </p:txBody>
          </p:sp>
          <p:sp>
            <p:nvSpPr>
              <p:cNvPr id="332" name="Text Placeholder 3"/>
              <p:cNvSpPr txBox="1"/>
              <p:nvPr/>
            </p:nvSpPr>
            <p:spPr>
              <a:xfrm>
                <a:off x="1077" y="1484"/>
                <a:ext cx="2944185" cy="607100"/>
              </a:xfrm>
              <a:prstGeom prst="rect">
                <a:avLst/>
              </a:prstGeom>
              <a:solidFill>
                <a:srgbClr val="ADB4C3">
                  <a:alpha val="50195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7999" tIns="107999" rIns="107999" bIns="107999" numCol="1" anchor="t">
                <a:spAutoFit/>
              </a:bodyPr>
              <a:lstStyle>
                <a:lvl1pPr algn="ctr" defTabSz="1218070">
                  <a:defRPr sz="2800" b="1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Input</a:t>
                </a:r>
              </a:p>
            </p:txBody>
          </p:sp>
          <p:grpSp>
            <p:nvGrpSpPr>
              <p:cNvPr id="335" name="Text Placeholder 3"/>
              <p:cNvGrpSpPr/>
              <p:nvPr/>
            </p:nvGrpSpPr>
            <p:grpSpPr>
              <a:xfrm>
                <a:off x="2949965" y="608566"/>
                <a:ext cx="2930848" cy="498669"/>
                <a:chOff x="-166896" y="10355"/>
                <a:chExt cx="2930847" cy="498668"/>
              </a:xfrm>
            </p:grpSpPr>
            <p:sp>
              <p:nvSpPr>
                <p:cNvPr id="333" name="Rectangle"/>
                <p:cNvSpPr/>
                <p:nvPr/>
              </p:nvSpPr>
              <p:spPr>
                <a:xfrm>
                  <a:off x="-166896" y="10355"/>
                  <a:ext cx="2930847" cy="494320"/>
                </a:xfrm>
                <a:prstGeom prst="rect">
                  <a:avLst/>
                </a:prstGeom>
                <a:solidFill>
                  <a:srgbClr val="ADB4C3">
                    <a:alpha val="15000"/>
                  </a:srgbClr>
                </a:solidFill>
                <a:ln w="12700" cap="flat">
                  <a:solidFill>
                    <a:schemeClr val="accent5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spcBef>
                      <a:spcPts val="600"/>
                    </a:spcBef>
                    <a:defRPr sz="2400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defRPr>
                  </a:pPr>
                  <a:endParaRPr/>
                </a:p>
              </p:txBody>
            </p:sp>
            <p:sp>
              <p:nvSpPr>
                <p:cNvPr id="334" name="Excellent"/>
                <p:cNvSpPr txBox="1"/>
                <p:nvPr/>
              </p:nvSpPr>
              <p:spPr>
                <a:xfrm>
                  <a:off x="-150553" y="41910"/>
                  <a:ext cx="2433686" cy="4671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72000" tIns="72000" rIns="72000" bIns="72000" numCol="1" anchor="t">
                  <a:spAutoFit/>
                </a:bodyPr>
                <a:lstStyle>
                  <a:lvl1pPr>
                    <a:spcBef>
                      <a:spcPts val="600"/>
                    </a:spcBef>
                    <a:defRPr sz="2300">
                      <a:latin typeface="Consolas"/>
                      <a:ea typeface="Consolas"/>
                      <a:cs typeface="Consolas"/>
                      <a:sym typeface="Consolas"/>
                    </a:defRPr>
                  </a:lvl1pPr>
                </a:lstStyle>
                <a:p>
                  <a:r>
                    <a:rPr dirty="0"/>
                    <a:t>Excellent</a:t>
                  </a:r>
                </a:p>
              </p:txBody>
            </p:sp>
          </p:grpSp>
          <p:sp>
            <p:nvSpPr>
              <p:cNvPr id="336" name="Text Placeholder 3"/>
              <p:cNvSpPr txBox="1"/>
              <p:nvPr/>
            </p:nvSpPr>
            <p:spPr>
              <a:xfrm>
                <a:off x="2937706" y="9856"/>
                <a:ext cx="2944185" cy="607100"/>
              </a:xfrm>
              <a:prstGeom prst="rect">
                <a:avLst/>
              </a:prstGeom>
              <a:solidFill>
                <a:srgbClr val="ADB4C3">
                  <a:alpha val="50195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7999" tIns="107999" rIns="107999" bIns="107999" numCol="1" anchor="t">
                <a:spAutoFit/>
              </a:bodyPr>
              <a:lstStyle>
                <a:lvl1pPr algn="ctr" defTabSz="1218070">
                  <a:defRPr sz="2800" b="1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Output</a:t>
                </a:r>
              </a:p>
            </p:txBody>
          </p:sp>
        </p:grpSp>
        <p:sp>
          <p:nvSpPr>
            <p:cNvPr id="338" name="Text Placeholder 3"/>
            <p:cNvSpPr txBox="1"/>
            <p:nvPr/>
          </p:nvSpPr>
          <p:spPr>
            <a:xfrm>
              <a:off x="0" y="1090436"/>
              <a:ext cx="2944184" cy="481510"/>
            </a:xfrm>
            <a:prstGeom prst="rect">
              <a:avLst/>
            </a:prstGeom>
            <a:solidFill>
              <a:srgbClr val="ADB4C3">
                <a:alpha val="15000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spcBef>
                  <a:spcPts val="600"/>
                </a:spcBef>
                <a:defRPr sz="24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4.35</a:t>
              </a:r>
            </a:p>
          </p:txBody>
        </p:sp>
        <p:grpSp>
          <p:nvGrpSpPr>
            <p:cNvPr id="341" name="Text Placeholder 3"/>
            <p:cNvGrpSpPr/>
            <p:nvPr/>
          </p:nvGrpSpPr>
          <p:grpSpPr>
            <a:xfrm>
              <a:off x="2944184" y="1090077"/>
              <a:ext cx="3085815" cy="484274"/>
              <a:chOff x="-172676" y="17411"/>
              <a:chExt cx="3085814" cy="484273"/>
            </a:xfrm>
          </p:grpSpPr>
          <p:sp>
            <p:nvSpPr>
              <p:cNvPr id="339" name="Rectangle"/>
              <p:cNvSpPr/>
              <p:nvPr/>
            </p:nvSpPr>
            <p:spPr>
              <a:xfrm>
                <a:off x="-172676" y="17411"/>
                <a:ext cx="2937707" cy="474461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40" name="Not excellent"/>
              <p:cNvSpPr txBox="1"/>
              <p:nvPr/>
            </p:nvSpPr>
            <p:spPr>
              <a:xfrm>
                <a:off x="-131725" y="34570"/>
                <a:ext cx="3044863" cy="4671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Not excellent</a:t>
                </a:r>
              </a:p>
            </p:txBody>
          </p:sp>
        </p:grpSp>
      </p:grpSp>
      <p:sp>
        <p:nvSpPr>
          <p:cNvPr id="343" name="TextBox 13"/>
          <p:cNvSpPr txBox="1"/>
          <p:nvPr/>
        </p:nvSpPr>
        <p:spPr>
          <a:xfrm>
            <a:off x="7217247" y="3239017"/>
            <a:ext cx="4349165" cy="28067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function solve(grade){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if (grade &gt;= 5.50)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//TODO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} else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//TODO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}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 animBg="1" advAuto="0"/>
      <p:bldP spid="343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ubtitle 7"/>
          <p:cNvSpPr txBox="1">
            <a:spLocks noGrp="1"/>
          </p:cNvSpPr>
          <p:nvPr>
            <p:ph type="body" sz="quarter" idx="11"/>
          </p:nvPr>
        </p:nvSpPr>
        <p:spPr>
          <a:xfrm>
            <a:off x="614363" y="5586413"/>
            <a:ext cx="10963275" cy="768350"/>
          </a:xfrm>
        </p:spPr>
        <p:txBody>
          <a:bodyPr/>
          <a:lstStyle/>
          <a:p>
            <a:r>
              <a:rPr lang="en-US"/>
              <a:t>Code Block Repetition</a:t>
            </a:r>
          </a:p>
        </p:txBody>
      </p:sp>
      <p:sp>
        <p:nvSpPr>
          <p:cNvPr id="346" name="Title 1"/>
          <p:cNvSpPr txBox="1">
            <a:spLocks noGrp="1"/>
          </p:cNvSpPr>
          <p:nvPr>
            <p:ph type="title" idx="10"/>
          </p:nvPr>
        </p:nvSpPr>
        <p:spPr>
          <a:xfrm>
            <a:off x="614363" y="4705350"/>
            <a:ext cx="10963275" cy="768350"/>
          </a:xfrm>
        </p:spPr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Loops</a:t>
            </a:r>
          </a:p>
        </p:txBody>
      </p:sp>
      <p:sp>
        <p:nvSpPr>
          <p:cNvPr id="347" name="Rectangle 2"/>
          <p:cNvSpPr txBox="1"/>
          <p:nvPr/>
        </p:nvSpPr>
        <p:spPr>
          <a:xfrm>
            <a:off x="5170637" y="1674673"/>
            <a:ext cx="1850724" cy="174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5400" b="1" spc="5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for</a:t>
            </a:r>
          </a:p>
          <a:p>
            <a:pPr algn="ctr">
              <a:defRPr sz="5400" b="1" spc="5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715406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t>What Are Loops</a:t>
            </a:r>
          </a:p>
        </p:txBody>
      </p:sp>
      <p:sp>
        <p:nvSpPr>
          <p:cNvPr id="351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44657" y="914570"/>
            <a:ext cx="10036166" cy="58712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for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Repeats until the condition is evaluated</a:t>
            </a:r>
            <a:endParaRPr sz="3100" dirty="0"/>
          </a:p>
          <a:p>
            <a:pPr marL="0" lvl="1" indent="609219">
              <a:buSzTx/>
              <a:buNone/>
              <a:defRPr sz="3200"/>
            </a:pPr>
            <a:endParaRPr sz="3100" dirty="0"/>
          </a:p>
          <a:p>
            <a:pPr marL="0" indent="0">
              <a:buSzTx/>
              <a:buNone/>
              <a:defRPr sz="3200"/>
            </a:pPr>
            <a:endParaRPr lang="en-US" dirty="0"/>
          </a:p>
          <a:p>
            <a:pPr marL="0" indent="0">
              <a:buSzTx/>
              <a:buNone/>
              <a:defRPr sz="3200"/>
            </a:pPr>
            <a:r>
              <a:rPr lang="en-US" dirty="0"/>
              <a:t> </a:t>
            </a: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Does the same, but has different structure</a:t>
            </a:r>
          </a:p>
        </p:txBody>
      </p:sp>
      <p:sp>
        <p:nvSpPr>
          <p:cNvPr id="352" name="TextBox 8"/>
          <p:cNvSpPr txBox="1"/>
          <p:nvPr/>
        </p:nvSpPr>
        <p:spPr>
          <a:xfrm>
            <a:off x="2647192" y="2259663"/>
            <a:ext cx="5200262" cy="12192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for</a:t>
            </a:r>
            <a:r>
              <a:rPr dirty="0">
                <a:solidFill>
                  <a:srgbClr val="234465"/>
                </a:solidFill>
              </a:rPr>
              <a:t> (let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= 1;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++)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sp>
        <p:nvSpPr>
          <p:cNvPr id="353" name="TextBox 11"/>
          <p:cNvSpPr txBox="1"/>
          <p:nvPr/>
        </p:nvSpPr>
        <p:spPr>
          <a:xfrm>
            <a:off x="2647192" y="4906114"/>
            <a:ext cx="3171700" cy="18796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</a:t>
            </a:r>
            <a:r>
              <a:rPr dirty="0" err="1"/>
              <a:t>i</a:t>
            </a:r>
            <a:r>
              <a:rPr dirty="0"/>
              <a:t> = 1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while</a:t>
            </a:r>
            <a:r>
              <a:rPr dirty="0">
                <a:solidFill>
                  <a:srgbClr val="234465"/>
                </a:solidFill>
              </a:rPr>
              <a:t> (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5) 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</a:t>
            </a:r>
            <a:r>
              <a:rPr dirty="0" err="1"/>
              <a:t>i</a:t>
            </a:r>
            <a:r>
              <a:rPr dirty="0"/>
              <a:t>++ 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56" name="Speech Bubble: Rectangle with Corners Rounded 6"/>
          <p:cNvGrpSpPr/>
          <p:nvPr/>
        </p:nvGrpSpPr>
        <p:grpSpPr>
          <a:xfrm>
            <a:off x="8437354" y="2228959"/>
            <a:ext cx="3256844" cy="1187288"/>
            <a:chOff x="-21272" y="-1"/>
            <a:chExt cx="3256843" cy="1187286"/>
          </a:xfrm>
        </p:grpSpPr>
        <p:sp>
          <p:nvSpPr>
            <p:cNvPr id="354" name="Shape"/>
            <p:cNvSpPr/>
            <p:nvPr/>
          </p:nvSpPr>
          <p:spPr>
            <a:xfrm>
              <a:off x="-21272" y="-1"/>
              <a:ext cx="3256843" cy="1187286"/>
            </a:xfrm>
            <a:custGeom>
              <a:avLst/>
              <a:gdLst>
                <a:gd name="connsiteX0" fmla="*/ 272 w 21872"/>
                <a:gd name="connsiteY0" fmla="*/ 3600 h 21600"/>
                <a:gd name="connsiteX1" fmla="*/ 1593 w 21872"/>
                <a:gd name="connsiteY1" fmla="*/ 0 h 21600"/>
                <a:gd name="connsiteX2" fmla="*/ 20551 w 21872"/>
                <a:gd name="connsiteY2" fmla="*/ 0 h 21600"/>
                <a:gd name="connsiteX3" fmla="*/ 21872 w 21872"/>
                <a:gd name="connsiteY3" fmla="*/ 3600 h 21600"/>
                <a:gd name="connsiteX4" fmla="*/ 21872 w 21872"/>
                <a:gd name="connsiteY4" fmla="*/ 18000 h 21600"/>
                <a:gd name="connsiteX5" fmla="*/ 20551 w 21872"/>
                <a:gd name="connsiteY5" fmla="*/ 21600 h 21600"/>
                <a:gd name="connsiteX6" fmla="*/ 1593 w 21872"/>
                <a:gd name="connsiteY6" fmla="*/ 21600 h 21600"/>
                <a:gd name="connsiteX7" fmla="*/ 272 w 21872"/>
                <a:gd name="connsiteY7" fmla="*/ 18000 h 21600"/>
                <a:gd name="connsiteX8" fmla="*/ 168 w 21872"/>
                <a:gd name="connsiteY8" fmla="*/ 14275 h 21600"/>
                <a:gd name="connsiteX9" fmla="*/ 272 w 21872"/>
                <a:gd name="connsiteY9" fmla="*/ 12600 h 21600"/>
                <a:gd name="connsiteX10" fmla="*/ 272 w 21872"/>
                <a:gd name="connsiteY10" fmla="*/ 3600 h 21600"/>
                <a:gd name="connsiteX0" fmla="*/ 142 w 21742"/>
                <a:gd name="connsiteY0" fmla="*/ 3600 h 21600"/>
                <a:gd name="connsiteX1" fmla="*/ 1463 w 21742"/>
                <a:gd name="connsiteY1" fmla="*/ 0 h 21600"/>
                <a:gd name="connsiteX2" fmla="*/ 20421 w 21742"/>
                <a:gd name="connsiteY2" fmla="*/ 0 h 21600"/>
                <a:gd name="connsiteX3" fmla="*/ 21742 w 21742"/>
                <a:gd name="connsiteY3" fmla="*/ 3600 h 21600"/>
                <a:gd name="connsiteX4" fmla="*/ 21742 w 21742"/>
                <a:gd name="connsiteY4" fmla="*/ 18000 h 21600"/>
                <a:gd name="connsiteX5" fmla="*/ 20421 w 21742"/>
                <a:gd name="connsiteY5" fmla="*/ 21600 h 21600"/>
                <a:gd name="connsiteX6" fmla="*/ 1463 w 21742"/>
                <a:gd name="connsiteY6" fmla="*/ 21600 h 21600"/>
                <a:gd name="connsiteX7" fmla="*/ 142 w 21742"/>
                <a:gd name="connsiteY7" fmla="*/ 18000 h 21600"/>
                <a:gd name="connsiteX8" fmla="*/ 38 w 21742"/>
                <a:gd name="connsiteY8" fmla="*/ 14275 h 21600"/>
                <a:gd name="connsiteX9" fmla="*/ 142 w 21742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742" h="21600" extrusionOk="0">
                  <a:moveTo>
                    <a:pt x="142" y="3600"/>
                  </a:moveTo>
                  <a:cubicBezTo>
                    <a:pt x="142" y="1612"/>
                    <a:pt x="733" y="0"/>
                    <a:pt x="1463" y="0"/>
                  </a:cubicBezTo>
                  <a:lnTo>
                    <a:pt x="20421" y="0"/>
                  </a:lnTo>
                  <a:cubicBezTo>
                    <a:pt x="21151" y="0"/>
                    <a:pt x="21742" y="1612"/>
                    <a:pt x="21742" y="3600"/>
                  </a:cubicBezTo>
                  <a:lnTo>
                    <a:pt x="21742" y="18000"/>
                  </a:lnTo>
                  <a:cubicBezTo>
                    <a:pt x="21742" y="19988"/>
                    <a:pt x="21151" y="21600"/>
                    <a:pt x="20421" y="21600"/>
                  </a:cubicBezTo>
                  <a:lnTo>
                    <a:pt x="1463" y="21600"/>
                  </a:lnTo>
                  <a:cubicBezTo>
                    <a:pt x="733" y="21600"/>
                    <a:pt x="142" y="19988"/>
                    <a:pt x="142" y="18000"/>
                  </a:cubicBezTo>
                  <a:cubicBezTo>
                    <a:pt x="107" y="16758"/>
                    <a:pt x="73" y="15517"/>
                    <a:pt x="38" y="14275"/>
                  </a:cubicBezTo>
                  <a:cubicBezTo>
                    <a:pt x="38" y="11875"/>
                    <a:pt x="-95" y="5979"/>
                    <a:pt x="142" y="3600"/>
                  </a:cubicBez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5" name="Incrementation in the condition"/>
            <p:cNvSpPr txBox="1"/>
            <p:nvPr/>
          </p:nvSpPr>
          <p:spPr>
            <a:xfrm>
              <a:off x="103677" y="116122"/>
              <a:ext cx="3028215" cy="955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in </a:t>
              </a:r>
              <a:r>
                <a:rPr dirty="0"/>
                <a:t>the condition</a:t>
              </a:r>
            </a:p>
          </p:txBody>
        </p:sp>
      </p:grpSp>
      <p:grpSp>
        <p:nvGrpSpPr>
          <p:cNvPr id="359" name="Speech Bubble: Rectangle with Corners Rounded 13"/>
          <p:cNvGrpSpPr/>
          <p:nvPr/>
        </p:nvGrpSpPr>
        <p:grpSpPr>
          <a:xfrm>
            <a:off x="6844145" y="5061527"/>
            <a:ext cx="3426101" cy="1335673"/>
            <a:chOff x="-40744" y="-37257"/>
            <a:chExt cx="3276316" cy="1335672"/>
          </a:xfrm>
        </p:grpSpPr>
        <p:sp>
          <p:nvSpPr>
            <p:cNvPr id="357" name="Shape"/>
            <p:cNvSpPr/>
            <p:nvPr/>
          </p:nvSpPr>
          <p:spPr>
            <a:xfrm>
              <a:off x="-40744" y="-37257"/>
              <a:ext cx="3276316" cy="1335672"/>
            </a:xfrm>
            <a:custGeom>
              <a:avLst/>
              <a:gdLst>
                <a:gd name="connsiteX0" fmla="*/ 0 w 21600"/>
                <a:gd name="connsiteY0" fmla="*/ 3600 h 21600"/>
                <a:gd name="connsiteX1" fmla="*/ 1445 w 21600"/>
                <a:gd name="connsiteY1" fmla="*/ 0 h 21600"/>
                <a:gd name="connsiteX2" fmla="*/ 20155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155 w 21600"/>
                <a:gd name="connsiteY5" fmla="*/ 21600 h 21600"/>
                <a:gd name="connsiteX6" fmla="*/ 1445 w 21600"/>
                <a:gd name="connsiteY6" fmla="*/ 21600 h 21600"/>
                <a:gd name="connsiteX7" fmla="*/ 0 w 21600"/>
                <a:gd name="connsiteY7" fmla="*/ 18000 h 21600"/>
                <a:gd name="connsiteX8" fmla="*/ 0 w 21600"/>
                <a:gd name="connsiteY8" fmla="*/ 12600 h 21600"/>
                <a:gd name="connsiteX9" fmla="*/ 0 w 21600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47" y="0"/>
                    <a:pt x="1445" y="0"/>
                  </a:cubicBezTo>
                  <a:lnTo>
                    <a:pt x="20155" y="0"/>
                  </a:lnTo>
                  <a:cubicBezTo>
                    <a:pt x="2095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53" y="21600"/>
                    <a:pt x="20155" y="21600"/>
                  </a:cubicBezTo>
                  <a:lnTo>
                    <a:pt x="1445" y="21600"/>
                  </a:lnTo>
                  <a:cubicBezTo>
                    <a:pt x="647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8" name="Incrementation outside the condition"/>
            <p:cNvSpPr/>
            <p:nvPr/>
          </p:nvSpPr>
          <p:spPr>
            <a:xfrm>
              <a:off x="109101" y="649206"/>
              <a:ext cx="301736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outside</a:t>
              </a:r>
              <a:r>
                <a:rPr dirty="0"/>
                <a:t> the condition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 build="p" bldLvl="5" animBg="1" advAuto="0"/>
      <p:bldP spid="352" grpId="0" animBg="1" advAuto="0"/>
      <p:bldP spid="353" grpId="0" animBg="1" advAuto="0"/>
      <p:bldP spid="356" grpId="0" animBg="1" advAuto="0"/>
      <p:bldP spid="359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defRPr sz="3200"/>
            </a:pPr>
            <a:r>
              <a:rPr lang="en-US" dirty="0"/>
              <a:t>Introduction and IDE</a:t>
            </a:r>
          </a:p>
          <a:p>
            <a:pPr marL="514350" indent="-514350">
              <a:defRPr sz="3200"/>
            </a:pPr>
            <a:r>
              <a:rPr lang="en-US" dirty="0"/>
              <a:t>JavaScript Syntax</a:t>
            </a:r>
          </a:p>
          <a:p>
            <a:pPr marL="514350" indent="-514350">
              <a:defRPr sz="3200"/>
            </a:pPr>
            <a:r>
              <a:rPr lang="en-US" dirty="0"/>
              <a:t>Conditional Statements</a:t>
            </a:r>
          </a:p>
          <a:p>
            <a:pPr marL="514350" indent="-514350">
              <a:defRPr sz="3200"/>
            </a:pPr>
            <a:r>
              <a:rPr lang="en-US" dirty="0"/>
              <a:t>Loops</a:t>
            </a:r>
          </a:p>
          <a:p>
            <a:pPr marL="900113" lvl="1" indent="-457200">
              <a:defRPr sz="3200"/>
            </a:pPr>
            <a:r>
              <a:rPr lang="en-US" sz="3000" dirty="0"/>
              <a:t>While-Loop</a:t>
            </a:r>
          </a:p>
          <a:p>
            <a:pPr marL="900113" lvl="1" indent="-457200">
              <a:defRPr sz="3200"/>
            </a:pPr>
            <a:r>
              <a:rPr lang="en-US" sz="3000" dirty="0"/>
              <a:t>For-Loop</a:t>
            </a:r>
          </a:p>
          <a:p>
            <a:pPr marL="514350" indent="-514350">
              <a:defRPr sz="3200"/>
            </a:pPr>
            <a:r>
              <a:rPr lang="en-US" dirty="0"/>
              <a:t>Debugging and Troubleshooting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t>Create a function that prints all the numbers from 1 to 5  </a:t>
            </a:r>
            <a:br/>
            <a:r>
              <a:t>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(inclusive) </a:t>
            </a:r>
            <a:r>
              <a:t>each on a separate line</a:t>
            </a:r>
          </a:p>
        </p:txBody>
      </p:sp>
      <p:sp>
        <p:nvSpPr>
          <p:cNvPr id="36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Numbers from 1 to 5</a:t>
            </a:r>
          </a:p>
        </p:txBody>
      </p:sp>
      <p:grpSp>
        <p:nvGrpSpPr>
          <p:cNvPr id="368" name="Group 10"/>
          <p:cNvGrpSpPr/>
          <p:nvPr/>
        </p:nvGrpSpPr>
        <p:grpSpPr>
          <a:xfrm>
            <a:off x="1185830" y="2733108"/>
            <a:ext cx="1699066" cy="2912018"/>
            <a:chOff x="0" y="-1"/>
            <a:chExt cx="1699065" cy="2912016"/>
          </a:xfrm>
        </p:grpSpPr>
        <p:grpSp>
          <p:nvGrpSpPr>
            <p:cNvPr id="366" name="Text Placeholder 3"/>
            <p:cNvGrpSpPr/>
            <p:nvPr/>
          </p:nvGrpSpPr>
          <p:grpSpPr>
            <a:xfrm>
              <a:off x="-1" y="647999"/>
              <a:ext cx="1699067" cy="2264017"/>
              <a:chOff x="0" y="0"/>
              <a:chExt cx="1699065" cy="2264016"/>
            </a:xfrm>
          </p:grpSpPr>
          <p:sp>
            <p:nvSpPr>
              <p:cNvPr id="364" name="Rectangle"/>
              <p:cNvSpPr/>
              <p:nvPr/>
            </p:nvSpPr>
            <p:spPr>
              <a:xfrm>
                <a:off x="-1" y="-1"/>
                <a:ext cx="1699067" cy="2264017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spcBef>
                    <a:spcPts val="600"/>
                  </a:spcBef>
                  <a:defRPr sz="2400" b="1"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65" name="1…"/>
              <p:cNvSpPr txBox="1"/>
              <p:nvPr/>
            </p:nvSpPr>
            <p:spPr>
              <a:xfrm>
                <a:off x="36000" y="-1"/>
                <a:ext cx="1627066" cy="22268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/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1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2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3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4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5</a:t>
                </a:r>
              </a:p>
            </p:txBody>
          </p:sp>
        </p:grpSp>
        <p:sp>
          <p:nvSpPr>
            <p:cNvPr id="367" name="Text Placeholder 3"/>
            <p:cNvSpPr txBox="1"/>
            <p:nvPr/>
          </p:nvSpPr>
          <p:spPr>
            <a:xfrm>
              <a:off x="-1" y="-2"/>
              <a:ext cx="1699066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sp>
        <p:nvSpPr>
          <p:cNvPr id="369" name="TextBox 11"/>
          <p:cNvSpPr txBox="1"/>
          <p:nvPr/>
        </p:nvSpPr>
        <p:spPr>
          <a:xfrm>
            <a:off x="3968180" y="3114988"/>
            <a:ext cx="6095670" cy="20701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function solve ()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for (let i = 1; i &lt;= 5; i++) {</a:t>
            </a:r>
          </a:p>
          <a:p>
            <a:pPr>
              <a:defRPr sz="2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//TODO: print</a:t>
            </a:r>
          </a:p>
          <a:p>
            <a:pPr>
              <a:defRPr sz="2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234465"/>
                </a:solidFill>
              </a:rPr>
              <a:t>}    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 animBg="1" advAuto="0"/>
      <p:bldP spid="369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t>Write a function that receives a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number</a:t>
            </a:r>
            <a:r>
              <a:t> and prints the </a:t>
            </a:r>
            <a:br/>
            <a:r>
              <a:t>numbers from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 to 1</a:t>
            </a:r>
            <a:r>
              <a:t>. Try using a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 loop</a:t>
            </a:r>
          </a:p>
        </p:txBody>
      </p:sp>
      <p:sp>
        <p:nvSpPr>
          <p:cNvPr id="37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Numbers from N to 1</a:t>
            </a:r>
          </a:p>
        </p:txBody>
      </p:sp>
      <p:grpSp>
        <p:nvGrpSpPr>
          <p:cNvPr id="380" name="Group 11"/>
          <p:cNvGrpSpPr/>
          <p:nvPr/>
        </p:nvGrpSpPr>
        <p:grpSpPr>
          <a:xfrm>
            <a:off x="634344" y="2632446"/>
            <a:ext cx="5328471" cy="2982076"/>
            <a:chOff x="0" y="0"/>
            <a:chExt cx="5328469" cy="2982074"/>
          </a:xfrm>
        </p:grpSpPr>
        <p:sp>
          <p:nvSpPr>
            <p:cNvPr id="375" name="Text Placeholder 3"/>
            <p:cNvSpPr txBox="1"/>
            <p:nvPr/>
          </p:nvSpPr>
          <p:spPr>
            <a:xfrm>
              <a:off x="0" y="0"/>
              <a:ext cx="2664234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Input</a:t>
              </a:r>
            </a:p>
          </p:txBody>
        </p:sp>
        <p:grpSp>
          <p:nvGrpSpPr>
            <p:cNvPr id="378" name="Text Placeholder 3"/>
            <p:cNvGrpSpPr/>
            <p:nvPr/>
          </p:nvGrpSpPr>
          <p:grpSpPr>
            <a:xfrm>
              <a:off x="2664231" y="682229"/>
              <a:ext cx="2664238" cy="2299845"/>
              <a:chOff x="-3" y="33232"/>
              <a:chExt cx="2664237" cy="2299844"/>
            </a:xfrm>
          </p:grpSpPr>
          <p:sp>
            <p:nvSpPr>
              <p:cNvPr id="376" name="Rectangle"/>
              <p:cNvSpPr/>
              <p:nvPr/>
            </p:nvSpPr>
            <p:spPr>
              <a:xfrm>
                <a:off x="-3" y="33232"/>
                <a:ext cx="2664237" cy="2299844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77" name="5…"/>
              <p:cNvSpPr txBox="1"/>
              <p:nvPr/>
            </p:nvSpPr>
            <p:spPr>
              <a:xfrm>
                <a:off x="36001" y="69162"/>
                <a:ext cx="2592236" cy="2226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/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5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4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3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2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1</a:t>
                </a:r>
              </a:p>
            </p:txBody>
          </p:sp>
        </p:grpSp>
        <p:sp>
          <p:nvSpPr>
            <p:cNvPr id="379" name="Text Placeholder 3"/>
            <p:cNvSpPr txBox="1"/>
            <p:nvPr/>
          </p:nvSpPr>
          <p:spPr>
            <a:xfrm>
              <a:off x="2664234" y="996"/>
              <a:ext cx="2664235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sp>
        <p:nvSpPr>
          <p:cNvPr id="381" name="TextBox 9"/>
          <p:cNvSpPr txBox="1"/>
          <p:nvPr/>
        </p:nvSpPr>
        <p:spPr>
          <a:xfrm>
            <a:off x="7072976" y="2703469"/>
            <a:ext cx="3943378" cy="28067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 solve(n) {</a:t>
            </a:r>
            <a:br>
              <a:rPr dirty="0"/>
            </a:br>
            <a:r>
              <a:rPr dirty="0"/>
              <a:t>  while(</a:t>
            </a:r>
            <a:r>
              <a:rPr dirty="0">
                <a:solidFill>
                  <a:schemeClr val="accent2"/>
                </a:solidFill>
              </a:rPr>
              <a:t>/*TODO*/) </a:t>
            </a:r>
            <a:r>
              <a:rPr dirty="0"/>
              <a:t>{</a:t>
            </a:r>
            <a:br>
              <a:rPr dirty="0"/>
            </a:br>
            <a:r>
              <a:rPr dirty="0"/>
              <a:t>    console.log(n);</a:t>
            </a:r>
            <a:br>
              <a:rPr dirty="0"/>
            </a:br>
            <a:r>
              <a:rPr dirty="0"/>
              <a:t>    n--;</a:t>
            </a:r>
            <a:br>
              <a:rPr dirty="0"/>
            </a:br>
            <a:r>
              <a:rPr dirty="0"/>
              <a:t>  }</a:t>
            </a:r>
            <a:br>
              <a:rPr dirty="0"/>
            </a:br>
            <a:r>
              <a:rPr dirty="0"/>
              <a:t>}</a:t>
            </a:r>
            <a:br>
              <a:rPr dirty="0"/>
            </a:br>
            <a:r>
              <a:rPr dirty="0"/>
              <a:t>solve(5);</a:t>
            </a:r>
          </a:p>
        </p:txBody>
      </p:sp>
      <p:sp>
        <p:nvSpPr>
          <p:cNvPr id="20" name="Rectangle">
            <a:extLst>
              <a:ext uri="{FF2B5EF4-FFF2-40B4-BE49-F238E27FC236}">
                <a16:creationId xmlns:a16="http://schemas.microsoft.com/office/drawing/2014/main" id="{E5FCA8A6-F5E0-426C-9284-3029A9B0AFB4}"/>
              </a:ext>
            </a:extLst>
          </p:cNvPr>
          <p:cNvSpPr/>
          <p:nvPr/>
        </p:nvSpPr>
        <p:spPr>
          <a:xfrm>
            <a:off x="634344" y="3314675"/>
            <a:ext cx="2664239" cy="229984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 cap="flat">
            <a:solidFill>
              <a:schemeClr val="accent5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>
              <a:spcBef>
                <a:spcPts val="600"/>
              </a:spcBef>
              <a:defRPr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  <p:sp>
        <p:nvSpPr>
          <p:cNvPr id="21" name="5…">
            <a:extLst>
              <a:ext uri="{FF2B5EF4-FFF2-40B4-BE49-F238E27FC236}">
                <a16:creationId xmlns:a16="http://schemas.microsoft.com/office/drawing/2014/main" id="{6117771A-7BAE-4C50-AB0F-68B9D23E6B8D}"/>
              </a:ext>
            </a:extLst>
          </p:cNvPr>
          <p:cNvSpPr txBox="1"/>
          <p:nvPr/>
        </p:nvSpPr>
        <p:spPr>
          <a:xfrm>
            <a:off x="670341" y="3385184"/>
            <a:ext cx="2592238" cy="4993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2000" tIns="72000" rIns="72000" bIns="72000" numCol="1" anchor="t">
            <a:spAutoFit/>
          </a:bodyPr>
          <a:lstStyle/>
          <a:p>
            <a:pPr>
              <a:spcBef>
                <a:spcPts val="600"/>
              </a:spcBef>
              <a:defRPr sz="2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5</a:t>
            </a:r>
            <a:endParaRPr sz="2400" b="1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 animBg="1"/>
      <p:bldP spid="20" grpId="0" animBg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1"/>
          <p:cNvSpPr txBox="1">
            <a:spLocks noGrp="1"/>
          </p:cNvSpPr>
          <p:nvPr>
            <p:ph type="title" idx="10"/>
          </p:nvPr>
        </p:nvSpPr>
        <p:spPr>
          <a:xfrm>
            <a:off x="614363" y="4705350"/>
            <a:ext cx="10963275" cy="768350"/>
          </a:xfrm>
        </p:spPr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Debugging the Code</a:t>
            </a:r>
          </a:p>
        </p:txBody>
      </p:sp>
      <p:pic>
        <p:nvPicPr>
          <p:cNvPr id="385" name="Picture 8" descr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97116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The process of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debugging application </a:t>
            </a:r>
            <a:r>
              <a:rPr dirty="0"/>
              <a:t>includes:</a:t>
            </a:r>
          </a:p>
          <a:p>
            <a:pPr marL="803275" lvl="1" indent="-360362">
              <a:defRPr sz="3100"/>
            </a:pPr>
            <a:r>
              <a:rPr sz="3200" dirty="0"/>
              <a:t>Spotting an error</a:t>
            </a:r>
          </a:p>
          <a:p>
            <a:pPr marL="803275" lvl="1" indent="-360362">
              <a:defRPr sz="3100"/>
            </a:pPr>
            <a:r>
              <a:rPr sz="3200" dirty="0"/>
              <a:t>Finding the lines of code that cause the error</a:t>
            </a:r>
          </a:p>
          <a:p>
            <a:pPr marL="803275" lvl="1" indent="-360362">
              <a:defRPr sz="3100"/>
            </a:pPr>
            <a:r>
              <a:rPr sz="3200" dirty="0"/>
              <a:t>Fixing the error in the code</a:t>
            </a:r>
          </a:p>
          <a:p>
            <a:pPr marL="803275" lvl="1" indent="-360362">
              <a:defRPr sz="3100"/>
            </a:pPr>
            <a:r>
              <a:rPr sz="3200" dirty="0"/>
              <a:t>Testing to check if the error is gone </a:t>
            </a:r>
            <a:br>
              <a:rPr sz="3200" dirty="0"/>
            </a:br>
            <a:r>
              <a:rPr sz="3200" dirty="0"/>
              <a:t>and no new errors are introduced</a:t>
            </a:r>
          </a:p>
          <a:p>
            <a:r>
              <a:rPr dirty="0"/>
              <a:t>Iterative and continuous process</a:t>
            </a:r>
          </a:p>
        </p:txBody>
      </p:sp>
      <p:sp>
        <p:nvSpPr>
          <p:cNvPr id="388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the Code</a:t>
            </a:r>
          </a:p>
        </p:txBody>
      </p:sp>
      <p:grpSp>
        <p:nvGrpSpPr>
          <p:cNvPr id="401" name="Group 25"/>
          <p:cNvGrpSpPr/>
          <p:nvPr/>
        </p:nvGrpSpPr>
        <p:grpSpPr>
          <a:xfrm>
            <a:off x="9679592" y="1361871"/>
            <a:ext cx="1873560" cy="5035327"/>
            <a:chOff x="0" y="-1"/>
            <a:chExt cx="1873558" cy="5035326"/>
          </a:xfrm>
        </p:grpSpPr>
        <p:grpSp>
          <p:nvGrpSpPr>
            <p:cNvPr id="391" name="Group 5"/>
            <p:cNvGrpSpPr/>
            <p:nvPr/>
          </p:nvGrpSpPr>
          <p:grpSpPr>
            <a:xfrm>
              <a:off x="0" y="-2"/>
              <a:ext cx="1873559" cy="1733603"/>
              <a:chOff x="0" y="0"/>
              <a:chExt cx="1873558" cy="1733601"/>
            </a:xfrm>
          </p:grpSpPr>
          <p:sp>
            <p:nvSpPr>
              <p:cNvPr id="389" name="Oval 4"/>
              <p:cNvSpPr/>
              <p:nvPr/>
            </p:nvSpPr>
            <p:spPr>
              <a:xfrm>
                <a:off x="69979" y="-1"/>
                <a:ext cx="1733601" cy="1733602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BA75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800"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pic>
            <p:nvPicPr>
              <p:cNvPr id="390" name="Picture 1" descr="Picture 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9338"/>
                <a:ext cx="1873559" cy="17242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50800" dist="38100" dir="5400000" rotWithShape="0">
                  <a:srgbClr val="000000">
                    <a:alpha val="40000"/>
                  </a:srgbClr>
                </a:outerShdw>
              </a:effectLst>
            </p:spPr>
          </p:pic>
        </p:grpSp>
        <p:grpSp>
          <p:nvGrpSpPr>
            <p:cNvPr id="399" name="Group 24"/>
            <p:cNvGrpSpPr/>
            <p:nvPr/>
          </p:nvGrpSpPr>
          <p:grpSpPr>
            <a:xfrm>
              <a:off x="76159" y="3161762"/>
              <a:ext cx="1733603" cy="1873563"/>
              <a:chOff x="0" y="-1"/>
              <a:chExt cx="1733601" cy="1873561"/>
            </a:xfrm>
          </p:grpSpPr>
          <p:grpSp>
            <p:nvGrpSpPr>
              <p:cNvPr id="394" name="Group 12"/>
              <p:cNvGrpSpPr/>
              <p:nvPr/>
            </p:nvGrpSpPr>
            <p:grpSpPr>
              <a:xfrm>
                <a:off x="-1" y="-2"/>
                <a:ext cx="1733603" cy="1873563"/>
                <a:chOff x="0" y="0"/>
                <a:chExt cx="1733601" cy="1873561"/>
              </a:xfrm>
            </p:grpSpPr>
            <p:sp>
              <p:nvSpPr>
                <p:cNvPr id="392" name="Oval 13"/>
                <p:cNvSpPr/>
                <p:nvPr/>
              </p:nvSpPr>
              <p:spPr>
                <a:xfrm rot="5400000">
                  <a:off x="0" y="69978"/>
                  <a:ext cx="1733603" cy="1733603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>
                  <a:solidFill>
                    <a:srgbClr val="BA75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2800">
                      <a:solidFill>
                        <a:schemeClr val="accent1"/>
                      </a:solidFill>
                    </a:defRPr>
                  </a:pPr>
                  <a:endParaRPr/>
                </a:p>
              </p:txBody>
            </p:sp>
            <p:pic>
              <p:nvPicPr>
                <p:cNvPr id="393" name="Picture 14" descr="Picture 1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-74650" y="74649"/>
                  <a:ext cx="1873563" cy="172426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50800" dist="38100" dir="10800000" rotWithShape="0">
                    <a:srgbClr val="000000">
                      <a:alpha val="40000"/>
                    </a:srgbClr>
                  </a:outerShdw>
                </a:effectLst>
              </p:spPr>
            </p:pic>
          </p:grpSp>
          <p:sp>
            <p:nvSpPr>
              <p:cNvPr id="395" name="Straight Connector 9"/>
              <p:cNvSpPr/>
              <p:nvPr/>
            </p:nvSpPr>
            <p:spPr>
              <a:xfrm flipH="1">
                <a:off x="1282263" y="725399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6" name="Straight Connector 17"/>
              <p:cNvSpPr/>
              <p:nvPr/>
            </p:nvSpPr>
            <p:spPr>
              <a:xfrm flipH="1">
                <a:off x="1279982" y="1007488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7" name="Straight Connector 18"/>
              <p:cNvSpPr/>
              <p:nvPr/>
            </p:nvSpPr>
            <p:spPr>
              <a:xfrm flipH="1" flipV="1">
                <a:off x="1282263" y="725400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8" name="Straight Connector 21"/>
              <p:cNvSpPr/>
              <p:nvPr/>
            </p:nvSpPr>
            <p:spPr>
              <a:xfrm flipH="1" flipV="1">
                <a:off x="1279982" y="1002927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00" name="Arrow: Down 15"/>
            <p:cNvSpPr/>
            <p:nvPr/>
          </p:nvSpPr>
          <p:spPr>
            <a:xfrm>
              <a:off x="651982" y="2044635"/>
              <a:ext cx="636415" cy="91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067"/>
                  </a:moveTo>
                  <a:lnTo>
                    <a:pt x="5400" y="14067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4067"/>
                  </a:lnTo>
                  <a:lnTo>
                    <a:pt x="21600" y="14067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BA7500"/>
              </a:solidFill>
              <a:prstDash val="solid"/>
              <a:round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>
                  <a:solidFill>
                    <a:schemeClr val="accent1"/>
                  </a:solidFill>
                </a:defRPr>
              </a:pPr>
              <a:endParaRPr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 build="p" bldLvl="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4690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Visual Studio Code has a</a:t>
            </a:r>
            <a:r>
              <a:rPr lang="en-US" dirty="0"/>
              <a:t> </a:t>
            </a:r>
            <a:r>
              <a:rPr dirty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200"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trace</a:t>
            </a:r>
            <a:r>
              <a:rPr sz="3200" dirty="0"/>
              <a:t> the </a:t>
            </a:r>
            <a:br>
              <a:rPr sz="3200" dirty="0"/>
            </a:br>
            <a:r>
              <a:rPr sz="3200" dirty="0"/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inspect</a:t>
            </a:r>
            <a:r>
              <a:rPr sz="3200" dirty="0"/>
              <a:t> </a:t>
            </a:r>
            <a:br>
              <a:rPr sz="3200" dirty="0"/>
            </a:br>
            <a:r>
              <a:rPr sz="3200" dirty="0"/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406" name="Screen Shot 2020-01-15 at 15.17.34.png" descr="Screen Shot 2020-01-15 at 15.17.34.png"/>
          <p:cNvPicPr>
            <a:picLocks noChangeAspect="1"/>
          </p:cNvPicPr>
          <p:nvPr/>
        </p:nvPicPr>
        <p:blipFill>
          <a:blip r:embed="rId2" cstate="print"/>
          <a:srcRect t="795" b="795"/>
          <a:stretch>
            <a:fillRect/>
          </a:stretch>
        </p:blipFill>
        <p:spPr>
          <a:xfrm>
            <a:off x="5038381" y="1539000"/>
            <a:ext cx="6709174" cy="4126504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build="p" bldLvl="5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 defTabSz="1181884">
              <a:defRPr sz="3783"/>
            </a:lvl1pPr>
          </a:lstStyle>
          <a:p>
            <a:r>
              <a:rPr dirty="0"/>
              <a:t>Using the Debugger in Visual Studio Code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Oval 7"/>
          <p:cNvSpPr/>
          <p:nvPr/>
        </p:nvSpPr>
        <p:spPr>
          <a:xfrm>
            <a:off x="4267201" y="807602"/>
            <a:ext cx="3657603" cy="3657602"/>
          </a:xfrm>
          <a:prstGeom prst="ellipse">
            <a:avLst/>
          </a:prstGeom>
          <a:solidFill>
            <a:srgbClr val="FFFFFF">
              <a:alpha val="50000"/>
            </a:srgbClr>
          </a:solidFill>
          <a:ln w="19050">
            <a:solidFill>
              <a:srgbClr val="FFFFFF">
                <a:alpha val="80000"/>
              </a:srgbClr>
            </a:solidFill>
          </a:ln>
        </p:spPr>
        <p:txBody>
          <a:bodyPr lIns="45718" tIns="45718" rIns="45718" bIns="45718" anchor="ctr"/>
          <a:lstStyle/>
          <a:p>
            <a:pPr algn="ctr"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5" name="Title 1"/>
          <p:cNvSpPr txBox="1">
            <a:spLocks noGrp="1"/>
          </p:cNvSpPr>
          <p:nvPr>
            <p:ph type="title" idx="10"/>
          </p:nvPr>
        </p:nvSpPr>
        <p:spPr>
          <a:xfrm>
            <a:off x="614363" y="4705350"/>
            <a:ext cx="10963275" cy="768350"/>
          </a:xfrm>
        </p:spPr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Live Exercises</a:t>
            </a:r>
          </a:p>
        </p:txBody>
      </p:sp>
      <p:pic>
        <p:nvPicPr>
          <p:cNvPr id="426" name="Picture 3" descr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4419601" y="394223"/>
            <a:ext cx="3124203" cy="38352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79856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869725" y="1656225"/>
            <a:ext cx="7581211" cy="4772372"/>
          </a:xfrm>
          <a:prstGeom prst="rect">
            <a:avLst/>
          </a:prstGeom>
        </p:spPr>
        <p:txBody>
          <a:bodyPr/>
          <a:lstStyle/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</p:txBody>
      </p:sp>
      <p:sp>
        <p:nvSpPr>
          <p:cNvPr id="4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grpSp>
        <p:nvGrpSpPr>
          <p:cNvPr id="433" name="Group 8"/>
          <p:cNvGrpSpPr/>
          <p:nvPr/>
        </p:nvGrpSpPr>
        <p:grpSpPr>
          <a:xfrm>
            <a:off x="191941" y="1419748"/>
            <a:ext cx="8632998" cy="5300343"/>
            <a:chOff x="0" y="0"/>
            <a:chExt cx="8632996" cy="5300341"/>
          </a:xfrm>
        </p:grpSpPr>
        <p:sp>
          <p:nvSpPr>
            <p:cNvPr id="430" name="Rounded Rectangle 10"/>
            <p:cNvSpPr/>
            <p:nvPr/>
          </p:nvSpPr>
          <p:spPr>
            <a:xfrm>
              <a:off x="-1" y="-1"/>
              <a:ext cx="8632998" cy="5300343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31" name="Rounded Rectangle 16"/>
            <p:cNvSpPr/>
            <p:nvPr/>
          </p:nvSpPr>
          <p:spPr>
            <a:xfrm>
              <a:off x="156210" y="296812"/>
              <a:ext cx="194923" cy="4706718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32" name="Half Frame 11"/>
            <p:cNvSpPr/>
            <p:nvPr/>
          </p:nvSpPr>
          <p:spPr>
            <a:xfrm rot="5400000">
              <a:off x="7872084" y="298621"/>
              <a:ext cx="729626" cy="54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6475" y="5125"/>
                  </a:lnTo>
                  <a:lnTo>
                    <a:pt x="3953" y="5125"/>
                  </a:lnTo>
                  <a:lnTo>
                    <a:pt x="3953" y="17647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2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/>
              </a:pPr>
              <a:endParaRPr/>
            </a:p>
          </p:txBody>
        </p:sp>
      </p:grpSp>
      <p:pic>
        <p:nvPicPr>
          <p:cNvPr id="434" name="Picture 12" descr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824937" y="3276641"/>
            <a:ext cx="2882679" cy="3119783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Content Placeholder 4"/>
          <p:cNvSpPr txBox="1"/>
          <p:nvPr/>
        </p:nvSpPr>
        <p:spPr>
          <a:xfrm>
            <a:off x="771284" y="1679513"/>
            <a:ext cx="7981654" cy="524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normAutofit/>
          </a:bodyPr>
          <a:lstStyle/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Declare variables with </a:t>
            </a:r>
            <a:r>
              <a:rPr b="1">
                <a:solidFill>
                  <a:schemeClr val="accent1"/>
                </a:solidFill>
              </a:rPr>
              <a:t>'let'</a:t>
            </a:r>
            <a:endParaRPr sz="3300"/>
          </a:p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Use </a:t>
            </a:r>
            <a:r>
              <a:rPr b="1">
                <a:solidFill>
                  <a:schemeClr val="accent1"/>
                </a:solidFill>
              </a:rPr>
              <a:t>if-else</a:t>
            </a:r>
            <a:r>
              <a:t> statements to check for </a:t>
            </a:r>
            <a:br/>
            <a:r>
              <a:t>conditions</a:t>
            </a:r>
            <a:endParaRPr sz="3300"/>
          </a:p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Use </a:t>
            </a:r>
            <a:r>
              <a:rPr b="1">
                <a:solidFill>
                  <a:schemeClr val="accent1"/>
                </a:solidFill>
              </a:rPr>
              <a:t>loops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to avoid repeating code</a:t>
            </a:r>
            <a:endParaRPr sz="3300"/>
          </a:p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Use the </a:t>
            </a:r>
            <a:r>
              <a:rPr b="1">
                <a:solidFill>
                  <a:schemeClr val="accent1"/>
                </a:solidFill>
              </a:rPr>
              <a:t>debugger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to check for mistakes </a:t>
            </a:r>
            <a:br/>
            <a:r>
              <a:t>in the code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0" build="p" bldLvl="5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40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0" indent="0" algn="ctr">
              <a:buSzTx/>
              <a:buNone/>
              <a:defRPr sz="8800" b="1" u="sng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sli.do</a:t>
            </a:r>
            <a:endParaRPr sz="7200"/>
          </a:p>
          <a:p>
            <a:pPr marL="0" indent="0" algn="ctr">
              <a:buSzTx/>
              <a:buNone/>
              <a:defRPr sz="11500" b="1">
                <a:latin typeface="+mn-lt"/>
                <a:ea typeface="+mn-ea"/>
                <a:cs typeface="+mn-cs"/>
                <a:sym typeface="Helvetica"/>
              </a:defRPr>
            </a:pPr>
            <a:r>
              <a:t>#fund-js</a:t>
            </a:r>
          </a:p>
        </p:txBody>
      </p:sp>
      <p:sp>
        <p:nvSpPr>
          <p:cNvPr id="220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1" descr="Picture 1"/>
          <p:cNvPicPr>
            <a:picLocks noChangeAspect="1"/>
          </p:cNvPicPr>
          <p:nvPr/>
        </p:nvPicPr>
        <p:blipFill>
          <a:blip r:embed="rId2" cstate="print"/>
          <a:srcRect l="3333" t="3855" r="4666" b="5033"/>
          <a:stretch>
            <a:fillRect/>
          </a:stretch>
        </p:blipFill>
        <p:spPr>
          <a:xfrm>
            <a:off x="5218500" y="1764000"/>
            <a:ext cx="1755000" cy="17380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Development Environments for JS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IDE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Chrome Web Browser</a:t>
            </a:r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t>Developer Console: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945" y="2034413"/>
            <a:ext cx="5762627" cy="4183669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5030" y="2411163"/>
            <a:ext cx="3430173" cy="343017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Firefox Web Browser</a:t>
            </a:r>
          </a:p>
        </p:txBody>
      </p:sp>
      <p:sp>
        <p:nvSpPr>
          <p:cNvPr id="236" name="Text Placeholder 1"/>
          <p:cNvSpPr txBox="1"/>
          <p:nvPr/>
        </p:nvSpPr>
        <p:spPr>
          <a:xfrm>
            <a:off x="529199" y="1219199"/>
            <a:ext cx="54186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500"/>
            </a:pPr>
            <a:r>
              <a:t>Developer Console: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[Ctrl] + [Shift] + [i]</a:t>
            </a:r>
          </a:p>
        </p:txBody>
      </p:sp>
      <p:pic>
        <p:nvPicPr>
          <p:cNvPr id="237" name="Picture 2" descr="Picture 2"/>
          <p:cNvPicPr>
            <a:picLocks noChangeAspect="1"/>
          </p:cNvPicPr>
          <p:nvPr/>
        </p:nvPicPr>
        <p:blipFill>
          <a:blip r:embed="rId2" cstate="print"/>
          <a:srcRect r="1192" b="2286"/>
          <a:stretch>
            <a:fillRect/>
          </a:stretch>
        </p:blipFill>
        <p:spPr>
          <a:xfrm>
            <a:off x="595440" y="2411160"/>
            <a:ext cx="6172202" cy="322764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8" name="Picture 4" descr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5030" y="2446121"/>
            <a:ext cx="3554365" cy="339521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t>Node.js</a:t>
            </a:r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half" idx="4294967295"/>
          </p:nvPr>
        </p:nvSpPr>
        <p:spPr>
          <a:xfrm>
            <a:off x="2133598" y="990600"/>
            <a:ext cx="6760145" cy="363915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rPr dirty="0"/>
              <a:t>What is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Node.js</a:t>
            </a:r>
            <a:r>
              <a:rPr dirty="0"/>
              <a:t>?</a:t>
            </a:r>
          </a:p>
          <a:p>
            <a:pPr marL="803275" lvl="1" indent="-360362">
              <a:defRPr sz="3000"/>
            </a:pPr>
            <a:r>
              <a:rPr dirty="0"/>
              <a:t>Server-side JavaScript runtime</a:t>
            </a:r>
            <a:endParaRPr sz="3100" dirty="0"/>
          </a:p>
          <a:p>
            <a:pPr marL="803275" lvl="1" indent="-360362">
              <a:defRPr sz="3000"/>
            </a:pPr>
            <a:r>
              <a:rPr dirty="0"/>
              <a:t>Chrome V8 JavaScript engine</a:t>
            </a:r>
            <a:endParaRPr sz="3100" dirty="0"/>
          </a:p>
          <a:p>
            <a:pPr marL="803275" lvl="1" indent="-360362">
              <a:defRPr sz="3000"/>
            </a:pPr>
            <a:r>
              <a:rPr dirty="0"/>
              <a:t>NPM package manager</a:t>
            </a:r>
            <a:endParaRPr sz="3100" dirty="0"/>
          </a:p>
          <a:p>
            <a:pPr marL="803275" lvl="1" indent="-360362">
              <a:defRPr sz="3000"/>
            </a:pPr>
            <a:r>
              <a:rPr dirty="0"/>
              <a:t>Install node packages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the Latest </a:t>
            </a:r>
            <a:r>
              <a:rPr lang="en-US" dirty="0" err="1"/>
              <a:t>Node.js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77A3EFC6-0D44-4F74-A582-ECF2EFCAE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50" y="1449000"/>
            <a:ext cx="8310900" cy="49995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Visual Studio Code </a:t>
            </a:r>
            <a:r>
              <a:rPr b="0" dirty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rPr dirty="0"/>
              <a:t>In order to create your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rPr dirty="0"/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Using Visual Studio Code</a:t>
            </a:r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 cstate="print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 cstate="print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 cstate="print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bldLvl="5" animBg="1" advAuto="0"/>
      <p:bldP spid="253" grpId="0" animBg="1" advAuto="0"/>
      <p:bldP spid="254" grpId="0" animBg="1" advAuto="0"/>
      <p:bldP spid="255" grpId="0" animBg="1" advAuto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3755</TotalTime>
  <Words>1110</Words>
  <Application>Microsoft Office PowerPoint</Application>
  <PresentationFormat>Широк екран</PresentationFormat>
  <Paragraphs>247</Paragraphs>
  <Slides>32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32</vt:i4>
      </vt:variant>
    </vt:vector>
  </HeadingPairs>
  <TitlesOfParts>
    <vt:vector size="40" baseType="lpstr"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1_SoftUni</vt:lpstr>
      <vt:lpstr>Introduction to JavaScript</vt:lpstr>
      <vt:lpstr>Table of Contents</vt:lpstr>
      <vt:lpstr>Have a Question?</vt:lpstr>
      <vt:lpstr>Introduction to IDE</vt:lpstr>
      <vt:lpstr>Chrome Web Browser</vt:lpstr>
      <vt:lpstr>Firefox Web Browser</vt:lpstr>
      <vt:lpstr>Node.js</vt:lpstr>
      <vt:lpstr>Install the Latest Node.js</vt:lpstr>
      <vt:lpstr>Using Visual Studio Code</vt:lpstr>
      <vt:lpstr>JavaScript Syntax</vt:lpstr>
      <vt:lpstr>JavaScript Syntax</vt:lpstr>
      <vt:lpstr>Functions</vt:lpstr>
      <vt:lpstr>Problem: Multiply Number by Two</vt:lpstr>
      <vt:lpstr>Comparison Operators</vt:lpstr>
      <vt:lpstr>Conditional Statements</vt:lpstr>
      <vt:lpstr>What is Conditional Statement</vt:lpstr>
      <vt:lpstr>Problem: Excellent Grade</vt:lpstr>
      <vt:lpstr>Loops</vt:lpstr>
      <vt:lpstr>What Are Loops</vt:lpstr>
      <vt:lpstr>Problem: Numbers from 1 to 5</vt:lpstr>
      <vt:lpstr>Problem: Numbers from N to 1</vt:lpstr>
      <vt:lpstr>Debugging the Code</vt:lpstr>
      <vt:lpstr>Debugging the Code</vt:lpstr>
      <vt:lpstr>Debugging in Visual Studio Code</vt:lpstr>
      <vt:lpstr>Using the Debugger in Visual Studio Code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28</cp:revision>
  <dcterms:created xsi:type="dcterms:W3CDTF">2018-05-23T13:08:44Z</dcterms:created>
  <dcterms:modified xsi:type="dcterms:W3CDTF">2021-05-18T08:57:46Z</dcterms:modified>
  <cp:category>computer programming;programming;software development;software engineering</cp:category>
</cp:coreProperties>
</file>