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24"/>
  </p:notesMasterIdLst>
  <p:handoutMasterIdLst>
    <p:handoutMasterId r:id="rId25"/>
  </p:handoutMasterIdLst>
  <p:sldIdLst>
    <p:sldId id="256" r:id="rId3"/>
    <p:sldId id="282" r:id="rId4"/>
    <p:sldId id="258" r:id="rId5"/>
    <p:sldId id="309" r:id="rId6"/>
    <p:sldId id="316" r:id="rId7"/>
    <p:sldId id="259" r:id="rId8"/>
    <p:sldId id="260" r:id="rId9"/>
    <p:sldId id="261" r:id="rId10"/>
    <p:sldId id="617" r:id="rId11"/>
    <p:sldId id="263" r:id="rId12"/>
    <p:sldId id="616" r:id="rId13"/>
    <p:sldId id="284" r:id="rId14"/>
    <p:sldId id="267" r:id="rId15"/>
    <p:sldId id="268" r:id="rId16"/>
    <p:sldId id="269" r:id="rId17"/>
    <p:sldId id="285" r:id="rId18"/>
    <p:sldId id="270" r:id="rId19"/>
    <p:sldId id="271" r:id="rId20"/>
    <p:sldId id="277" r:id="rId21"/>
    <p:sldId id="279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EA9DD0B-7E89-4099-9D9B-2D2D345F4CEC}">
          <p14:sldIdLst>
            <p14:sldId id="256"/>
            <p14:sldId id="282"/>
            <p14:sldId id="258"/>
          </p14:sldIdLst>
        </p14:section>
        <p14:section name="Partners" id="{22BC516C-B8FA-465B-BE86-92E17D627460}">
          <p14:sldIdLst>
            <p14:sldId id="309"/>
            <p14:sldId id="316"/>
          </p14:sldIdLst>
        </p14:section>
        <p14:section name="Course Objective" id="{C6559E48-19AA-4E53-8BBA-BA64B000FE88}">
          <p14:sldIdLst>
            <p14:sldId id="259"/>
            <p14:sldId id="260"/>
            <p14:sldId id="261"/>
            <p14:sldId id="617"/>
          </p14:sldIdLst>
        </p14:section>
        <p14:section name="Team" id="{97354789-8AB3-46CA-BD9D-E5C1B1388C6B}">
          <p14:sldIdLst>
            <p14:sldId id="263"/>
            <p14:sldId id="616"/>
            <p14:sldId id="284"/>
          </p14:sldIdLst>
        </p14:section>
        <p14:section name="Course Organization" id="{5D3367CE-AFD4-49A7-AA41-52C5B39FD625}">
          <p14:sldIdLst>
            <p14:sldId id="267"/>
            <p14:sldId id="268"/>
            <p14:sldId id="269"/>
            <p14:sldId id="285"/>
            <p14:sldId id="270"/>
            <p14:sldId id="271"/>
          </p14:sldIdLst>
        </p14:section>
        <p14:section name="Conclusion" id="{FC5B1C66-1CBD-4063-B88F-AA8E6E3D98E0}">
          <p14:sldIdLst>
            <p14:sldId id="277"/>
            <p14:sldId id="279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00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394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hail Valkov" userId="53b9bb8a-74d2-424a-9017-3d9b3f89541a" providerId="ADAL" clId="{9C4C25C6-B753-45A3-9EF8-92FC0439B5A6}"/>
    <pc:docChg chg="undo custSel modSld">
      <pc:chgData name="Mihail Valkov" userId="53b9bb8a-74d2-424a-9017-3d9b3f89541a" providerId="ADAL" clId="{9C4C25C6-B753-45A3-9EF8-92FC0439B5A6}" dt="2021-01-09T23:50:35.152" v="19" actId="207"/>
      <pc:docMkLst>
        <pc:docMk/>
      </pc:docMkLst>
      <pc:sldChg chg="modSp">
        <pc:chgData name="Mihail Valkov" userId="53b9bb8a-74d2-424a-9017-3d9b3f89541a" providerId="ADAL" clId="{9C4C25C6-B753-45A3-9EF8-92FC0439B5A6}" dt="2021-01-09T23:22:10.158" v="15" actId="5793"/>
        <pc:sldMkLst>
          <pc:docMk/>
          <pc:sldMk cId="1399203971" sldId="261"/>
        </pc:sldMkLst>
        <pc:spChg chg="mod">
          <ac:chgData name="Mihail Valkov" userId="53b9bb8a-74d2-424a-9017-3d9b3f89541a" providerId="ADAL" clId="{9C4C25C6-B753-45A3-9EF8-92FC0439B5A6}" dt="2021-01-09T23:22:10.158" v="15" actId="5793"/>
          <ac:spMkLst>
            <pc:docMk/>
            <pc:sldMk cId="1399203971" sldId="261"/>
            <ac:spMk id="2" creationId="{E82AC9B3-CD5E-485F-AC84-B066819DDCBD}"/>
          </ac:spMkLst>
        </pc:spChg>
      </pc:sldChg>
      <pc:sldChg chg="modSp mod">
        <pc:chgData name="Mihail Valkov" userId="53b9bb8a-74d2-424a-9017-3d9b3f89541a" providerId="ADAL" clId="{9C4C25C6-B753-45A3-9EF8-92FC0439B5A6}" dt="2021-01-09T23:50:35.152" v="19" actId="207"/>
        <pc:sldMkLst>
          <pc:docMk/>
          <pc:sldMk cId="95392007" sldId="271"/>
        </pc:sldMkLst>
        <pc:spChg chg="mod">
          <ac:chgData name="Mihail Valkov" userId="53b9bb8a-74d2-424a-9017-3d9b3f89541a" providerId="ADAL" clId="{9C4C25C6-B753-45A3-9EF8-92FC0439B5A6}" dt="2021-01-09T23:49:41.444" v="17" actId="1076"/>
          <ac:spMkLst>
            <pc:docMk/>
            <pc:sldMk cId="95392007" sldId="271"/>
            <ac:spMk id="7" creationId="{00000000-0000-0000-0000-000000000000}"/>
          </ac:spMkLst>
        </pc:spChg>
        <pc:spChg chg="mod">
          <ac:chgData name="Mihail Valkov" userId="53b9bb8a-74d2-424a-9017-3d9b3f89541a" providerId="ADAL" clId="{9C4C25C6-B753-45A3-9EF8-92FC0439B5A6}" dt="2021-01-09T23:50:35.152" v="19" actId="207"/>
          <ac:spMkLst>
            <pc:docMk/>
            <pc:sldMk cId="95392007" sldId="271"/>
            <ac:spMk id="8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18.5.2021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87070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9049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6391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67462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43185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facebook.com/groups/SoftUniJavaScriptCommunity" TargetMode="External"/><Relationship Id="rId3" Type="http://schemas.openxmlformats.org/officeDocument/2006/relationships/hyperlink" Target="https://softuni.bg/js-fundamentals-may-2021" TargetMode="External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11" Type="http://schemas.openxmlformats.org/officeDocument/2006/relationships/image" Target="../media/image46.png"/><Relationship Id="rId5" Type="http://schemas.openxmlformats.org/officeDocument/2006/relationships/hyperlink" Target="https://softuni.bg/forum/categories/44/programming-fundamentals" TargetMode="External"/><Relationship Id="rId10" Type="http://schemas.openxmlformats.org/officeDocument/2006/relationships/hyperlink" Target="https://www.facebook.com/groups/JSFundamentalsMay2021" TargetMode="External"/><Relationship Id="rId4" Type="http://schemas.openxmlformats.org/officeDocument/2006/relationships/hyperlink" Target="https://softuni.bg/js-fundamentals" TargetMode="External"/><Relationship Id="rId9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28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0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25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7.png"/><Relationship Id="rId20" Type="http://schemas.openxmlformats.org/officeDocument/2006/relationships/image" Target="../media/image29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24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21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26.png"/><Relationship Id="rId22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hyperlink" Target="https://codexio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5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Fundamentals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670" y="5390699"/>
            <a:ext cx="2980696" cy="351754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9" name="Picture 2" descr="Javascript, Js, ÐÐ¾Ð³Ð¾, ÐÐ·ÑÐ¾Ð´Ð½Ð¸Ñ ÐÐ¾Ð´">
            <a:extLst>
              <a:ext uri="{FF2B5EF4-FFF2-40B4-BE49-F238E27FC236}">
                <a16:creationId xmlns:a16="http://schemas.microsoft.com/office/drawing/2014/main" id="{0D93FAE8-4570-4F3B-B87E-18586FE09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2659953"/>
            <a:ext cx="2231703" cy="22317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9739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066800"/>
            <a:ext cx="1822172" cy="31237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The Team</a:t>
            </a:r>
          </a:p>
        </p:txBody>
      </p:sp>
    </p:spTree>
    <p:extLst>
      <p:ext uri="{BB962C8B-B14F-4D97-AF65-F5344CB8AC3E}">
        <p14:creationId xmlns:p14="http://schemas.microsoft.com/office/powerpoint/2010/main" val="54969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A7D744-4DFA-4BB7-BC33-7110E32514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0" y="1195388"/>
            <a:ext cx="8110500" cy="5529262"/>
          </a:xfrm>
        </p:spPr>
        <p:txBody>
          <a:bodyPr>
            <a:normAutofit/>
          </a:bodyPr>
          <a:lstStyle/>
          <a:p>
            <a:r>
              <a:rPr lang="en-US" dirty="0"/>
              <a:t>Nearly </a:t>
            </a:r>
            <a:r>
              <a:rPr lang="en-US" b="1" dirty="0"/>
              <a:t>5 years </a:t>
            </a:r>
            <a:r>
              <a:rPr lang="en-US" dirty="0"/>
              <a:t>experience as a </a:t>
            </a:r>
            <a:r>
              <a:rPr lang="en-US" b="1" dirty="0"/>
              <a:t>technical trainer </a:t>
            </a:r>
            <a:r>
              <a:rPr lang="en-US" dirty="0"/>
              <a:t>in the IT field</a:t>
            </a:r>
          </a:p>
          <a:p>
            <a:r>
              <a:rPr lang="en-US" b="1" dirty="0"/>
              <a:t>Head</a:t>
            </a:r>
            <a:r>
              <a:rPr lang="en-US" dirty="0"/>
              <a:t> of the </a:t>
            </a:r>
            <a:r>
              <a:rPr lang="en-US" b="1" dirty="0"/>
              <a:t>R&amp;D Unit </a:t>
            </a:r>
            <a:r>
              <a:rPr lang="en-US" dirty="0"/>
              <a:t>at Software University</a:t>
            </a:r>
          </a:p>
          <a:p>
            <a:r>
              <a:rPr lang="en-US" dirty="0"/>
              <a:t>Former </a:t>
            </a:r>
            <a:r>
              <a:rPr lang="en-US" b="1" dirty="0"/>
              <a:t>Director</a:t>
            </a:r>
            <a:r>
              <a:rPr lang="en-US" dirty="0"/>
              <a:t> of the </a:t>
            </a:r>
            <a:r>
              <a:rPr lang="en-US" b="1" dirty="0"/>
              <a:t>Education Department </a:t>
            </a:r>
          </a:p>
          <a:p>
            <a:r>
              <a:rPr lang="en-US" dirty="0"/>
              <a:t>JavaScript enthusiast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F125C8-0749-4131-A0D4-C958C0E3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/>
              <a:t>Viktor Kostadinov</a:t>
            </a:r>
            <a:endParaRPr lang="en-US" dirty="0"/>
          </a:p>
        </p:txBody>
      </p:sp>
      <p:pic>
        <p:nvPicPr>
          <p:cNvPr id="6" name="Picture 5" descr="A person in glasses looking at the camera&#10;&#10;Description automatically generated">
            <a:extLst>
              <a:ext uri="{FF2B5EF4-FFF2-40B4-BE49-F238E27FC236}">
                <a16:creationId xmlns:a16="http://schemas.microsoft.com/office/drawing/2014/main" id="{61BCEE4C-DD17-4C92-98E2-EF568E78E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000" y="1629000"/>
            <a:ext cx="3057691" cy="32003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235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229924"/>
            <a:ext cx="7299060" cy="5527326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b="1" noProof="1"/>
              <a:t>Graduated SoftUni</a:t>
            </a:r>
            <a:r>
              <a:rPr lang="en-US" noProof="1"/>
              <a:t> student (JavaScript Developer)</a:t>
            </a:r>
          </a:p>
          <a:p>
            <a:pPr>
              <a:lnSpc>
                <a:spcPct val="120000"/>
              </a:lnSpc>
            </a:pPr>
            <a:r>
              <a:rPr lang="en-US" b="1" noProof="1"/>
              <a:t>Technical Trainer </a:t>
            </a:r>
            <a:r>
              <a:rPr lang="en-US" noProof="1"/>
              <a:t>and </a:t>
            </a:r>
            <a:r>
              <a:rPr lang="en-US" b="1" noProof="1"/>
              <a:t>Former Team Lead </a:t>
            </a:r>
            <a:r>
              <a:rPr lang="en-US" noProof="1"/>
              <a:t>at SoftUni</a:t>
            </a:r>
          </a:p>
          <a:p>
            <a:pPr>
              <a:lnSpc>
                <a:spcPct val="120000"/>
              </a:lnSpc>
            </a:pPr>
            <a:r>
              <a:rPr lang="en-US" noProof="1"/>
              <a:t>Currently working as </a:t>
            </a:r>
            <a:r>
              <a:rPr lang="en-US" b="1" noProof="1"/>
              <a:t>Software</a:t>
            </a:r>
            <a:r>
              <a:rPr lang="en-US" noProof="1"/>
              <a:t> </a:t>
            </a:r>
            <a:r>
              <a:rPr lang="en-US" b="1" noProof="1"/>
              <a:t>Developer</a:t>
            </a:r>
            <a:r>
              <a:rPr lang="en-US" noProof="1"/>
              <a:t> (React, Node, Express, Mongo)</a:t>
            </a:r>
          </a:p>
          <a:p>
            <a:pPr>
              <a:lnSpc>
                <a:spcPct val="120000"/>
              </a:lnSpc>
            </a:pPr>
            <a:r>
              <a:rPr lang="en-US" noProof="1"/>
              <a:t>Interested in </a:t>
            </a:r>
            <a:r>
              <a:rPr lang="en-US" b="1" noProof="1"/>
              <a:t>Machine</a:t>
            </a:r>
            <a:r>
              <a:rPr lang="en-US" noProof="1"/>
              <a:t> </a:t>
            </a:r>
            <a:r>
              <a:rPr lang="en-US" b="1" noProof="1"/>
              <a:t>Learning</a:t>
            </a:r>
            <a:r>
              <a:rPr lang="en-US" noProof="1"/>
              <a:t> and </a:t>
            </a:r>
            <a:r>
              <a:rPr lang="en-US" b="1" noProof="1"/>
              <a:t>AI</a:t>
            </a:r>
            <a:endParaRPr lang="bg-BG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Tanya </a:t>
            </a:r>
            <a:r>
              <a:rPr lang="en-US" dirty="0" err="1"/>
              <a:t>Staneva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F34E902-A017-4E43-991D-F666D4C518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6B6C8EA8-AB78-4E6E-B1D4-CA1CD5962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000" y="1807921"/>
            <a:ext cx="3264364" cy="32421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0140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Organization</a:t>
            </a:r>
          </a:p>
        </p:txBody>
      </p:sp>
    </p:spTree>
    <p:extLst>
      <p:ext uri="{BB962C8B-B14F-4D97-AF65-F5344CB8AC3E}">
        <p14:creationId xmlns:p14="http://schemas.microsoft.com/office/powerpoint/2010/main" val="88374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 Fundamentals Module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6902" y="1990563"/>
            <a:ext cx="11337898" cy="532600"/>
            <a:chOff x="395314" y="1838163"/>
            <a:chExt cx="9280498" cy="53260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395314" y="2097141"/>
              <a:ext cx="9280498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11822" y="1838163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622647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881278" y="1971313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580156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cxnSpLocks/>
            </p:cNvCxnSpPr>
            <p:nvPr/>
          </p:nvCxnSpPr>
          <p:spPr>
            <a:xfrm>
              <a:off x="6806673" y="1981200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189064" y="19859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577207" y="1494769"/>
            <a:ext cx="1589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/>
              <a:t>17</a:t>
            </a:r>
            <a:r>
              <a:rPr lang="en-US" sz="2000" b="1" dirty="0"/>
              <a:t>-May-2021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109255" y="1534099"/>
            <a:ext cx="1535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20-Aug-2021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34FB44A-DBCC-4C07-81FF-696D35B2EA6B}"/>
              </a:ext>
            </a:extLst>
          </p:cNvPr>
          <p:cNvCxnSpPr>
            <a:cxnSpLocks/>
          </p:cNvCxnSpPr>
          <p:nvPr/>
        </p:nvCxnSpPr>
        <p:spPr>
          <a:xfrm>
            <a:off x="10210800" y="2120052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E457939-1894-404F-8183-80FA38B6E6DF}"/>
              </a:ext>
            </a:extLst>
          </p:cNvPr>
          <p:cNvSpPr/>
          <p:nvPr/>
        </p:nvSpPr>
        <p:spPr bwMode="auto">
          <a:xfrm>
            <a:off x="762008" y="2876044"/>
            <a:ext cx="5714986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Fundamentals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12 weeks * 3 times / week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 credits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17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-May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-2021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 Exam: 3-Jul-2021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exam: 14-Aug-202</a:t>
            </a:r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58DD2F-E922-4AEE-8C00-EF533916B367}"/>
              </a:ext>
            </a:extLst>
          </p:cNvPr>
          <p:cNvSpPr/>
          <p:nvPr/>
        </p:nvSpPr>
        <p:spPr bwMode="auto">
          <a:xfrm>
            <a:off x="7010400" y="2876044"/>
            <a:ext cx="4267200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Re-Take Exams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 Exam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Retake: 17-Aug-2021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 Retake : 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-Aug-2021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AF716D-B52E-49E2-89FD-4BD24DC95A8C}"/>
              </a:ext>
            </a:extLst>
          </p:cNvPr>
          <p:cNvSpPr txBox="1"/>
          <p:nvPr/>
        </p:nvSpPr>
        <p:spPr>
          <a:xfrm>
            <a:off x="5257800" y="1499788"/>
            <a:ext cx="1535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11-Aug-2021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CA9EF4A-5A53-4B51-BA56-6BBDA3AC8980}"/>
              </a:ext>
            </a:extLst>
          </p:cNvPr>
          <p:cNvCxnSpPr/>
          <p:nvPr/>
        </p:nvCxnSpPr>
        <p:spPr>
          <a:xfrm>
            <a:off x="6248400" y="2120052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532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4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homework is mainly work in class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r>
              <a:rPr lang="en-US" dirty="0"/>
              <a:t>How to submit your homework?</a:t>
            </a:r>
          </a:p>
          <a:p>
            <a:pPr lvl="1"/>
            <a:r>
              <a:rPr lang="en-US" dirty="0"/>
              <a:t>Submitted in the judge system</a:t>
            </a:r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quickly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665" y="2792421"/>
            <a:ext cx="3925676" cy="37338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708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96605" y="96540"/>
            <a:ext cx="8397308" cy="882424"/>
          </a:xfrm>
        </p:spPr>
        <p:txBody>
          <a:bodyPr/>
          <a:lstStyle/>
          <a:p>
            <a:r>
              <a:rPr lang="en-US" dirty="0"/>
              <a:t>SoftUni Certificate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817" y="2814645"/>
            <a:ext cx="4301319" cy="43013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492878">
            <a:off x="3328799" y="570739"/>
            <a:ext cx="3079425" cy="4555468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6548186" y="4695492"/>
            <a:ext cx="1814579" cy="584790"/>
          </a:xfrm>
          <a:prstGeom prst="rect">
            <a:avLst/>
          </a:prstGeom>
        </p:spPr>
        <p:txBody>
          <a:bodyPr vert="horz" lIns="107944" tIns="35982" rIns="107944" bIns="35982" rtlCol="0">
            <a:normAutofit fontScale="85000" lnSpcReduction="10000"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198" b="1" dirty="0">
                <a:solidFill>
                  <a:schemeClr val="bg2"/>
                </a:solidFill>
              </a:rPr>
              <a:t>Evaluation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3191931" y="1858378"/>
            <a:ext cx="2409175" cy="1248775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Practical Exam</a:t>
            </a:r>
            <a:r>
              <a:rPr lang="bg-BG" sz="2799" b="1" dirty="0"/>
              <a:t> </a:t>
            </a:r>
            <a:r>
              <a:rPr lang="en-US" sz="2799" b="1" dirty="0"/>
              <a:t>(Final + Mid)</a:t>
            </a:r>
            <a:br>
              <a:rPr lang="bg-BG" sz="2799" b="1" dirty="0"/>
            </a:br>
            <a:r>
              <a:rPr lang="en-US" sz="2799" b="1" dirty="0"/>
              <a:t>100</a:t>
            </a:r>
            <a:r>
              <a:rPr lang="bg-BG" sz="2799" b="1" dirty="0"/>
              <a:t>%</a:t>
            </a:r>
            <a:endParaRPr lang="en-US" sz="2799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215089">
            <a:off x="8086271" y="1048451"/>
            <a:ext cx="2400297" cy="3532388"/>
          </a:xfrm>
          <a:prstGeom prst="rect">
            <a:avLst/>
          </a:prstGeom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8726020" y="1973171"/>
            <a:ext cx="1882960" cy="1019187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Homework</a:t>
            </a:r>
            <a:br>
              <a:rPr lang="en-US" sz="2799" b="1" dirty="0"/>
            </a:br>
            <a:r>
              <a:rPr lang="en-US" sz="2799" b="1" dirty="0"/>
              <a:t>5 %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376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96605" y="96540"/>
            <a:ext cx="8397308" cy="882424"/>
          </a:xfrm>
        </p:spPr>
        <p:txBody>
          <a:bodyPr/>
          <a:lstStyle/>
          <a:p>
            <a:r>
              <a:rPr lang="en-US" dirty="0"/>
              <a:t>CPE Certificate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817" y="2814645"/>
            <a:ext cx="4301319" cy="43013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492878">
            <a:off x="3328799" y="570739"/>
            <a:ext cx="3079425" cy="4555468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6548186" y="4695492"/>
            <a:ext cx="1814579" cy="584790"/>
          </a:xfrm>
          <a:prstGeom prst="rect">
            <a:avLst/>
          </a:prstGeom>
        </p:spPr>
        <p:txBody>
          <a:bodyPr vert="horz" lIns="107944" tIns="35982" rIns="107944" bIns="35982" rtlCol="0">
            <a:normAutofit fontScale="85000" lnSpcReduction="10000"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198" b="1" dirty="0">
                <a:solidFill>
                  <a:schemeClr val="bg2"/>
                </a:solidFill>
              </a:rPr>
              <a:t>Evaluation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3191931" y="1858378"/>
            <a:ext cx="2409175" cy="1248775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Theoretical</a:t>
            </a:r>
            <a:br>
              <a:rPr lang="en-US" sz="2799" b="1" dirty="0"/>
            </a:br>
            <a:r>
              <a:rPr lang="en-US" sz="2799" b="1" dirty="0"/>
              <a:t>Exam 100%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315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413787"/>
          </a:xfrm>
        </p:spPr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r>
              <a:rPr lang="en-US" dirty="0"/>
              <a:t>Official discussion forum: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Official JavaScript Facebook group:</a:t>
            </a:r>
          </a:p>
          <a:p>
            <a:endParaRPr lang="en-US" dirty="0"/>
          </a:p>
          <a:p>
            <a:r>
              <a:rPr lang="en-US" dirty="0"/>
              <a:t>Official SoftUni JavaScript Community: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61999" y="1905001"/>
            <a:ext cx="8933514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hlinkClick r:id="rId3"/>
              </a:rPr>
              <a:t>https://softuni.bg/js-fundamentals-may-2021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2000" y="3288836"/>
            <a:ext cx="8933514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hlinkClick r:id="rId4"/>
              </a:rPr>
              <a:t>https://</a:t>
            </a:r>
            <a:r>
              <a:rPr lang="en-US" sz="2200" b="1" noProof="1">
                <a:solidFill>
                  <a:srgbClr val="F2A40D"/>
                </a:solidFill>
                <a:latin typeface="Consolas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softuni.bg/forum/programming-fundamentals</a:t>
            </a:r>
            <a:endParaRPr lang="en-US" sz="2200" b="1" noProof="1">
              <a:solidFill>
                <a:srgbClr val="F2A40D"/>
              </a:solidFill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251439" y="2582191"/>
            <a:ext cx="1277130" cy="12771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240253" y="1209866"/>
            <a:ext cx="1277130" cy="1277130"/>
          </a:xfrm>
          <a:prstGeom prst="rect">
            <a:avLst/>
          </a:prstGeom>
        </p:spPr>
      </p:pic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97158C1F-B2E5-4B8A-B58B-34BEC0AC22AC}"/>
              </a:ext>
            </a:extLst>
          </p:cNvPr>
          <p:cNvSpPr/>
          <p:nvPr/>
        </p:nvSpPr>
        <p:spPr>
          <a:xfrm>
            <a:off x="769149" y="6037098"/>
            <a:ext cx="8933515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hlinkClick r:id="rId8"/>
              </a:rPr>
              <a:t>https://facebook.com/groups/SoftUniJavaScriptCommunity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</a:p>
        </p:txBody>
      </p:sp>
      <p:pic>
        <p:nvPicPr>
          <p:cNvPr id="13" name="Picture 12" descr="A picture containing vector graphics, sushi&#10;&#10;Description automatically generated">
            <a:extLst>
              <a:ext uri="{FF2B5EF4-FFF2-40B4-BE49-F238E27FC236}">
                <a16:creationId xmlns:a16="http://schemas.microsoft.com/office/drawing/2014/main" id="{0F27A009-B391-4B4D-9A82-DE15F6BC881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080" y="5603691"/>
            <a:ext cx="1147451" cy="1147451"/>
          </a:xfrm>
          <a:prstGeom prst="rect">
            <a:avLst/>
          </a:prstGeom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14" name="Rounded Rectangle 6">
            <a:extLst>
              <a:ext uri="{FF2B5EF4-FFF2-40B4-BE49-F238E27FC236}">
                <a16:creationId xmlns:a16="http://schemas.microsoft.com/office/drawing/2014/main" id="{B83224E0-46C1-41DB-BA7A-B911A9B8120F}"/>
              </a:ext>
            </a:extLst>
          </p:cNvPr>
          <p:cNvSpPr/>
          <p:nvPr/>
        </p:nvSpPr>
        <p:spPr>
          <a:xfrm>
            <a:off x="769149" y="4672671"/>
            <a:ext cx="8933515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solidFill>
                  <a:srgbClr val="F2A40D"/>
                </a:solidFill>
                <a:latin typeface="Consolas" panose="020B0609020204030204" pitchFamily="49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https://www.facebook.com/groups/JSFundamentalsMay2021</a:t>
            </a:r>
            <a:endParaRPr lang="en-US" sz="2200" b="1" noProof="1">
              <a:solidFill>
                <a:srgbClr val="F2A40D"/>
              </a:solidFill>
              <a:latin typeface="Consolas" pitchFamily="49" charset="0"/>
            </a:endParaRPr>
          </a:p>
        </p:txBody>
      </p:sp>
      <p:pic>
        <p:nvPicPr>
          <p:cNvPr id="15" name="Picture 8" descr="Резултат с изображение за facebook icon">
            <a:extLst>
              <a:ext uri="{FF2B5EF4-FFF2-40B4-BE49-F238E27FC236}">
                <a16:creationId xmlns:a16="http://schemas.microsoft.com/office/drawing/2014/main" id="{1FE783D2-92A4-41CF-A70D-7E660EFAB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400" y="4087946"/>
            <a:ext cx="1277131" cy="127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9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 dirty="0" err="1"/>
              <a:t>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778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8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1"/>
            <a:ext cx="5318632" cy="307298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Objectives</a:t>
            </a:r>
          </a:p>
        </p:txBody>
      </p:sp>
    </p:spTree>
    <p:extLst>
      <p:ext uri="{BB962C8B-B14F-4D97-AF65-F5344CB8AC3E}">
        <p14:creationId xmlns:p14="http://schemas.microsoft.com/office/powerpoint/2010/main" val="176545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1200326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Working with linear data structures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Arrays </a:t>
            </a:r>
          </a:p>
          <a:p>
            <a:pPr>
              <a:buClr>
                <a:schemeClr val="tx1"/>
              </a:buClr>
            </a:pPr>
            <a:r>
              <a:rPr lang="en-US" dirty="0"/>
              <a:t>Defining </a:t>
            </a:r>
            <a:r>
              <a:rPr lang="en-US" b="1" dirty="0">
                <a:solidFill>
                  <a:schemeClr val="bg1"/>
                </a:solidFill>
              </a:rPr>
              <a:t>functions</a:t>
            </a:r>
            <a:r>
              <a:rPr lang="en-US" dirty="0"/>
              <a:t> and simple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</a:p>
          <a:p>
            <a:pPr>
              <a:buClr>
                <a:schemeClr val="tx1"/>
              </a:buClr>
            </a:pPr>
            <a:r>
              <a:rPr lang="en-US" dirty="0"/>
              <a:t>Working with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pPr>
              <a:buClr>
                <a:schemeClr val="tx1"/>
              </a:buClr>
            </a:pPr>
            <a:r>
              <a:rPr lang="en-US" dirty="0"/>
              <a:t>Processing and manipulating </a:t>
            </a:r>
            <a:r>
              <a:rPr lang="en-US" b="1" dirty="0">
                <a:solidFill>
                  <a:schemeClr val="bg1"/>
                </a:solidFill>
              </a:rPr>
              <a:t>strings</a:t>
            </a:r>
            <a:endParaRPr lang="bg-BG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Regular expressions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Fundamentals Objectives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245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7400" y="991425"/>
            <a:ext cx="9927138" cy="56606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Mid Exam 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3</a:t>
            </a:r>
            <a:r>
              <a:rPr lang="en-GB" dirty="0"/>
              <a:t> practical problems</a:t>
            </a:r>
            <a:r>
              <a:rPr lang="bg-BG" dirty="0"/>
              <a:t> </a:t>
            </a:r>
            <a:r>
              <a:rPr lang="en-GB" dirty="0"/>
              <a:t>for </a:t>
            </a:r>
            <a:r>
              <a:rPr lang="en-GB" b="1" dirty="0">
                <a:solidFill>
                  <a:schemeClr val="bg1"/>
                </a:solidFill>
              </a:rPr>
              <a:t>4 hours</a:t>
            </a:r>
          </a:p>
          <a:p>
            <a:pPr lvl="2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Conditional Statements </a:t>
            </a: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Loops</a:t>
            </a:r>
          </a:p>
          <a:p>
            <a:pPr lvl="2"/>
            <a:r>
              <a:rPr lang="en-GB" dirty="0"/>
              <a:t>Linear Data Structures – </a:t>
            </a:r>
            <a:r>
              <a:rPr lang="en-GB" b="1" dirty="0">
                <a:solidFill>
                  <a:schemeClr val="bg1"/>
                </a:solidFill>
              </a:rPr>
              <a:t>Arrays</a:t>
            </a:r>
          </a:p>
          <a:p>
            <a:pPr marL="0" indent="0">
              <a:buNone/>
            </a:pPr>
            <a:r>
              <a:rPr lang="en-GB" dirty="0"/>
              <a:t>Final </a:t>
            </a:r>
            <a:r>
              <a:rPr lang="en-GB"/>
              <a:t>Exam </a:t>
            </a:r>
            <a:endParaRPr lang="en-GB" dirty="0"/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3</a:t>
            </a:r>
            <a:r>
              <a:rPr lang="en-GB" dirty="0"/>
              <a:t> practical problems for </a:t>
            </a:r>
            <a:r>
              <a:rPr lang="en-GB" b="1" dirty="0">
                <a:solidFill>
                  <a:schemeClr val="bg1"/>
                </a:solidFill>
              </a:rPr>
              <a:t>4 hours</a:t>
            </a:r>
          </a:p>
          <a:p>
            <a:pPr lvl="2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Associative Arrays</a:t>
            </a:r>
          </a:p>
          <a:p>
            <a:pPr lvl="2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Strings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Text Processing</a:t>
            </a:r>
          </a:p>
          <a:p>
            <a:pPr lvl="2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Regular Expressions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49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will have </a:t>
            </a:r>
            <a:r>
              <a:rPr lang="en-GB" b="1" dirty="0">
                <a:solidFill>
                  <a:schemeClr val="bg1"/>
                </a:solidFill>
              </a:rPr>
              <a:t>30 minutes</a:t>
            </a:r>
            <a:r>
              <a:rPr lang="en-GB" dirty="0"/>
              <a:t> once you enter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Multiple choice </a:t>
            </a:r>
            <a:r>
              <a:rPr lang="en-US" dirty="0"/>
              <a:t>with 1 or more correct answers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English</a:t>
            </a:r>
          </a:p>
          <a:p>
            <a:r>
              <a:rPr lang="en-GB" dirty="0"/>
              <a:t>Automated </a:t>
            </a:r>
            <a:r>
              <a:rPr lang="en-GB" b="1" dirty="0">
                <a:solidFill>
                  <a:schemeClr val="bg1"/>
                </a:solidFill>
              </a:rPr>
              <a:t>quiz system</a:t>
            </a:r>
          </a:p>
          <a:p>
            <a:r>
              <a:rPr lang="en-GB" b="1" dirty="0">
                <a:solidFill>
                  <a:schemeClr val="bg1"/>
                </a:solidFill>
              </a:rPr>
              <a:t>Available online</a:t>
            </a:r>
            <a:r>
              <a:rPr lang="en-GB" dirty="0"/>
              <a:t> – open when the practical exam starts and active 30 minutes after it's end</a:t>
            </a:r>
          </a:p>
          <a:p>
            <a:pPr lvl="1"/>
            <a:r>
              <a:rPr lang="en-GB" dirty="0"/>
              <a:t>You can submit your answers just one time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531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3976</TotalTime>
  <Words>699</Words>
  <Application>Microsoft Office PowerPoint</Application>
  <PresentationFormat>Широк екран</PresentationFormat>
  <Paragraphs>148</Paragraphs>
  <Slides>21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21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Wingdings 2</vt:lpstr>
      <vt:lpstr>SoftUni</vt:lpstr>
      <vt:lpstr>1_SoftUni</vt:lpstr>
      <vt:lpstr>JavaScript Fundamentals</vt:lpstr>
      <vt:lpstr>Table of Contents</vt:lpstr>
      <vt:lpstr>Have a Question?</vt:lpstr>
      <vt:lpstr>SoftUni Diamond Partners</vt:lpstr>
      <vt:lpstr>Educational Partners</vt:lpstr>
      <vt:lpstr>Course Objectives</vt:lpstr>
      <vt:lpstr>Programming Fundamentals Objectives</vt:lpstr>
      <vt:lpstr>Practical Programming Exam</vt:lpstr>
      <vt:lpstr>Theoretical Exam</vt:lpstr>
      <vt:lpstr>The Team</vt:lpstr>
      <vt:lpstr>Viktor Kostadinov</vt:lpstr>
      <vt:lpstr>Tanya Staneva</vt:lpstr>
      <vt:lpstr>Course Organization</vt:lpstr>
      <vt:lpstr>JS Fundamentals Module </vt:lpstr>
      <vt:lpstr>Homework Assignments &amp; Exercises</vt:lpstr>
      <vt:lpstr>SoftUni Certificate</vt:lpstr>
      <vt:lpstr>CPE Certificate</vt:lpstr>
      <vt:lpstr>Course Web Site, Forum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Course Introduction</dc:title>
  <dc:subject>Technology Fundamentals  – Practical Training Course @ SoftUni</dc:subject>
  <dc:creator>Software University</dc:creator>
  <cp:keywords>Technology Fundamentals; tech; fundamentals; technologySoftware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58</cp:revision>
  <dcterms:created xsi:type="dcterms:W3CDTF">2018-05-23T13:08:44Z</dcterms:created>
  <dcterms:modified xsi:type="dcterms:W3CDTF">2021-05-18T08:57:36Z</dcterms:modified>
  <cp:category>programming; education; software engineering; software development</cp:category>
</cp:coreProperties>
</file>