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1" r:id="rId3"/>
    <p:sldId id="508" r:id="rId4"/>
    <p:sldId id="509" r:id="rId5"/>
    <p:sldId id="468" r:id="rId6"/>
    <p:sldId id="547" r:id="rId7"/>
    <p:sldId id="470" r:id="rId8"/>
    <p:sldId id="471" r:id="rId9"/>
    <p:sldId id="536" r:id="rId10"/>
    <p:sldId id="546" r:id="rId11"/>
    <p:sldId id="473" r:id="rId12"/>
    <p:sldId id="477" r:id="rId13"/>
    <p:sldId id="548" r:id="rId14"/>
    <p:sldId id="549" r:id="rId15"/>
    <p:sldId id="550" r:id="rId16"/>
    <p:sldId id="535" r:id="rId17"/>
    <p:sldId id="479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2" r:id="rId28"/>
    <p:sldId id="563" r:id="rId29"/>
    <p:sldId id="564" r:id="rId30"/>
    <p:sldId id="349" r:id="rId31"/>
    <p:sldId id="401" r:id="rId32"/>
    <p:sldId id="570" r:id="rId33"/>
    <p:sldId id="579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D29463-2600-4093-A74E-8A4FFD1BF0B7}">
          <p14:sldIdLst>
            <p14:sldId id="402"/>
            <p14:sldId id="491"/>
            <p14:sldId id="508"/>
          </p14:sldIdLst>
        </p14:section>
        <p14:section name="Regular Expressions" id="{C065C56C-3351-44A1-A86B-C01CB0EF763B}">
          <p14:sldIdLst>
            <p14:sldId id="509"/>
            <p14:sldId id="468"/>
            <p14:sldId id="547"/>
            <p14:sldId id="470"/>
            <p14:sldId id="471"/>
            <p14:sldId id="536"/>
          </p14:sldIdLst>
        </p14:section>
        <p14:section name="Quantifiers &amp; Grouping" id="{832A8D63-3330-4E57-BAA2-347FE187CF46}">
          <p14:sldIdLst>
            <p14:sldId id="546"/>
            <p14:sldId id="473"/>
            <p14:sldId id="477"/>
            <p14:sldId id="548"/>
            <p14:sldId id="549"/>
            <p14:sldId id="550"/>
          </p14:sldIdLst>
        </p14:section>
        <p14:section name="Backreference" id="{999D7E03-6761-44D5-93A5-86371F11DE2E}">
          <p14:sldIdLst>
            <p14:sldId id="535"/>
            <p14:sldId id="479"/>
          </p14:sldIdLst>
        </p14:section>
        <p14:section name="Regular Expressions in JavaScript" id="{52285ED5-A26A-4D9D-8A81-9BFFE227109C}">
          <p14:sldIdLst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2"/>
            <p14:sldId id="563"/>
            <p14:sldId id="564"/>
          </p14:sldIdLst>
        </p14:section>
        <p14:section name="Summary" id="{6928F9AE-F265-4492-9687-B0ACA0FD465E}">
          <p14:sldIdLst>
            <p14:sldId id="349"/>
            <p14:sldId id="401"/>
            <p14:sldId id="570"/>
            <p14:sldId id="57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2BAABD-7E03-4FC2-9F45-64F79B2061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CCED18-8636-46A5-8F8A-5678616BAB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793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47E55B-AAE1-4D2E-A0C8-2AB142B9BF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D5CE6C-01C6-4AA2-B3DF-FBF03ED691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B13683-2711-4917-A058-3173E01B5C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06D157-747D-4C6E-AE97-95B83A1FB3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02A176-5777-4459-9128-F09FC21163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560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0645BAB-D9C2-4DBD-81CF-91D6BE5806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005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205785-D35B-43E9-B526-11C992864A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458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1D905C-7790-4DD7-9A87-B0AD65D8F9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5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4DD79-A5F0-4093-93DC-69878DAEDD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7A277B-C4AC-4C27-8B5E-6B008A46E71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DB7073C-65E3-4C7B-8953-C600C1D12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A231EEE-586C-4D74-910B-3D7DA5009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C8853B5-6228-4DDF-8FF5-5BDB4FF5C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7C61D7-53EA-43EA-B8C2-829D35DBB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 </a:t>
            </a:r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</a:t>
            </a:r>
            <a:r>
              <a:rPr lang="en-US" b="1" dirty="0">
                <a:solidFill>
                  <a:schemeClr val="bg1"/>
                </a:solidFill>
              </a:rPr>
              <a:t> 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464820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60185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0B94B9E-71D4-40B8-8884-FB8677CDC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42A5C3-7D1E-4B49-8FA9-8BAD8C2080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E4B9C8-E217-49A7-BF96-6728A646156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183C7F-2CAF-4C48-BA38-FAA40E9B6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214451-74AF-4FA1-95A6-AD889290BE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 in JS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100" dirty="0"/>
              <a:t>The constructor function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</a:t>
            </a:r>
            <a:r>
              <a:rPr lang="en-US"/>
              <a:t>in JS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E7CAF7-13B5-4F7C-A334-112D0A4596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Regular Expressions Syntax</a:t>
            </a:r>
          </a:p>
          <a:p>
            <a:pPr lvl="1"/>
            <a:r>
              <a:rPr lang="en-GB" sz="3400" dirty="0"/>
              <a:t>Definition and Pattern</a:t>
            </a:r>
          </a:p>
          <a:p>
            <a:pPr lvl="1"/>
            <a:r>
              <a:rPr lang="en-GB" sz="3400" dirty="0"/>
              <a:t>Predefined Character Classes</a:t>
            </a:r>
            <a:endParaRPr lang="bg-BG" sz="3400" dirty="0"/>
          </a:p>
          <a:p>
            <a:r>
              <a:rPr lang="en-US" sz="3400" dirty="0"/>
              <a:t>Quantifiers and Grouping</a:t>
            </a:r>
            <a:endParaRPr lang="en-GB" sz="3400" dirty="0"/>
          </a:p>
          <a:p>
            <a:r>
              <a:rPr lang="en-GB" dirty="0"/>
              <a:t>Backreference</a:t>
            </a:r>
            <a:r>
              <a:rPr lang="en-US" dirty="0"/>
              <a:t>s</a:t>
            </a:r>
          </a:p>
          <a:p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3E34AB-C412-43D0-96A2-1081A29F42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test(string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</a:t>
            </a:r>
            <a:r>
              <a:rPr lang="en-US"/>
              <a:t>a match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regex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</a:t>
            </a:r>
            <a:r>
              <a:rPr lang="en-US"/>
              <a:t>by Pattern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3C7F7AA-ECAE-4AEC-8CBA-9180213332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</a:t>
            </a:r>
            <a:r>
              <a:rPr lang="en-US"/>
              <a:t>strings)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</a:t>
            </a:r>
            <a:r>
              <a:rPr lang="en-US"/>
              <a:t>for Matches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815DAD-A8E0-4EC2-95A7-BEA42B9FBA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exec(string 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397" dirty="0"/>
              <a:t>Works with a pointer &amp; returns the </a:t>
            </a:r>
            <a:r>
              <a:rPr lang="en-US" sz="3397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Exec() Method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4C3D5C-1BA0-43E9-AAF2-BE9C52F81F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replace(regex, string replacement)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noProof="1">
                <a:cs typeface="Consolas" panose="020B0609020204030204" pitchFamily="49" charset="0"/>
              </a:rPr>
              <a:t>Replaces all strings that match the pattern with the provided </a:t>
            </a:r>
            <a:br>
              <a:rPr lang="en-US" sz="3000" noProof="1">
                <a:cs typeface="Consolas" panose="020B0609020204030204" pitchFamily="49" charset="0"/>
              </a:rPr>
            </a:br>
            <a:r>
              <a:rPr lang="en-US" sz="30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(regex,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</a:t>
            </a:r>
            <a:r>
              <a:rPr lang="en-US"/>
              <a:t>with Regex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10B3EF-9C98-4273-BCCC-E1AC077566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split(regex)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</a:t>
            </a:r>
            <a:r>
              <a:rPr lang="en-US"/>
              <a:t>of strings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regex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(regex);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</a:t>
            </a:r>
            <a:r>
              <a:rPr lang="en-US"/>
              <a:t>with Regex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EC9ADE-6D77-4F8D-82A2-BC8788E73B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F95E1-EEF8-4554-A8C8-CD9CD9D5CB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592C1CF-8EE0-4D6F-8271-F2257A5FC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6888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1254BB-AAF9-43B1-96B8-C91BD632B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5576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000" dirty="0"/>
              <a:t>Starts with "</a:t>
            </a:r>
            <a:r>
              <a:rPr lang="en-US" sz="3000" b="1" dirty="0">
                <a:solidFill>
                  <a:schemeClr val="bg1"/>
                </a:solidFill>
              </a:rPr>
              <a:t>+359</a:t>
            </a:r>
            <a:r>
              <a:rPr lang="en-US" sz="3000" dirty="0"/>
              <a:t>"</a:t>
            </a:r>
            <a:endParaRPr lang="bg-BG" sz="3000" dirty="0"/>
          </a:p>
          <a:p>
            <a:pPr lvl="1"/>
            <a:r>
              <a:rPr lang="en-US" sz="3000" dirty="0"/>
              <a:t>Followed by the area code (always </a:t>
            </a:r>
            <a:r>
              <a:rPr lang="en-US" sz="3000" b="1" dirty="0">
                <a:solidFill>
                  <a:schemeClr val="bg1"/>
                </a:solidFill>
              </a:rPr>
              <a:t>2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en-US" sz="3000" dirty="0"/>
              <a:t>Followed by the </a:t>
            </a:r>
            <a:r>
              <a:rPr lang="en-US" sz="3000" b="1" dirty="0">
                <a:solidFill>
                  <a:schemeClr val="bg1"/>
                </a:solidFill>
              </a:rPr>
              <a:t>number</a:t>
            </a:r>
            <a:r>
              <a:rPr lang="en-US" sz="3000" dirty="0"/>
              <a:t> itself , which consists of </a:t>
            </a:r>
            <a:r>
              <a:rPr lang="en-US" sz="3000" b="1" dirty="0">
                <a:solidFill>
                  <a:schemeClr val="bg1"/>
                </a:solidFill>
              </a:rPr>
              <a:t>7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(separated in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groups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of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4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digits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respectively)</a:t>
            </a:r>
            <a:endParaRPr lang="bg-BG" sz="3000" dirty="0"/>
          </a:p>
          <a:p>
            <a:pPr lvl="1"/>
            <a:r>
              <a:rPr lang="en-US" sz="3000" dirty="0"/>
              <a:t>The different </a:t>
            </a:r>
            <a:r>
              <a:rPr lang="en-US" sz="3000" b="1" dirty="0">
                <a:solidFill>
                  <a:schemeClr val="bg1"/>
                </a:solidFill>
              </a:rPr>
              <a:t>parts</a:t>
            </a:r>
            <a:r>
              <a:rPr lang="en-US" sz="3000" dirty="0"/>
              <a:t> are </a:t>
            </a:r>
            <a:r>
              <a:rPr lang="en-US" sz="3000" b="1" dirty="0">
                <a:solidFill>
                  <a:schemeClr val="bg1"/>
                </a:solidFill>
              </a:rPr>
              <a:t>separated</a:t>
            </a:r>
            <a:r>
              <a:rPr lang="en-US" sz="3000" dirty="0"/>
              <a:t> by either a </a:t>
            </a: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or a </a:t>
            </a:r>
            <a:r>
              <a:rPr lang="en-US" sz="3000" b="1" dirty="0">
                <a:solidFill>
                  <a:schemeClr val="bg1"/>
                </a:solidFill>
              </a:rPr>
              <a:t>hyphen</a:t>
            </a:r>
            <a:r>
              <a:rPr lang="en-US" sz="3000" dirty="0"/>
              <a:t> ('</a:t>
            </a:r>
            <a:r>
              <a:rPr lang="en-US" sz="3000" b="1" dirty="0"/>
              <a:t>-</a:t>
            </a:r>
            <a:r>
              <a:rPr lang="en-US" sz="3000" dirty="0"/>
              <a:t>')</a:t>
            </a:r>
            <a:endParaRPr lang="bg-BG" sz="3000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30ED3EC-0E2E-4AFB-8C7D-EB806EC66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672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regExPhones(input)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814D55-95FB-4A8F-8FB8-6B9F26A78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0D301C-212E-4A25-B639-EB5AD70F5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6FBE937-FB06-4A49-B031-4C31031E4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39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D3B6F1FB-C038-45EE-9124-0EA73B7B5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4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5C4E4A25-4226-4AA9-9314-D88981976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9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0063858-3393-4178-BDD7-5CA5EAA1DF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C500E1C-6EF7-46F0-A75B-6E522C603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2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BBDDA6-3A87-48DD-825E-81F41871BA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3A3CB2-98D9-4248-853E-787D4A1001D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21066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16346"/>
            <a:ext cx="8625520" cy="882654"/>
          </a:xfrm>
        </p:spPr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056145-ECDA-4B75-AC63-9D4E6D7E12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E14-57C5-4BFE-963F-A4CFF8D6D0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Www.regex101.com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525E45A2-687B-42B7-A8AF-7B57D37F7D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614F67-6F7E-4A67-95AB-6C65A0674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539BF06-22EA-4D1E-9C4C-373A5BB14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D9C16E-799F-4628-B569-D43277573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Words>1798</Words>
  <Application>Microsoft Office PowerPoint</Application>
  <PresentationFormat>Widescreen</PresentationFormat>
  <Paragraphs>271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 in JS</vt:lpstr>
      <vt:lpstr>Validating String by Pattern</vt:lpstr>
      <vt:lpstr>Checking for Matches</vt:lpstr>
      <vt:lpstr>Using the Exec() Method</vt:lpstr>
      <vt:lpstr>Replacing with Regex</vt:lpstr>
      <vt:lpstr>Splitting with Regex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4</cp:revision>
  <dcterms:created xsi:type="dcterms:W3CDTF">2018-05-23T13:08:44Z</dcterms:created>
  <dcterms:modified xsi:type="dcterms:W3CDTF">2019-12-04T11:27:13Z</dcterms:modified>
  <cp:category>programming;computer programming;software development;web development</cp:category>
</cp:coreProperties>
</file>