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4339" autoAdjust="0"/>
  </p:normalViewPr>
  <p:slideViewPr>
    <p:cSldViewPr snapToGrid="0">
      <p:cViewPr varScale="1">
        <p:scale>
          <a:sx n="90" d="100"/>
          <a:sy n="90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4D9B-A8AC-4B78-A688-4FC5914EC938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4A16B-9B98-4BD0-8236-CED666C5DA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92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4A16B-9B98-4BD0-8236-CED666C5DA6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51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4A16B-9B98-4BD0-8236-CED666C5DA6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59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4A16B-9B98-4BD0-8236-CED666C5DA6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67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6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88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45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7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91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65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56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41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37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1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5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C8D9-F27B-4CA1-831A-89B5307A4E0F}" type="datetimeFigureOut">
              <a:rPr lang="en-AU" smtClean="0"/>
              <a:t>29/04/2016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5543-44FC-4CC0-A9F7-20F1E31FE2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2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775" y="962204"/>
            <a:ext cx="10228028" cy="3784724"/>
          </a:xfrm>
        </p:spPr>
        <p:txBody>
          <a:bodyPr>
            <a:normAutofit/>
          </a:bodyPr>
          <a:lstStyle/>
          <a:p>
            <a:r>
              <a:rPr lang="en-AU" sz="6600" b="1" dirty="0" smtClean="0">
                <a:solidFill>
                  <a:srgbClr val="FFC000"/>
                </a:solidFill>
              </a:rPr>
              <a:t>NEURAL NETWORKS</a:t>
            </a:r>
          </a:p>
          <a:p>
            <a:endParaRPr lang="en-AU" sz="6600" b="1" dirty="0" smtClean="0">
              <a:solidFill>
                <a:srgbClr val="FFC000"/>
              </a:solidFill>
            </a:endParaRPr>
          </a:p>
          <a:p>
            <a:r>
              <a:rPr lang="en-AU" sz="6600" b="1" dirty="0" smtClean="0">
                <a:solidFill>
                  <a:srgbClr val="FFC000"/>
                </a:solidFill>
              </a:rPr>
              <a:t>ARE WE IN DANGER?</a:t>
            </a:r>
          </a:p>
        </p:txBody>
      </p:sp>
    </p:spTree>
    <p:extLst>
      <p:ext uri="{BB962C8B-B14F-4D97-AF65-F5344CB8AC3E}">
        <p14:creationId xmlns:p14="http://schemas.microsoft.com/office/powerpoint/2010/main" val="15873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5400" b="1" dirty="0" smtClean="0">
                <a:solidFill>
                  <a:srgbClr val="FFC000"/>
                </a:solidFill>
              </a:rPr>
              <a:t>Basics of a Artificial Neural Networks</a:t>
            </a:r>
            <a:endParaRPr lang="en-AU" sz="5400" b="1" dirty="0">
              <a:solidFill>
                <a:srgbClr val="FFC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9610" y="1598241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Inputs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4178596" y="1922097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Nodes and Hidden Layers</a:t>
            </a:r>
            <a:endParaRPr lang="en-AU" dirty="0"/>
          </a:p>
        </p:txBody>
      </p:sp>
      <p:sp>
        <p:nvSpPr>
          <p:cNvPr id="6" name="Right Arrow 5"/>
          <p:cNvSpPr/>
          <p:nvPr/>
        </p:nvSpPr>
        <p:spPr>
          <a:xfrm>
            <a:off x="8027582" y="2286815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Outputs</a:t>
            </a:r>
            <a:endParaRPr lang="en-AU" dirty="0"/>
          </a:p>
        </p:txBody>
      </p:sp>
      <p:sp>
        <p:nvSpPr>
          <p:cNvPr id="7" name="Right Arrow 6"/>
          <p:cNvSpPr/>
          <p:nvPr/>
        </p:nvSpPr>
        <p:spPr>
          <a:xfrm>
            <a:off x="329610" y="3122526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Weights</a:t>
            </a:r>
            <a:endParaRPr lang="en-AU" dirty="0"/>
          </a:p>
        </p:txBody>
      </p:sp>
      <p:sp>
        <p:nvSpPr>
          <p:cNvPr id="8" name="Right Arrow 7"/>
          <p:cNvSpPr/>
          <p:nvPr/>
        </p:nvSpPr>
        <p:spPr>
          <a:xfrm>
            <a:off x="4178596" y="3504946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Activations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8027582" y="3869664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Ability to learn very complex higher dimensional spaces</a:t>
            </a:r>
            <a:endParaRPr lang="en-AU" dirty="0"/>
          </a:p>
        </p:txBody>
      </p:sp>
      <p:sp>
        <p:nvSpPr>
          <p:cNvPr id="10" name="Right Arrow 9"/>
          <p:cNvSpPr/>
          <p:nvPr/>
        </p:nvSpPr>
        <p:spPr>
          <a:xfrm>
            <a:off x="329610" y="4491668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Forward Propagation</a:t>
            </a:r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>
            <a:off x="4178596" y="4874088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Backward Propagation (gradient decent)</a:t>
            </a:r>
            <a:endParaRPr lang="en-AU" dirty="0"/>
          </a:p>
        </p:txBody>
      </p:sp>
      <p:sp>
        <p:nvSpPr>
          <p:cNvPr id="12" name="Right Arrow 11"/>
          <p:cNvSpPr/>
          <p:nvPr/>
        </p:nvSpPr>
        <p:spPr>
          <a:xfrm>
            <a:off x="8027582" y="5238806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Scaling and Shrinkage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33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6" y="0"/>
            <a:ext cx="4931004" cy="1520236"/>
          </a:xfrm>
        </p:spPr>
        <p:txBody>
          <a:bodyPr>
            <a:normAutofit/>
          </a:bodyPr>
          <a:lstStyle/>
          <a:p>
            <a:pPr algn="ctr"/>
            <a:r>
              <a:rPr lang="en-AU" sz="5400" b="1" dirty="0" smtClean="0">
                <a:solidFill>
                  <a:srgbClr val="FFC000"/>
                </a:solidFill>
              </a:rPr>
              <a:t>WHY THE FEAR?</a:t>
            </a:r>
            <a:endParaRPr lang="en-AU" sz="5400" b="1" dirty="0">
              <a:solidFill>
                <a:srgbClr val="FFC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61507" y="1520236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SKYNET was based on ANNs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361507" y="2764245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How much data is on the internet?</a:t>
            </a:r>
            <a:endParaRPr lang="en-AU" dirty="0"/>
          </a:p>
        </p:txBody>
      </p:sp>
      <p:sp>
        <p:nvSpPr>
          <p:cNvPr id="7" name="Right Arrow 6"/>
          <p:cNvSpPr/>
          <p:nvPr/>
        </p:nvSpPr>
        <p:spPr>
          <a:xfrm>
            <a:off x="4210493" y="1842757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How real could this be?</a:t>
            </a:r>
            <a:endParaRPr lang="en-AU" dirty="0"/>
          </a:p>
        </p:txBody>
      </p:sp>
      <p:sp>
        <p:nvSpPr>
          <p:cNvPr id="8" name="Right Arrow 7"/>
          <p:cNvSpPr/>
          <p:nvPr/>
        </p:nvSpPr>
        <p:spPr>
          <a:xfrm>
            <a:off x="8059479" y="2165278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Open Letter to Governments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4210493" y="3109803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Estimates based on 4 largest storages is around 1200 petabytes</a:t>
            </a:r>
            <a:endParaRPr lang="en-AU" dirty="0"/>
          </a:p>
        </p:txBody>
      </p:sp>
      <p:sp>
        <p:nvSpPr>
          <p:cNvPr id="10" name="Right Arrow 9"/>
          <p:cNvSpPr/>
          <p:nvPr/>
        </p:nvSpPr>
        <p:spPr>
          <a:xfrm>
            <a:off x="8059479" y="3432324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Algorithm speeds make learning more efficient? MIT (Feb 2016)</a:t>
            </a:r>
            <a:endParaRPr lang="en-AU" dirty="0"/>
          </a:p>
        </p:txBody>
      </p:sp>
      <p:sp>
        <p:nvSpPr>
          <p:cNvPr id="12" name="Right Arrow 11"/>
          <p:cNvSpPr/>
          <p:nvPr/>
        </p:nvSpPr>
        <p:spPr>
          <a:xfrm>
            <a:off x="361507" y="4528572"/>
            <a:ext cx="11685182" cy="21805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 smtClean="0"/>
              <a:t>“Starting </a:t>
            </a:r>
            <a:r>
              <a:rPr lang="en-AU" sz="2400" dirty="0"/>
              <a:t>a military AI arms race is a bad idea, and should be prevented by a ban on offensive autonomous weapons beyond meaningful human </a:t>
            </a:r>
            <a:r>
              <a:rPr lang="en-AU" sz="2400" dirty="0" smtClean="0"/>
              <a:t>control”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636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" y="4965406"/>
            <a:ext cx="11240386" cy="1807534"/>
          </a:xfrm>
        </p:spPr>
        <p:txBody>
          <a:bodyPr/>
          <a:lstStyle/>
          <a:p>
            <a:r>
              <a:rPr lang="en-AU" b="1" dirty="0" smtClean="0">
                <a:solidFill>
                  <a:srgbClr val="FFC000"/>
                </a:solidFill>
              </a:rPr>
              <a:t>GOOGLE </a:t>
            </a:r>
            <a:br>
              <a:rPr lang="en-AU" b="1" dirty="0" smtClean="0">
                <a:solidFill>
                  <a:srgbClr val="FFC000"/>
                </a:solidFill>
              </a:rPr>
            </a:br>
            <a:r>
              <a:rPr lang="en-AU" b="1" dirty="0" smtClean="0">
                <a:solidFill>
                  <a:srgbClr val="FFC000"/>
                </a:solidFill>
              </a:rPr>
              <a:t>RANKBRAIN</a:t>
            </a:r>
            <a:endParaRPr lang="en-AU" b="1" dirty="0">
              <a:solidFill>
                <a:srgbClr val="FFC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283303" y="1126831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RankBrain</a:t>
            </a:r>
            <a:r>
              <a:rPr lang="en-AU" dirty="0" smtClean="0"/>
              <a:t> online for a year!!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7283303" y="2370840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r>
              <a:rPr lang="en-AU" baseline="30000" dirty="0" smtClean="0"/>
              <a:t>rd</a:t>
            </a:r>
            <a:r>
              <a:rPr lang="en-AU" dirty="0" smtClean="0"/>
              <a:t> most important factor in web page ranking</a:t>
            </a:r>
            <a:endParaRPr lang="en-AU" dirty="0"/>
          </a:p>
        </p:txBody>
      </p:sp>
      <p:sp>
        <p:nvSpPr>
          <p:cNvPr id="6" name="Right Arrow 5"/>
          <p:cNvSpPr/>
          <p:nvPr/>
        </p:nvSpPr>
        <p:spPr>
          <a:xfrm>
            <a:off x="7283303" y="3614849"/>
            <a:ext cx="3848986" cy="12440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But wait… </a:t>
            </a:r>
            <a:r>
              <a:rPr lang="en-AU" dirty="0" err="1" smtClean="0"/>
              <a:t>RankBrain</a:t>
            </a:r>
            <a:r>
              <a:rPr lang="en-AU" dirty="0" smtClean="0"/>
              <a:t> is still on a chain!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57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10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C000"/>
                </a:solidFill>
              </a:rPr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4688405"/>
          </a:xfrm>
        </p:spPr>
        <p:txBody>
          <a:bodyPr>
            <a:noAutofit/>
          </a:bodyPr>
          <a:lstStyle/>
          <a:p>
            <a:r>
              <a:rPr lang="en-AU" dirty="0" smtClean="0">
                <a:solidFill>
                  <a:srgbClr val="FFC000"/>
                </a:solidFill>
              </a:rPr>
              <a:t>http://www.inquisitr.com/2547110/skynet-lives-google-rankbrain-is-a-neural-network-artificial-intelligence-which-loves-stephen-hawking-and-elon-musk/</a:t>
            </a:r>
            <a:endParaRPr lang="en-AU" dirty="0">
              <a:solidFill>
                <a:srgbClr val="FFC000"/>
              </a:solidFill>
            </a:endParaRPr>
          </a:p>
          <a:p>
            <a:r>
              <a:rPr lang="en-AU" dirty="0" smtClean="0">
                <a:solidFill>
                  <a:srgbClr val="FFC000"/>
                </a:solidFill>
              </a:rPr>
              <a:t>http://www.sciencefocus.com/qa/how-many-terabytes-data-are-internet</a:t>
            </a:r>
            <a:endParaRPr lang="en-AU" dirty="0">
              <a:solidFill>
                <a:srgbClr val="FFC000"/>
              </a:solidFill>
            </a:endParaRPr>
          </a:p>
          <a:p>
            <a:r>
              <a:rPr lang="en-AU" dirty="0" smtClean="0">
                <a:solidFill>
                  <a:srgbClr val="FFC000"/>
                </a:solidFill>
              </a:rPr>
              <a:t>https://en.wikipedia.org/wiki/RankBrain</a:t>
            </a:r>
            <a:endParaRPr lang="en-AU" dirty="0">
              <a:solidFill>
                <a:srgbClr val="FFC000"/>
              </a:solidFill>
            </a:endParaRPr>
          </a:p>
          <a:p>
            <a:r>
              <a:rPr lang="en-AU" dirty="0" smtClean="0">
                <a:solidFill>
                  <a:srgbClr val="FFC000"/>
                </a:solidFill>
              </a:rPr>
              <a:t>(</a:t>
            </a:r>
            <a:r>
              <a:rPr lang="en-AU" dirty="0" err="1" smtClean="0">
                <a:solidFill>
                  <a:srgbClr val="FFC000"/>
                </a:solidFill>
              </a:rPr>
              <a:t>nb</a:t>
            </a:r>
            <a:r>
              <a:rPr lang="en-AU" dirty="0" smtClean="0">
                <a:solidFill>
                  <a:srgbClr val="FFC000"/>
                </a:solidFill>
              </a:rPr>
              <a:t>) – I’ll post a very good </a:t>
            </a:r>
            <a:r>
              <a:rPr lang="en-AU" dirty="0" err="1" smtClean="0">
                <a:solidFill>
                  <a:srgbClr val="FFC000"/>
                </a:solidFill>
              </a:rPr>
              <a:t>youtube</a:t>
            </a:r>
            <a:r>
              <a:rPr lang="en-AU" dirty="0" smtClean="0">
                <a:solidFill>
                  <a:srgbClr val="FFC000"/>
                </a:solidFill>
              </a:rPr>
              <a:t> series (to slack) on the mathematics of a neural network using a basic example. Its very helpful for gaining the intuition. I’ll post it once we’ve covered it in the class.</a:t>
            </a:r>
            <a:endParaRPr lang="en-A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202</Words>
  <Application>Microsoft Office PowerPoint</Application>
  <PresentationFormat>Widescreen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Basics of a Artificial Neural Networks</vt:lpstr>
      <vt:lpstr>WHY THE FEAR?</vt:lpstr>
      <vt:lpstr>GOOGLE  RANKBRAIN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Arthur Sarvos</dc:creator>
  <cp:lastModifiedBy>Arthur Sarvos</cp:lastModifiedBy>
  <cp:revision>16</cp:revision>
  <dcterms:created xsi:type="dcterms:W3CDTF">2016-04-29T09:48:52Z</dcterms:created>
  <dcterms:modified xsi:type="dcterms:W3CDTF">2016-04-29T12:59:32Z</dcterms:modified>
</cp:coreProperties>
</file>