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9" r:id="rId22"/>
    <p:sldId id="275" r:id="rId23"/>
    <p:sldId id="276" r:id="rId24"/>
    <p:sldId id="277" r:id="rId25"/>
  </p:sldIdLst>
  <p:sldSz cx="9363075" cy="5257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1656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85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8575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85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20" y="162"/>
      </p:cViewPr>
      <p:guideLst>
        <p:guide orient="horz" pos="1656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04220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6238" y="685800"/>
            <a:ext cx="610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8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 flipH="1">
            <a:off x="6169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76250" y="2082800"/>
            <a:ext cx="55006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1860946" y="883146"/>
            <a:ext cx="5641183" cy="1779985"/>
          </a:xfrm>
          <a:prstGeom prst="rect">
            <a:avLst/>
          </a:prstGeom>
        </p:spPr>
        <p:txBody>
          <a:bodyPr lIns="27384" tIns="27384" rIns="27384" bIns="27384" anchor="b"/>
          <a:lstStyle>
            <a:lvl1pPr algn="ctr">
              <a:lnSpc>
                <a:spcPct val="100000"/>
              </a:lnSpc>
              <a:defRPr sz="4400" b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1860946" y="2711053"/>
            <a:ext cx="5641183" cy="609303"/>
          </a:xfrm>
          <a:prstGeom prst="rect">
            <a:avLst/>
          </a:prstGeom>
        </p:spPr>
        <p:txBody>
          <a:bodyPr lIns="27384" tIns="27384" rIns="27384" bIns="27384"/>
          <a:lstStyle>
            <a:lvl1pPr marL="0" indent="0" algn="ctr">
              <a:lnSpc>
                <a:spcPct val="100000"/>
              </a:lnSpc>
              <a:defRPr sz="1800" b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indent="0" algn="ctr">
              <a:lnSpc>
                <a:spcPct val="100000"/>
              </a:lnSpc>
              <a:buClrTx/>
              <a:buSzTx/>
              <a:buFontTx/>
              <a:buNone/>
              <a:defRPr sz="1800" b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indent="0" algn="ctr">
              <a:lnSpc>
                <a:spcPct val="100000"/>
              </a:lnSpc>
              <a:buClrTx/>
              <a:buSzTx/>
              <a:buFontTx/>
              <a:buNone/>
              <a:defRPr sz="1800" b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indent="0" algn="ctr">
              <a:lnSpc>
                <a:spcPct val="100000"/>
              </a:lnSpc>
              <a:buClrTx/>
              <a:buSzTx/>
              <a:buFontTx/>
              <a:buNone/>
              <a:defRPr sz="1800" b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indent="0" algn="ctr">
              <a:lnSpc>
                <a:spcPct val="100000"/>
              </a:lnSpc>
              <a:buClrTx/>
              <a:buSzTx/>
              <a:buFontTx/>
              <a:buNone/>
              <a:defRPr sz="1800" b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xfrm>
            <a:off x="4580811" y="4990802"/>
            <a:ext cx="194607" cy="194470"/>
          </a:xfrm>
          <a:prstGeom prst="rect">
            <a:avLst/>
          </a:prstGeom>
        </p:spPr>
        <p:txBody>
          <a:bodyPr lIns="27384" tIns="27384" rIns="27384" bIns="27384"/>
          <a:lstStyle>
            <a:lvl1pPr>
              <a:defRPr sz="900">
                <a:uFillTx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8414810" y="458787"/>
            <a:ext cx="337605" cy="3556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8599785" y="514350"/>
            <a:ext cx="355005" cy="34290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68153" y="505195"/>
            <a:ext cx="7874121" cy="101626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68153" y="983297"/>
            <a:ext cx="8426769" cy="4030980"/>
          </a:xfrm>
          <a:prstGeom prst="rect">
            <a:avLst/>
          </a:prstGeom>
        </p:spPr>
        <p:txBody>
          <a:bodyPr/>
          <a:lstStyle>
            <a:lvl1pPr marL="186689" indent="-146050">
              <a:lnSpc>
                <a:spcPts val="2400"/>
              </a:lnSpc>
              <a:buClr>
                <a:srgbClr val="000000"/>
              </a:buClr>
              <a:buSzPct val="69000"/>
              <a:buFont typeface="Lucida Grande"/>
              <a:buChar char="‣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69" name="image.tif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712" y="1111250"/>
            <a:ext cx="5259388" cy="3683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81" name="image.tif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2512" y="1136650"/>
            <a:ext cx="4862513" cy="380841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93" name="image.tiff"/>
          <p:cNvPicPr>
            <a:picLocks/>
          </p:cNvPicPr>
          <p:nvPr/>
        </p:nvPicPr>
        <p:blipFill>
          <a:blip r:embed="rId2">
            <a:extLst/>
          </a:blip>
          <a:srcRect t="2653" b="9072"/>
          <a:stretch>
            <a:fillRect/>
          </a:stretch>
        </p:blipFill>
        <p:spPr>
          <a:xfrm>
            <a:off x="719137" y="1049337"/>
            <a:ext cx="7586663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454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386137" y="2085975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 flipH="1">
            <a:off x="454025" y="36576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 flipH="1">
            <a:off x="3371850" y="3651250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68153" y="210555"/>
            <a:ext cx="8426769" cy="101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68153" y="1226819"/>
            <a:ext cx="8426769" cy="403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2pPr>
              <a:buClr>
                <a:srgbClr val="FFFFFF"/>
              </a:buClr>
              <a:buFont typeface="Lucida Grande"/>
              <a:buChar char="‣"/>
            </a:lvl2pPr>
            <a:lvl3pPr>
              <a:buClr>
                <a:srgbClr val="FFFFFF"/>
              </a:buClr>
              <a:buFont typeface="Lucida Grande"/>
              <a:buChar char="‣"/>
            </a:lvl3pPr>
            <a:lvl4pPr>
              <a:buClr>
                <a:srgbClr val="FFFFFF"/>
              </a:buClr>
              <a:buFont typeface="Lucida Grande"/>
              <a:buChar char="‣"/>
            </a:lvl4pPr>
            <a:lvl5pPr>
              <a:buClr>
                <a:srgbClr val="FFFFFF"/>
              </a:buClr>
              <a:buFont typeface="Lucida Grande"/>
              <a:buChar char="‣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4461935" y="4787900"/>
            <a:ext cx="439205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0" marR="0" indent="228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0" marR="0" indent="457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0" marR="0" indent="685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0" marR="0" indent="9144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0" marR="0" indent="11430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0" marR="0" indent="1371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0" marR="0" indent="1600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0" marR="0" indent="1828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titleStyle>
    <p:bodyStyle>
      <a:lvl1pPr marL="383540" marR="0" indent="-38354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3327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4787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6248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mac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140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>
            <a:spLocks noGrp="1"/>
          </p:cNvSpPr>
          <p:nvPr>
            <p:ph type="title" idx="4294967295"/>
          </p:nvPr>
        </p:nvSpPr>
        <p:spPr>
          <a:xfrm>
            <a:off x="412750" y="1144587"/>
            <a:ext cx="8469313" cy="2741613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70000"/>
              </a:lnSpc>
              <a:defRPr sz="8200">
                <a:latin typeface="Garamond"/>
                <a:ea typeface="Garamond"/>
                <a:cs typeface="Garamond"/>
                <a:sym typeface="Garamond"/>
              </a:defRPr>
            </a:pPr>
            <a:r>
              <a:rPr dirty="0"/>
              <a:t>DATA SCIENCE</a:t>
            </a:r>
          </a:p>
          <a:p>
            <a:pPr>
              <a:lnSpc>
                <a:spcPct val="70000"/>
              </a:lnSpc>
              <a:defRPr sz="4100">
                <a:latin typeface="Garamond"/>
                <a:ea typeface="Garamond"/>
                <a:cs typeface="Garamond"/>
                <a:sym typeface="Garamond"/>
              </a:defRPr>
            </a:pPr>
            <a:r>
              <a:rPr dirty="0"/>
              <a:t>10 WEEK PART TIME COURSE</a:t>
            </a:r>
          </a:p>
          <a:p>
            <a:pPr>
              <a:lnSpc>
                <a:spcPct val="70000"/>
              </a:lnSpc>
              <a:defRPr sz="4100">
                <a:latin typeface="Garamond"/>
                <a:ea typeface="Garamond"/>
                <a:cs typeface="Garamond"/>
                <a:sym typeface="Garamond"/>
              </a:defRPr>
            </a:pPr>
            <a:endParaRPr dirty="0"/>
          </a:p>
          <a:p>
            <a:pPr>
              <a:lnSpc>
                <a:spcPct val="70000"/>
              </a:lnSpc>
              <a:defRPr sz="4100">
                <a:latin typeface="Garamond"/>
                <a:ea typeface="Garamond"/>
                <a:cs typeface="Garamond"/>
                <a:sym typeface="Garamond"/>
              </a:defRPr>
            </a:pPr>
            <a:r>
              <a:rPr dirty="0"/>
              <a:t>Week 1</a:t>
            </a:r>
            <a:r>
              <a:rPr lang="en-AU" dirty="0"/>
              <a:t>b –</a:t>
            </a:r>
            <a:r>
              <a:rPr dirty="0"/>
              <a:t> Git</a:t>
            </a:r>
            <a:r>
              <a:rPr lang="en-AU" dirty="0"/>
              <a:t> Intro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NAVIGATING A GITHUB REPO (2 of 2)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Commits:</a:t>
            </a:r>
          </a:p>
          <a:p>
            <a:pPr lvl="1">
              <a:lnSpc>
                <a:spcPct val="150000"/>
              </a:lnSpc>
            </a:pPr>
            <a:r>
              <a:t>One or more changes to one or more files</a:t>
            </a:r>
          </a:p>
          <a:p>
            <a:pPr lvl="1">
              <a:lnSpc>
                <a:spcPct val="150000"/>
              </a:lnSpc>
            </a:pPr>
            <a:r>
              <a:t>Revision highlighting</a:t>
            </a:r>
          </a:p>
          <a:p>
            <a:pPr lvl="1">
              <a:lnSpc>
                <a:spcPct val="150000"/>
              </a:lnSpc>
            </a:pPr>
            <a:r>
              <a:t>Commit comments are required</a:t>
            </a:r>
          </a:p>
          <a:p>
            <a:pPr lvl="1">
              <a:lnSpc>
                <a:spcPct val="150000"/>
              </a:lnSpc>
            </a:pPr>
            <a:r>
              <a:t>Most recent commit comment shown by filename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SIGNUP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xfrm>
            <a:off x="468153" y="2338466"/>
            <a:ext cx="8426769" cy="267581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Click on the signup button on the top-right</a:t>
            </a:r>
          </a:p>
          <a:p>
            <a:pPr>
              <a:lnSpc>
                <a:spcPct val="200000"/>
              </a:lnSpc>
            </a:pPr>
            <a:r>
              <a:t>Choose a plan (one of them is free)</a:t>
            </a:r>
          </a:p>
          <a:p>
            <a:pPr>
              <a:lnSpc>
                <a:spcPct val="200000"/>
              </a:lnSpc>
            </a:pPr>
            <a:r>
              <a:t>Remember your email and password!!!!</a:t>
            </a:r>
          </a:p>
        </p:txBody>
      </p:sp>
      <p:pic>
        <p:nvPicPr>
          <p:cNvPr id="216" name="image1.png" descr="Screenshot 2015-06-15 19.56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37" y="1166673"/>
            <a:ext cx="9144001" cy="917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CREATING A REPO ON GITHUB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1"/>
          </p:nvPr>
        </p:nvSpPr>
        <p:spPr>
          <a:xfrm>
            <a:off x="468153" y="960437"/>
            <a:ext cx="5371308" cy="427525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1900"/>
            </a:pPr>
            <a:r>
              <a:t>Click “Create New” (plus sign) on your profile:</a:t>
            </a:r>
          </a:p>
          <a:p>
            <a:pPr lvl="1">
              <a:lnSpc>
                <a:spcPct val="120000"/>
              </a:lnSpc>
              <a:defRPr sz="1900"/>
            </a:pPr>
            <a:r>
              <a:t>Define name, description, public or private</a:t>
            </a:r>
          </a:p>
          <a:p>
            <a:pPr lvl="1">
              <a:lnSpc>
                <a:spcPct val="120000"/>
              </a:lnSpc>
              <a:defRPr sz="1900"/>
            </a:pPr>
            <a:r>
              <a:t>Initialise with README (if you’re going to clone)</a:t>
            </a:r>
            <a:br/>
            <a:endParaRPr/>
          </a:p>
          <a:p>
            <a:pPr>
              <a:lnSpc>
                <a:spcPct val="120000"/>
              </a:lnSpc>
              <a:defRPr sz="1900"/>
            </a:pPr>
            <a:r>
              <a:t>Notes:</a:t>
            </a:r>
          </a:p>
          <a:p>
            <a:pPr lvl="1">
              <a:lnSpc>
                <a:spcPct val="120000"/>
              </a:lnSpc>
              <a:defRPr sz="1900"/>
            </a:pPr>
            <a:r>
              <a:t>Nothing has happened to your local computer</a:t>
            </a:r>
          </a:p>
          <a:p>
            <a:pPr lvl="1">
              <a:lnSpc>
                <a:spcPct val="120000"/>
              </a:lnSpc>
              <a:defRPr sz="1900"/>
            </a:pPr>
            <a:r>
              <a:t>Done on GitHub which used Git to add the README.md file</a:t>
            </a:r>
          </a:p>
        </p:txBody>
      </p:sp>
      <p:pic>
        <p:nvPicPr>
          <p:cNvPr id="22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3166" y="2102891"/>
            <a:ext cx="2979252" cy="1768932"/>
          </a:xfrm>
          <a:prstGeom prst="rect">
            <a:avLst/>
          </a:prstGeom>
          <a:ln w="25400"/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MARKDOWN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sz="1600" dirty="0"/>
              <a:t>Easy-to-read, easy-to-write markup language</a:t>
            </a:r>
          </a:p>
          <a:p>
            <a:pPr>
              <a:lnSpc>
                <a:spcPct val="150000"/>
              </a:lnSpc>
            </a:pPr>
            <a:r>
              <a:rPr sz="1600" dirty="0"/>
              <a:t>Valid HTML can also be used within Markdown</a:t>
            </a:r>
          </a:p>
          <a:p>
            <a:pPr>
              <a:lnSpc>
                <a:spcPct val="150000"/>
              </a:lnSpc>
            </a:pPr>
            <a:r>
              <a:rPr sz="1600" dirty="0"/>
              <a:t>Many implementations (aka “flavors”)</a:t>
            </a:r>
          </a:p>
          <a:p>
            <a:pPr>
              <a:lnSpc>
                <a:spcPct val="150000"/>
              </a:lnSpc>
            </a:pPr>
            <a:r>
              <a:rPr sz="1600" dirty="0"/>
              <a:t>Let’s edit README.md using GitHub!</a:t>
            </a:r>
          </a:p>
          <a:p>
            <a:pPr>
              <a:lnSpc>
                <a:spcPct val="150000"/>
              </a:lnSpc>
            </a:pPr>
            <a:r>
              <a:rPr sz="1600" dirty="0"/>
              <a:t>Common syntax:</a:t>
            </a:r>
          </a:p>
          <a:p>
            <a:pPr>
              <a:lnSpc>
                <a:spcPct val="150000"/>
              </a:lnSpc>
            </a:pPr>
            <a:r>
              <a:rPr sz="1600" dirty="0"/>
              <a:t>## Header size 2</a:t>
            </a:r>
          </a:p>
          <a:p>
            <a:pPr>
              <a:lnSpc>
                <a:spcPct val="150000"/>
              </a:lnSpc>
            </a:pPr>
            <a:r>
              <a:rPr sz="1600" dirty="0"/>
              <a:t>*italics* and **bold**</a:t>
            </a:r>
          </a:p>
          <a:p>
            <a:pPr>
              <a:lnSpc>
                <a:spcPct val="150000"/>
              </a:lnSpc>
            </a:pPr>
            <a:r>
              <a:rPr sz="1600" dirty="0"/>
              <a:t>[link to GitHub](https://github.com)</a:t>
            </a:r>
          </a:p>
          <a:p>
            <a:pPr>
              <a:lnSpc>
                <a:spcPct val="150000"/>
              </a:lnSpc>
            </a:pPr>
            <a:r>
              <a:rPr sz="1600" dirty="0"/>
              <a:t>* bullet</a:t>
            </a:r>
          </a:p>
          <a:p>
            <a:pPr>
              <a:lnSpc>
                <a:spcPct val="150000"/>
              </a:lnSpc>
            </a:pPr>
            <a:r>
              <a:rPr sz="1600" dirty="0"/>
              <a:t>`inline code` and ```code blocks```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 INSTALLATION AND CONFIG</a:t>
            </a:r>
          </a:p>
        </p:txBody>
      </p:sp>
      <p:sp>
        <p:nvSpPr>
          <p:cNvPr id="241" name="Shape 2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sz="1600" dirty="0"/>
              <a:t>Installation</a:t>
            </a:r>
            <a:r>
              <a:rPr lang="en-US" sz="1600" dirty="0"/>
              <a:t> instructions</a:t>
            </a:r>
            <a:r>
              <a:rPr sz="1600" dirty="0"/>
              <a:t>: </a:t>
            </a:r>
            <a:r>
              <a:rPr lang="en-US" sz="1600" dirty="0"/>
              <a:t>http://</a:t>
            </a:r>
            <a:r>
              <a:rPr sz="1600" dirty="0"/>
              <a:t>goo.gl/MJXSXp</a:t>
            </a:r>
          </a:p>
          <a:p>
            <a:pPr>
              <a:lnSpc>
                <a:spcPct val="150000"/>
              </a:lnSpc>
            </a:pPr>
            <a:r>
              <a:rPr sz="1600" dirty="0"/>
              <a:t>Open </a:t>
            </a:r>
            <a:r>
              <a:rPr sz="1600" dirty="0" err="1"/>
              <a:t>Git</a:t>
            </a:r>
            <a:r>
              <a:rPr sz="1600" dirty="0"/>
              <a:t> Bash (Windows) or Terminal (Mac/Linux):</a:t>
            </a:r>
            <a:br>
              <a:rPr sz="1600" dirty="0"/>
            </a:br>
            <a:endParaRPr sz="1600" dirty="0"/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</a:t>
            </a:r>
            <a:r>
              <a:rPr sz="1600" dirty="0" err="1"/>
              <a:t>git</a:t>
            </a:r>
            <a:r>
              <a:rPr sz="1600" dirty="0"/>
              <a:t> </a:t>
            </a:r>
            <a:r>
              <a:rPr sz="1600" dirty="0" err="1"/>
              <a:t>config</a:t>
            </a:r>
            <a:r>
              <a:rPr sz="1600" dirty="0"/>
              <a:t> --global user.name “YOUR FULL NAME”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</a:t>
            </a:r>
            <a:r>
              <a:rPr sz="1600" dirty="0" err="1"/>
              <a:t>git</a:t>
            </a:r>
            <a:r>
              <a:rPr sz="1600" dirty="0"/>
              <a:t> </a:t>
            </a:r>
            <a:r>
              <a:rPr sz="1600" dirty="0" err="1"/>
              <a:t>config</a:t>
            </a:r>
            <a:r>
              <a:rPr sz="1600" dirty="0"/>
              <a:t> --global </a:t>
            </a:r>
            <a:r>
              <a:rPr sz="1600" dirty="0" err="1"/>
              <a:t>user.email</a:t>
            </a:r>
            <a:r>
              <a:rPr sz="1600" dirty="0"/>
              <a:t> “YOUR EMAIL”</a:t>
            </a:r>
            <a:br>
              <a:rPr sz="1600" dirty="0"/>
            </a:br>
            <a:endParaRPr sz="1600" dirty="0"/>
          </a:p>
          <a:p>
            <a:pPr>
              <a:lnSpc>
                <a:spcPct val="150000"/>
              </a:lnSpc>
            </a:pPr>
            <a:r>
              <a:rPr sz="1600" dirty="0"/>
              <a:t>Use the same email address you used with your GitHub account</a:t>
            </a:r>
          </a:p>
          <a:p>
            <a:pPr>
              <a:lnSpc>
                <a:spcPct val="150000"/>
              </a:lnSpc>
            </a:pPr>
            <a:r>
              <a:rPr sz="1600" dirty="0"/>
              <a:t>Generate SSH keys (optional): </a:t>
            </a:r>
            <a:r>
              <a:rPr lang="en-US" sz="1600" dirty="0"/>
              <a:t>http://</a:t>
            </a:r>
            <a:r>
              <a:rPr sz="1600" dirty="0"/>
              <a:t>goo.gl/xtH0jJ</a:t>
            </a:r>
          </a:p>
          <a:p>
            <a:pPr>
              <a:lnSpc>
                <a:spcPct val="150000"/>
              </a:lnSpc>
            </a:pPr>
            <a:r>
              <a:rPr sz="1600" dirty="0"/>
              <a:t>More secure than HTTPS</a:t>
            </a:r>
          </a:p>
          <a:p>
            <a:pPr>
              <a:lnSpc>
                <a:spcPct val="150000"/>
              </a:lnSpc>
            </a:pPr>
            <a:r>
              <a:rPr sz="1600" dirty="0"/>
              <a:t>Only necessary if HTTPS doesn’t work for you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PREVIEW OF WHAT WE ARE ABOUT TO DO</a:t>
            </a:r>
          </a:p>
        </p:txBody>
      </p:sp>
      <p:sp>
        <p:nvSpPr>
          <p:cNvPr id="249" name="Shape 2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Copy your new GitHub repo to your computer - </a:t>
            </a:r>
            <a:r>
              <a:rPr dirty="0">
                <a:solidFill>
                  <a:srgbClr val="C00000"/>
                </a:solidFill>
                <a:latin typeface="Menlo"/>
                <a:ea typeface="Menlo"/>
                <a:cs typeface="Menlo"/>
                <a:sym typeface="Menlo"/>
              </a:rPr>
              <a:t>clone</a:t>
            </a:r>
          </a:p>
          <a:p>
            <a:pPr>
              <a:lnSpc>
                <a:spcPct val="150000"/>
              </a:lnSpc>
            </a:pPr>
            <a:r>
              <a:rPr dirty="0"/>
              <a:t>Make some file changes locally</a:t>
            </a:r>
            <a:r>
              <a:rPr lang="en-US" dirty="0"/>
              <a:t> - </a:t>
            </a:r>
            <a:r>
              <a:rPr lang="en-US" dirty="0">
                <a:solidFill>
                  <a:srgbClr val="C00000"/>
                </a:solidFill>
              </a:rPr>
              <a:t>add</a:t>
            </a:r>
            <a:endParaRPr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dirty="0"/>
              <a:t>Save those changes locally - </a:t>
            </a:r>
            <a:r>
              <a:rPr dirty="0">
                <a:solidFill>
                  <a:srgbClr val="C00000"/>
                </a:solidFill>
                <a:latin typeface="Menlo"/>
                <a:ea typeface="Menlo"/>
                <a:cs typeface="Menlo"/>
                <a:sym typeface="Menlo"/>
              </a:rPr>
              <a:t>commit</a:t>
            </a:r>
          </a:p>
          <a:p>
            <a:pPr>
              <a:lnSpc>
                <a:spcPct val="150000"/>
              </a:lnSpc>
            </a:pPr>
            <a:r>
              <a:rPr dirty="0"/>
              <a:t>Update your GitHub repo with</a:t>
            </a:r>
            <a:r>
              <a:rPr lang="en-US" dirty="0"/>
              <a:t> those changes  - </a:t>
            </a:r>
            <a:r>
              <a:rPr lang="en-US" dirty="0">
                <a:solidFill>
                  <a:srgbClr val="C00000"/>
                </a:solidFill>
              </a:rPr>
              <a:t>push</a:t>
            </a:r>
          </a:p>
          <a:p>
            <a:pPr>
              <a:lnSpc>
                <a:spcPct val="150000"/>
              </a:lnSpc>
            </a:pPr>
            <a:r>
              <a:rPr lang="en-US" dirty="0"/>
              <a:t>(Your colleague / classmate might do a </a:t>
            </a:r>
            <a:r>
              <a:rPr lang="en-US" dirty="0">
                <a:solidFill>
                  <a:srgbClr val="C00000"/>
                </a:solidFill>
              </a:rPr>
              <a:t>pull</a:t>
            </a:r>
            <a:r>
              <a:rPr lang="en-US" dirty="0"/>
              <a:t> to stay in sync with you)</a:t>
            </a:r>
            <a:endParaRPr dirty="0">
              <a:solidFill>
                <a:srgbClr val="C00000"/>
              </a:solidFill>
              <a:latin typeface="Menlo"/>
              <a:ea typeface="Menlo"/>
              <a:cs typeface="Menlo"/>
              <a:sym typeface="Menlo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CLONE</a:t>
            </a:r>
          </a:p>
        </p:txBody>
      </p:sp>
      <p:sp>
        <p:nvSpPr>
          <p:cNvPr id="257" name="Shape 2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Cloning == copying to your local computer</a:t>
            </a:r>
          </a:p>
          <a:p>
            <a:pPr>
              <a:lnSpc>
                <a:spcPct val="150000"/>
              </a:lnSpc>
            </a:pPr>
            <a:r>
              <a:t>Like copying your Dropbox files to a new machine</a:t>
            </a:r>
          </a:p>
          <a:p>
            <a:pPr>
              <a:lnSpc>
                <a:spcPct val="150000"/>
              </a:lnSpc>
            </a:pPr>
            <a:r>
              <a:t>First, change your working directory to where you want the repo you created to be stored: cd</a:t>
            </a:r>
          </a:p>
          <a:p>
            <a:pPr>
              <a:lnSpc>
                <a:spcPct val="150000"/>
              </a:lnSpc>
            </a:pPr>
            <a:r>
              <a:t>Then, clone the repo: </a:t>
            </a:r>
            <a:r>
              <a:rPr>
                <a:latin typeface="Menlo"/>
                <a:ea typeface="Menlo"/>
                <a:cs typeface="Menlo"/>
                <a:sym typeface="Menlo"/>
              </a:rPr>
              <a:t>git clone &lt;URL&gt;</a:t>
            </a:r>
          </a:p>
          <a:p>
            <a:pPr>
              <a:lnSpc>
                <a:spcPct val="150000"/>
              </a:lnSpc>
            </a:pPr>
            <a:r>
              <a:t>Get HTTPS or SSH URL from your GitHub (ends in .git)</a:t>
            </a:r>
          </a:p>
          <a:p>
            <a:pPr>
              <a:lnSpc>
                <a:spcPct val="150000"/>
              </a:lnSpc>
            </a:pPr>
            <a:r>
              <a:t>Clones to a subdirectory of the working directory</a:t>
            </a:r>
          </a:p>
          <a:p>
            <a:pPr>
              <a:lnSpc>
                <a:spcPct val="150000"/>
              </a:lnSpc>
            </a:pPr>
            <a:r>
              <a:t>No visual feedback when you type your password</a:t>
            </a:r>
          </a:p>
          <a:p>
            <a:pPr>
              <a:lnSpc>
                <a:spcPct val="150000"/>
              </a:lnSpc>
            </a:pPr>
            <a:r>
              <a:t>Navigate to the repo (cd) then list the files (ls)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CHECKING REMOTES</a:t>
            </a:r>
          </a:p>
        </p:txBody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A “remote alias” is a reference to a repo not on your local computer</a:t>
            </a:r>
          </a:p>
          <a:p>
            <a:pPr>
              <a:lnSpc>
                <a:spcPct val="150000"/>
              </a:lnSpc>
            </a:pPr>
            <a:r>
              <a:t>Like a connection to your Dropbox account</a:t>
            </a:r>
          </a:p>
          <a:p>
            <a:pPr>
              <a:lnSpc>
                <a:spcPct val="150000"/>
              </a:lnSpc>
            </a:pPr>
            <a:r>
              <a:t>View remotes: </a:t>
            </a:r>
            <a:r>
              <a:rPr>
                <a:latin typeface="Menlo"/>
                <a:ea typeface="Menlo"/>
                <a:cs typeface="Menlo"/>
                <a:sym typeface="Menlo"/>
              </a:rPr>
              <a:t>git remote -v</a:t>
            </a:r>
          </a:p>
          <a:p>
            <a:pPr>
              <a:lnSpc>
                <a:spcPct val="150000"/>
              </a:lnSpc>
            </a:pPr>
            <a:r>
              <a:t>“origin” remote was set up by “git clone”</a:t>
            </a:r>
          </a:p>
          <a:p>
            <a:pPr>
              <a:lnSpc>
                <a:spcPct val="150000"/>
              </a:lnSpc>
            </a:pPr>
            <a:r>
              <a:t>Note: Remotes are repo-specific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MAKING CHANGES AND CHECKING STATUS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sz="1600" dirty="0"/>
              <a:t>Making changes:</a:t>
            </a:r>
          </a:p>
          <a:p>
            <a:pPr>
              <a:lnSpc>
                <a:spcPct val="150000"/>
              </a:lnSpc>
            </a:pPr>
            <a:r>
              <a:rPr sz="1600" dirty="0"/>
              <a:t>Modify README.md in any text editor</a:t>
            </a:r>
          </a:p>
          <a:p>
            <a:pPr>
              <a:lnSpc>
                <a:spcPct val="150000"/>
              </a:lnSpc>
            </a:pPr>
            <a:r>
              <a:rPr sz="1600" dirty="0"/>
              <a:t>Create a new file: </a:t>
            </a:r>
            <a:r>
              <a:rPr sz="1600" dirty="0">
                <a:latin typeface="Menlo"/>
                <a:ea typeface="Menlo"/>
                <a:cs typeface="Menlo"/>
                <a:sym typeface="Menlo"/>
              </a:rPr>
              <a:t>touch &lt;filename&gt;</a:t>
            </a:r>
          </a:p>
          <a:p>
            <a:pPr>
              <a:lnSpc>
                <a:spcPct val="150000"/>
              </a:lnSpc>
            </a:pPr>
            <a:r>
              <a:rPr sz="1600" dirty="0"/>
              <a:t>Check your status: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1600" dirty="0"/>
              <a:t> </a:t>
            </a:r>
            <a:r>
              <a:rPr sz="1600" dirty="0" err="1"/>
              <a:t>git</a:t>
            </a:r>
            <a:r>
              <a:rPr sz="1600" dirty="0"/>
              <a:t> status</a:t>
            </a:r>
          </a:p>
          <a:p>
            <a:pPr>
              <a:lnSpc>
                <a:spcPct val="150000"/>
              </a:lnSpc>
            </a:pPr>
            <a:r>
              <a:rPr sz="1600" dirty="0"/>
              <a:t>File statuses (possibly color-coded):</a:t>
            </a:r>
          </a:p>
          <a:p>
            <a:pPr lvl="1">
              <a:lnSpc>
                <a:spcPct val="150000"/>
              </a:lnSpc>
            </a:pPr>
            <a:r>
              <a:rPr sz="1600" dirty="0"/>
              <a:t>Untracked (red)</a:t>
            </a:r>
          </a:p>
          <a:p>
            <a:pPr lvl="1">
              <a:lnSpc>
                <a:spcPct val="150000"/>
              </a:lnSpc>
            </a:pPr>
            <a:r>
              <a:rPr sz="1600" dirty="0"/>
              <a:t>Tracked and modified (red)</a:t>
            </a:r>
          </a:p>
          <a:p>
            <a:pPr lvl="1">
              <a:lnSpc>
                <a:spcPct val="150000"/>
              </a:lnSpc>
            </a:pPr>
            <a:r>
              <a:rPr sz="1600" dirty="0"/>
              <a:t>Staged for committing (green)</a:t>
            </a:r>
          </a:p>
          <a:p>
            <a:pPr lvl="1">
              <a:lnSpc>
                <a:spcPct val="150000"/>
              </a:lnSpc>
            </a:pPr>
            <a:r>
              <a:rPr sz="1600" dirty="0"/>
              <a:t>Committed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79" name="Shape 2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COMMIT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Stage changes for committing:</a:t>
            </a:r>
          </a:p>
          <a:p>
            <a:pPr lvl="1">
              <a:lnSpc>
                <a:spcPct val="150000"/>
              </a:lnSpc>
            </a:pPr>
            <a:r>
              <a:t>Add a single file: </a:t>
            </a:r>
            <a:r>
              <a:rPr>
                <a:latin typeface="Menlo"/>
                <a:ea typeface="Menlo"/>
                <a:cs typeface="Menlo"/>
                <a:sym typeface="Menlo"/>
              </a:rPr>
              <a:t>git add &lt;filename&gt;</a:t>
            </a:r>
          </a:p>
          <a:p>
            <a:pPr lvl="1">
              <a:lnSpc>
                <a:spcPct val="150000"/>
              </a:lnSpc>
            </a:pPr>
            <a:r>
              <a:t>Add all “red” files: </a:t>
            </a:r>
            <a:r>
              <a:rPr>
                <a:latin typeface="Menlo"/>
                <a:ea typeface="Menlo"/>
                <a:cs typeface="Menlo"/>
                <a:sym typeface="Menlo"/>
              </a:rPr>
              <a:t>git add .</a:t>
            </a:r>
          </a:p>
          <a:p>
            <a:pPr>
              <a:lnSpc>
                <a:spcPct val="150000"/>
              </a:lnSpc>
            </a:pPr>
            <a:r>
              <a:t>Check your status:</a:t>
            </a:r>
          </a:p>
          <a:p>
            <a:pPr>
              <a:lnSpc>
                <a:spcPct val="150000"/>
              </a:lnSpc>
            </a:pPr>
            <a:r>
              <a:t>Red files have turned green</a:t>
            </a:r>
          </a:p>
          <a:p>
            <a:pPr>
              <a:lnSpc>
                <a:spcPct val="150000"/>
              </a:lnSpc>
            </a:pPr>
            <a:r>
              <a:t>Commit changes: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git commit -m “message about commit”</a:t>
            </a:r>
          </a:p>
          <a:p>
            <a:pPr>
              <a:lnSpc>
                <a:spcPct val="150000"/>
              </a:lnSpc>
            </a:pPr>
            <a:r>
              <a:t>Check your status again!</a:t>
            </a:r>
          </a:p>
          <a:p>
            <a:pPr>
              <a:lnSpc>
                <a:spcPct val="150000"/>
              </a:lnSpc>
            </a:pPr>
            <a:r>
              <a:t>Check the log: git log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Introduction</a:t>
            </a:r>
          </a:p>
          <a:p>
            <a:pPr>
              <a:lnSpc>
                <a:spcPct val="200000"/>
              </a:lnSpc>
            </a:pPr>
            <a:r>
              <a:rPr dirty="0"/>
              <a:t>Exploring GitHub</a:t>
            </a:r>
          </a:p>
          <a:p>
            <a:pPr>
              <a:lnSpc>
                <a:spcPct val="200000"/>
              </a:lnSpc>
            </a:pPr>
            <a:r>
              <a:rPr dirty="0"/>
              <a:t>Using </a:t>
            </a:r>
            <a:r>
              <a:rPr dirty="0" err="1"/>
              <a:t>Git</a:t>
            </a:r>
            <a:r>
              <a:rPr dirty="0"/>
              <a:t> with GitHu</a:t>
            </a:r>
            <a:r>
              <a:rPr lang="en-US" dirty="0"/>
              <a:t>b</a:t>
            </a:r>
            <a:endParaRPr dirty="0"/>
          </a:p>
          <a:p>
            <a:pPr>
              <a:lnSpc>
                <a:spcPct val="200000"/>
              </a:lnSpc>
            </a:pPr>
            <a:r>
              <a:rPr dirty="0"/>
              <a:t>Bonus Content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87" name="Shape 2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 OF WHAT WE’VE DONE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Created a repo on GitHub</a:t>
            </a:r>
          </a:p>
          <a:p>
            <a:pPr>
              <a:lnSpc>
                <a:spcPct val="150000"/>
              </a:lnSpc>
            </a:pPr>
            <a:r>
              <a:rPr dirty="0"/>
              <a:t>Cloned repo to your local computer - </a:t>
            </a:r>
            <a:r>
              <a:rPr dirty="0">
                <a:solidFill>
                  <a:schemeClr val="accent5"/>
                </a:solidFill>
                <a:latin typeface="Menlo"/>
                <a:ea typeface="Menlo"/>
                <a:cs typeface="Menlo"/>
                <a:sym typeface="Menlo"/>
              </a:rPr>
              <a:t>git clone</a:t>
            </a:r>
          </a:p>
          <a:p>
            <a:pPr>
              <a:lnSpc>
                <a:spcPct val="150000"/>
              </a:lnSpc>
            </a:pPr>
            <a:r>
              <a:rPr dirty="0"/>
              <a:t>Automatically sets up your “origin” remote</a:t>
            </a:r>
          </a:p>
          <a:p>
            <a:pPr>
              <a:lnSpc>
                <a:spcPct val="150000"/>
              </a:lnSpc>
            </a:pPr>
            <a:r>
              <a:rPr dirty="0"/>
              <a:t>Made two file changes</a:t>
            </a:r>
          </a:p>
          <a:p>
            <a:pPr>
              <a:lnSpc>
                <a:spcPct val="150000"/>
              </a:lnSpc>
            </a:pPr>
            <a:r>
              <a:rPr dirty="0"/>
              <a:t>Staged changes for committing - </a:t>
            </a:r>
            <a:r>
              <a:rPr dirty="0">
                <a:solidFill>
                  <a:srgbClr val="C82506"/>
                </a:solidFill>
                <a:latin typeface="Menlo"/>
                <a:ea typeface="Menlo"/>
                <a:cs typeface="Menlo"/>
                <a:sym typeface="Menlo"/>
              </a:rPr>
              <a:t>git add</a:t>
            </a:r>
          </a:p>
          <a:p>
            <a:pPr>
              <a:lnSpc>
                <a:spcPct val="150000"/>
              </a:lnSpc>
            </a:pPr>
            <a:r>
              <a:rPr dirty="0"/>
              <a:t>Committed changes - </a:t>
            </a:r>
            <a:r>
              <a:rPr dirty="0">
                <a:solidFill>
                  <a:srgbClr val="C82506"/>
                </a:solidFill>
                <a:latin typeface="Menlo"/>
                <a:ea typeface="Menlo"/>
                <a:cs typeface="Menlo"/>
                <a:sym typeface="Menlo"/>
              </a:rPr>
              <a:t>git commit</a:t>
            </a:r>
          </a:p>
          <a:p>
            <a:pPr>
              <a:lnSpc>
                <a:spcPct val="150000"/>
              </a:lnSpc>
            </a:pPr>
            <a:r>
              <a:rPr dirty="0"/>
              <a:t>Pushed changes to GitHub - </a:t>
            </a:r>
            <a:r>
              <a:rPr dirty="0">
                <a:solidFill>
                  <a:srgbClr val="C82506"/>
                </a:solidFill>
                <a:latin typeface="Menlo"/>
                <a:ea typeface="Menlo"/>
                <a:cs typeface="Menlo"/>
                <a:sym typeface="Menlo"/>
              </a:rPr>
              <a:t>git push</a:t>
            </a:r>
          </a:p>
          <a:p>
            <a:pPr>
              <a:lnSpc>
                <a:spcPct val="150000"/>
              </a:lnSpc>
            </a:pPr>
            <a:r>
              <a:rPr dirty="0"/>
              <a:t>Inspected along the way - </a:t>
            </a:r>
            <a:r>
              <a:rPr dirty="0">
                <a:solidFill>
                  <a:srgbClr val="C82506"/>
                </a:solidFill>
                <a:latin typeface="Menlo"/>
                <a:ea typeface="Menlo"/>
                <a:cs typeface="Menlo"/>
                <a:sym typeface="Menlo"/>
              </a:rPr>
              <a:t>git remote</a:t>
            </a:r>
            <a:r>
              <a:rPr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dirty="0">
                <a:solidFill>
                  <a:srgbClr val="C82506"/>
                </a:solidFill>
                <a:latin typeface="Menlo"/>
                <a:ea typeface="Menlo"/>
                <a:cs typeface="Menlo"/>
                <a:sym typeface="Menlo"/>
              </a:rPr>
              <a:t>git status</a:t>
            </a:r>
            <a:r>
              <a:rPr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dirty="0">
                <a:solidFill>
                  <a:srgbClr val="C82506"/>
                </a:solidFill>
                <a:latin typeface="Menlo"/>
                <a:ea typeface="Menlo"/>
                <a:cs typeface="Menlo"/>
                <a:sym typeface="Menlo"/>
              </a:rPr>
              <a:t>git log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377" y="519574"/>
            <a:ext cx="1118508" cy="456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3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rPr>
              <a:t>Git</a:t>
            </a:r>
            <a:r>
              <a:rPr kumimoji="0" lang="en-US" sz="23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rPr>
              <a:t> Lab</a:t>
            </a:r>
            <a:endParaRPr kumimoji="0" lang="en-US" sz="23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8463" y="1297372"/>
            <a:ext cx="4119688" cy="23185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Helvetica"/>
              </a:rPr>
              <a:t>Make a repo</a:t>
            </a:r>
            <a:r>
              <a:rPr kumimoji="0" lang="en-US" sz="18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Helvetica"/>
              </a:rPr>
              <a:t> for your project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Helvetica"/>
              </a:rPr>
              <a:t>Clone it to your laptop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1800" dirty="0"/>
              <a:t>Edit something / create some new files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1800" dirty="0"/>
              <a:t>Use </a:t>
            </a:r>
            <a:r>
              <a:rPr lang="en-US" sz="1800" dirty="0" err="1"/>
              <a:t>git</a:t>
            </a:r>
            <a:r>
              <a:rPr lang="en-US" sz="1800" dirty="0"/>
              <a:t> add, </a:t>
            </a:r>
            <a:r>
              <a:rPr lang="en-US" sz="1800" dirty="0" err="1"/>
              <a:t>git</a:t>
            </a:r>
            <a:r>
              <a:rPr lang="en-US" sz="1800" dirty="0"/>
              <a:t> commit and </a:t>
            </a:r>
            <a:r>
              <a:rPr lang="en-US" sz="1800" dirty="0" err="1"/>
              <a:t>git</a:t>
            </a:r>
            <a:r>
              <a:rPr lang="en-US" sz="1800" dirty="0"/>
              <a:t> push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1800" dirty="0"/>
              <a:t>Confirm that the changed file is on </a:t>
            </a:r>
            <a:r>
              <a:rPr lang="en-US" sz="1800" dirty="0" err="1"/>
              <a:t>github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1922402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6325" y="0"/>
            <a:ext cx="6750425" cy="5257800"/>
          </a:xfrm>
          <a:prstGeom prst="rect">
            <a:avLst/>
          </a:prstGeom>
          <a:ln w="25400"/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2933" y="0"/>
            <a:ext cx="6317209" cy="5257800"/>
          </a:xfrm>
          <a:prstGeom prst="rect">
            <a:avLst/>
          </a:prstGeom>
          <a:ln w="25400"/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60386"/>
            <a:ext cx="9363075" cy="2137028"/>
          </a:xfrm>
          <a:prstGeom prst="rect">
            <a:avLst/>
          </a:prstGeom>
          <a:ln w="25400"/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LEARN GIT (OR ANY VERSION CONTROL)?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Attractive skill for employment </a:t>
            </a:r>
          </a:p>
          <a:p>
            <a:pPr>
              <a:lnSpc>
                <a:spcPct val="200000"/>
              </a:lnSpc>
            </a:pPr>
            <a:r>
              <a:rPr dirty="0"/>
              <a:t>How we’ll do assessments and submissions at GA</a:t>
            </a:r>
          </a:p>
          <a:p>
            <a:pPr>
              <a:lnSpc>
                <a:spcPct val="200000"/>
              </a:lnSpc>
            </a:pPr>
            <a:r>
              <a:rPr dirty="0"/>
              <a:t>Version control is useful when you write code, and data scientists write code</a:t>
            </a:r>
          </a:p>
          <a:p>
            <a:pPr>
              <a:lnSpc>
                <a:spcPct val="200000"/>
              </a:lnSpc>
            </a:pPr>
            <a:r>
              <a:rPr dirty="0"/>
              <a:t>Enables teams to easily collaborate on the same codebase</a:t>
            </a:r>
          </a:p>
          <a:p>
            <a:pPr>
              <a:lnSpc>
                <a:spcPct val="200000"/>
              </a:lnSpc>
            </a:pPr>
            <a:r>
              <a:rPr dirty="0"/>
              <a:t>Enables you to contribute to open source projects</a:t>
            </a:r>
          </a:p>
          <a:p>
            <a:pPr>
              <a:lnSpc>
                <a:spcPct val="200000"/>
              </a:lnSpc>
            </a:pPr>
            <a:r>
              <a:rPr dirty="0"/>
              <a:t>Yo</a:t>
            </a:r>
            <a:r>
              <a:rPr lang="en-US" dirty="0"/>
              <a:t>u’ll</a:t>
            </a:r>
            <a:r>
              <a:rPr dirty="0"/>
              <a:t> never lose anything again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GIT?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Version control system that allows you to track files and file changes in a repository (“repo”)</a:t>
            </a:r>
          </a:p>
          <a:p>
            <a:pPr>
              <a:lnSpc>
                <a:spcPct val="200000"/>
              </a:lnSpc>
            </a:pPr>
            <a:r>
              <a:rPr dirty="0"/>
              <a:t>Primarily used by software developers</a:t>
            </a:r>
          </a:p>
          <a:p>
            <a:pPr>
              <a:lnSpc>
                <a:spcPct val="200000"/>
              </a:lnSpc>
            </a:pPr>
            <a:r>
              <a:rPr dirty="0"/>
              <a:t>Most widely used version control system</a:t>
            </a:r>
          </a:p>
          <a:p>
            <a:pPr>
              <a:lnSpc>
                <a:spcPct val="200000"/>
              </a:lnSpc>
            </a:pPr>
            <a:r>
              <a:rPr dirty="0"/>
              <a:t>Alternatives: Mercurial, Subversion, CVS</a:t>
            </a:r>
          </a:p>
          <a:p>
            <a:pPr>
              <a:lnSpc>
                <a:spcPct val="200000"/>
              </a:lnSpc>
            </a:pPr>
            <a:r>
              <a:rPr dirty="0"/>
              <a:t>Runs from the command line (usually)</a:t>
            </a:r>
          </a:p>
          <a:p>
            <a:pPr>
              <a:lnSpc>
                <a:spcPct val="200000"/>
              </a:lnSpc>
            </a:pPr>
            <a:r>
              <a:rPr dirty="0"/>
              <a:t>Can be used alone or in a team</a:t>
            </a:r>
          </a:p>
        </p:txBody>
      </p:sp>
      <p:pic>
        <p:nvPicPr>
          <p:cNvPr id="16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2577" y="2535237"/>
            <a:ext cx="2235201" cy="927101"/>
          </a:xfrm>
          <a:prstGeom prst="rect">
            <a:avLst/>
          </a:prstGeom>
          <a:ln w="25400"/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Let’s get it downloading now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47921"/>
              </p:ext>
            </p:extLst>
          </p:nvPr>
        </p:nvGraphicFramePr>
        <p:xfrm>
          <a:off x="457200" y="1112661"/>
          <a:ext cx="8448675" cy="3580272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173111">
                  <a:extLst>
                    <a:ext uri="{9D8B030D-6E8A-4147-A177-3AD203B41FA5}">
                      <a16:colId xmlns:a16="http://schemas.microsoft.com/office/drawing/2014/main" val="600125839"/>
                    </a:ext>
                  </a:extLst>
                </a:gridCol>
                <a:gridCol w="4109156">
                  <a:extLst>
                    <a:ext uri="{9D8B030D-6E8A-4147-A177-3AD203B41FA5}">
                      <a16:colId xmlns:a16="http://schemas.microsoft.com/office/drawing/2014/main" val="2468877232"/>
                    </a:ext>
                  </a:extLst>
                </a:gridCol>
                <a:gridCol w="2166408">
                  <a:extLst>
                    <a:ext uri="{9D8B030D-6E8A-4147-A177-3AD203B41FA5}">
                      <a16:colId xmlns:a16="http://schemas.microsoft.com/office/drawing/2014/main" val="3642540341"/>
                    </a:ext>
                  </a:extLst>
                </a:gridCol>
              </a:tblGrid>
              <a:tr h="601416"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</a:t>
                      </a:r>
                      <a:r>
                        <a:rPr lang="en-US" dirty="0" err="1"/>
                        <a:t>Git</a:t>
                      </a:r>
                      <a:r>
                        <a:rPr lang="en-US" dirty="0"/>
                        <a:t>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Interesting alternatives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102780"/>
                  </a:ext>
                </a:extLst>
              </a:tr>
              <a:tr h="601416">
                <a:tc>
                  <a:txBody>
                    <a:bodyPr/>
                    <a:lstStyle/>
                    <a:p>
                      <a:r>
                        <a:rPr lang="en-US" dirty="0"/>
                        <a:t>﻿MS-Windows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2"/>
                        </a:rPr>
                        <a:t>https://git-scm.com/download/win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TortoiseGIT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15237"/>
                  </a:ext>
                </a:extLst>
              </a:tr>
              <a:tr h="601416">
                <a:tc>
                  <a:txBody>
                    <a:bodyPr/>
                    <a:lstStyle/>
                    <a:p>
                      <a:r>
                        <a:rPr lang="en-US" dirty="0"/>
                        <a:t>OS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3"/>
                        </a:rPr>
                        <a:t>https://git-scm.com/download/mac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</a:t>
                      </a:r>
                      <a:r>
                        <a:rPr lang="en-US" baseline="0" dirty="0"/>
                        <a:t> of </a:t>
                      </a:r>
                      <a:r>
                        <a:rPr lang="en-US" baseline="0" dirty="0" err="1"/>
                        <a:t>Xcode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68650"/>
                  </a:ext>
                </a:extLst>
              </a:tr>
              <a:tr h="601416">
                <a:tc>
                  <a:txBody>
                    <a:bodyPr/>
                    <a:lstStyle/>
                    <a:p>
                      <a:r>
                        <a:rPr lang="en-US" dirty="0" err="1"/>
                        <a:t>Debian</a:t>
                      </a:r>
                      <a:r>
                        <a:rPr lang="en-US" dirty="0"/>
                        <a:t> or 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apt-get install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-cola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399970"/>
                  </a:ext>
                </a:extLst>
              </a:tr>
              <a:tr h="601416">
                <a:tc>
                  <a:txBody>
                    <a:bodyPr/>
                    <a:lstStyle/>
                    <a:p>
                      <a:r>
                        <a:rPr lang="en-US" dirty="0"/>
                        <a:t>Red Hat or Centos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yum install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9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0628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GITHUB?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sz="1600" dirty="0"/>
              <a:t>Allows you to put your </a:t>
            </a:r>
            <a:r>
              <a:rPr sz="1600" dirty="0" err="1"/>
              <a:t>Git</a:t>
            </a:r>
            <a:r>
              <a:rPr sz="1600" dirty="0"/>
              <a:t> repos online</a:t>
            </a:r>
          </a:p>
          <a:p>
            <a:pPr>
              <a:lnSpc>
                <a:spcPct val="200000"/>
              </a:lnSpc>
            </a:pPr>
            <a:r>
              <a:rPr sz="1600" dirty="0"/>
              <a:t>Largest code host in the world</a:t>
            </a:r>
          </a:p>
          <a:p>
            <a:pPr>
              <a:lnSpc>
                <a:spcPct val="200000"/>
              </a:lnSpc>
            </a:pPr>
            <a:r>
              <a:rPr sz="1600" dirty="0"/>
              <a:t>Alternative: </a:t>
            </a:r>
            <a:r>
              <a:rPr sz="1600" dirty="0" err="1"/>
              <a:t>Bitbucket</a:t>
            </a:r>
            <a:endParaRPr sz="1600" dirty="0"/>
          </a:p>
          <a:p>
            <a:pPr>
              <a:lnSpc>
                <a:spcPct val="200000"/>
              </a:lnSpc>
            </a:pPr>
            <a:r>
              <a:rPr sz="1600" dirty="0"/>
              <a:t>Benefits of GitHub:</a:t>
            </a:r>
          </a:p>
          <a:p>
            <a:pPr lvl="1">
              <a:lnSpc>
                <a:spcPct val="200000"/>
              </a:lnSpc>
            </a:pPr>
            <a:r>
              <a:rPr sz="1600" dirty="0"/>
              <a:t>Backup of files</a:t>
            </a:r>
          </a:p>
          <a:p>
            <a:pPr lvl="1">
              <a:lnSpc>
                <a:spcPct val="200000"/>
              </a:lnSpc>
            </a:pPr>
            <a:r>
              <a:rPr sz="1600" dirty="0"/>
              <a:t>Visual interface for navigating repos</a:t>
            </a:r>
          </a:p>
          <a:p>
            <a:pPr lvl="1">
              <a:lnSpc>
                <a:spcPct val="200000"/>
              </a:lnSpc>
            </a:pPr>
            <a:r>
              <a:rPr sz="1600" dirty="0"/>
              <a:t>Makes repo collaboration easy</a:t>
            </a:r>
          </a:p>
          <a:p>
            <a:pPr marL="0" indent="0">
              <a:lnSpc>
                <a:spcPct val="200000"/>
              </a:lnSpc>
              <a:buClrTx/>
              <a:buSzTx/>
              <a:buFontTx/>
              <a:buNone/>
            </a:pPr>
            <a:r>
              <a:rPr sz="1600" dirty="0" err="1"/>
              <a:t>Git</a:t>
            </a:r>
            <a:r>
              <a:rPr sz="1600" dirty="0"/>
              <a:t> does not require GitHub</a:t>
            </a:r>
          </a:p>
        </p:txBody>
      </p:sp>
      <p:pic>
        <p:nvPicPr>
          <p:cNvPr id="17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7831" y="1650404"/>
            <a:ext cx="2696767" cy="2696766"/>
          </a:xfrm>
          <a:prstGeom prst="rect">
            <a:avLst/>
          </a:prstGeom>
          <a:ln w="25400"/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LEARNING GIT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Designed (by programmers) for power and flexibility over simplicity</a:t>
            </a:r>
          </a:p>
          <a:p>
            <a:pPr>
              <a:lnSpc>
                <a:spcPct val="200000"/>
              </a:lnSpc>
            </a:pPr>
            <a:r>
              <a:t>Hard to know if what you did was right</a:t>
            </a:r>
          </a:p>
          <a:p>
            <a:pPr>
              <a:lnSpc>
                <a:spcPct val="200000"/>
              </a:lnSpc>
            </a:pPr>
            <a:r>
              <a:t>Hard to explore since most actions are “permanent” (in a sense) and can have serious consequences</a:t>
            </a:r>
          </a:p>
          <a:p>
            <a:pPr>
              <a:lnSpc>
                <a:spcPct val="200000"/>
              </a:lnSpc>
            </a:pPr>
            <a:r>
              <a:t>We’ll focus on the most important 10% of Git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GITHUB SETUP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Create an account at github.com</a:t>
            </a:r>
          </a:p>
          <a:p>
            <a:pPr>
              <a:lnSpc>
                <a:spcPct val="200000"/>
              </a:lnSpc>
            </a:pPr>
            <a:r>
              <a:rPr lang="en-US" dirty="0"/>
              <a:t>Don’t have to wait for our downloads /</a:t>
            </a:r>
            <a:r>
              <a:rPr dirty="0"/>
              <a:t> install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dirty="0"/>
              <a:t>“GitHub for Windows” &amp; “GitHub for Mac” are GUI clients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We won’t be using them, but try them out if you w</a:t>
            </a:r>
            <a:endParaRPr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NAVIGATING A GITHUB REPO (1 of 2)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Example repo: https://github.com/solresol/SYD_DAT_5</a:t>
            </a:r>
          </a:p>
          <a:p>
            <a:pPr>
              <a:lnSpc>
                <a:spcPct val="150000"/>
              </a:lnSpc>
            </a:pPr>
            <a:r>
              <a:t>Account name, repo name, description</a:t>
            </a:r>
          </a:p>
          <a:p>
            <a:pPr>
              <a:lnSpc>
                <a:spcPct val="150000"/>
              </a:lnSpc>
            </a:pPr>
            <a:r>
              <a:t>Folder structure</a:t>
            </a:r>
          </a:p>
          <a:p>
            <a:pPr>
              <a:lnSpc>
                <a:spcPct val="150000"/>
              </a:lnSpc>
            </a:pPr>
            <a:r>
              <a:t>Viewing files:</a:t>
            </a:r>
          </a:p>
          <a:p>
            <a:pPr lvl="1">
              <a:lnSpc>
                <a:spcPct val="150000"/>
              </a:lnSpc>
            </a:pPr>
            <a:r>
              <a:t>Rendered view (with syntax highlighting)</a:t>
            </a:r>
          </a:p>
          <a:p>
            <a:pPr lvl="1">
              <a:lnSpc>
                <a:spcPct val="150000"/>
              </a:lnSpc>
            </a:pPr>
            <a:r>
              <a:t>Raw view</a:t>
            </a:r>
          </a:p>
          <a:p>
            <a:pPr>
              <a:lnSpc>
                <a:spcPct val="150000"/>
              </a:lnSpc>
            </a:pPr>
            <a:r>
              <a:t>README.md:</a:t>
            </a:r>
          </a:p>
          <a:p>
            <a:pPr lvl="1">
              <a:lnSpc>
                <a:spcPct val="150000"/>
              </a:lnSpc>
            </a:pPr>
            <a:r>
              <a:t>Describes a repo</a:t>
            </a:r>
          </a:p>
          <a:p>
            <a:pPr lvl="1">
              <a:lnSpc>
                <a:spcPct val="150000"/>
              </a:lnSpc>
            </a:pPr>
            <a:r>
              <a:t>Automatically displayed</a:t>
            </a:r>
          </a:p>
          <a:p>
            <a:pPr lvl="1">
              <a:lnSpc>
                <a:spcPct val="150000"/>
              </a:lnSpc>
            </a:pPr>
            <a:r>
              <a:t>Written in Markdown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0000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962</Words>
  <Application>Microsoft Office PowerPoint</Application>
  <PresentationFormat>Custom</PresentationFormat>
  <Paragraphs>182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Courier New</vt:lpstr>
      <vt:lpstr>Garamond</vt:lpstr>
      <vt:lpstr>Gill Sans</vt:lpstr>
      <vt:lpstr>Helvetica</vt:lpstr>
      <vt:lpstr>Lucida Grande</vt:lpstr>
      <vt:lpstr>Menlo</vt:lpstr>
      <vt:lpstr>Trebuchet MS</vt:lpstr>
      <vt:lpstr>White</vt:lpstr>
      <vt:lpstr>DATA SCIENCE 10 WEEK PART TIME COURSE  Week 1b – Git Intro</vt:lpstr>
      <vt:lpstr>AGENDA</vt:lpstr>
      <vt:lpstr>WHY LEARN GIT (OR ANY VERSION CONTROL)?</vt:lpstr>
      <vt:lpstr>WHAT IS GIT?</vt:lpstr>
      <vt:lpstr>Let’s get it downloading now</vt:lpstr>
      <vt:lpstr>WHAT IS GITHUB?</vt:lpstr>
      <vt:lpstr>LEARNING GIT</vt:lpstr>
      <vt:lpstr>GITHUB SETUP</vt:lpstr>
      <vt:lpstr>NAVIGATING A GITHUB REPO (1 of 2)</vt:lpstr>
      <vt:lpstr>NAVIGATING A GITHUB REPO (2 of 2)</vt:lpstr>
      <vt:lpstr>SIGNUP</vt:lpstr>
      <vt:lpstr>CREATING A REPO ON GITHUB</vt:lpstr>
      <vt:lpstr>MARKDOWN</vt:lpstr>
      <vt:lpstr>GIT INSTALLATION AND CONFIG</vt:lpstr>
      <vt:lpstr>PREVIEW OF WHAT WE ARE ABOUT TO DO</vt:lpstr>
      <vt:lpstr>CLONE</vt:lpstr>
      <vt:lpstr>CHECKING REMOTES</vt:lpstr>
      <vt:lpstr>MAKING CHANGES AND CHECKING STATUS</vt:lpstr>
      <vt:lpstr>COMMIT</vt:lpstr>
      <vt:lpstr>RECAP OF WHAT WE’VE DONE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10 WEEK PART TIME COURSE  Week 1 Lab - Git</dc:title>
  <cp:lastModifiedBy>Greg Baker</cp:lastModifiedBy>
  <cp:revision>7</cp:revision>
  <dcterms:modified xsi:type="dcterms:W3CDTF">2016-06-08T04:53:56Z</dcterms:modified>
</cp:coreProperties>
</file>