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x="9363075" cy="5257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ajor">
          <a:srgbClr val="FFFFFF"/>
        </a:fontRef>
        <a:srgbClr val="FFFFFF"/>
      </a:tcTxStyle>
      <a:tcStyle>
        <a:tcBdr>
          <a:left>
            <a:ln w="28575"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FFFF">
              <a:alpha val="35000"/>
            </a:srgbClr>
          </a:solidFill>
        </a:fill>
      </a:tcStyle>
    </a:firstCol>
    <a:lastRow>
      <a:tcTxStyle b="off"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28575"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FFFF">
              <a:alpha val="35000"/>
            </a:srgbClr>
          </a:solidFill>
        </a:fill>
      </a:tcStyle>
    </a:lastRow>
    <a:firstRow>
      <a:tcTxStyle b="off"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28575"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FFFF">
              <a:alpha val="35000"/>
            </a:srgbClr>
          </a:solidFill>
        </a:fill>
      </a:tcStyle>
    </a:firstRow>
  </a:tblStyle>
  <a:tblStyle styleId="{D51ADE6A-740E-44AE-83CC-AE7238B6C88D}"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ajor">
          <a:srgbClr val="000000"/>
        </a:fontRef>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Ref idx="maj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Ref idx="maj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Ref idx="maj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p:nvPr>
            <p:ph type="sldImg"/>
          </p:nvPr>
        </p:nvSpPr>
        <p:spPr>
          <a:xfrm>
            <a:off x="1143000" y="685800"/>
            <a:ext cx="4572000" cy="3429000"/>
          </a:xfrm>
          <a:prstGeom prst="rect">
            <a:avLst/>
          </a:prstGeom>
        </p:spPr>
        <p:txBody>
          <a:bodyPr/>
          <a:lstStyle/>
          <a:p>
            <a:pPr/>
          </a:p>
        </p:txBody>
      </p:sp>
      <p:sp>
        <p:nvSpPr>
          <p:cNvPr id="147" name="Shape 14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tif"/></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tif"/></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tif"/></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p:spTree>
      <p:nvGrpSpPr>
        <p:cNvPr id="1" name=""/>
        <p:cNvGrpSpPr/>
        <p:nvPr/>
      </p:nvGrpSpPr>
      <p:grpSpPr>
        <a:xfrm>
          <a:off x="0" y="0"/>
          <a:ext cx="0" cy="0"/>
          <a:chOff x="0" y="0"/>
          <a:chExt cx="0" cy="0"/>
        </a:xfrm>
      </p:grpSpPr>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6_Agenda">
    <p:bg>
      <p:bgPr>
        <a:solidFill>
          <a:srgbClr val="FFFFFF"/>
        </a:solidFill>
      </p:bgPr>
    </p:bg>
    <p:spTree>
      <p:nvGrpSpPr>
        <p:cNvPr id="1" name=""/>
        <p:cNvGrpSpPr/>
        <p:nvPr/>
      </p:nvGrpSpPr>
      <p:grpSpPr>
        <a:xfrm>
          <a:off x="0" y="0"/>
          <a:ext cx="0" cy="0"/>
          <a:chOff x="0" y="0"/>
          <a:chExt cx="0" cy="0"/>
        </a:xfrm>
      </p:grpSpPr>
      <p:sp>
        <p:nvSpPr>
          <p:cNvPr id="103" name="Shape 103"/>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04" name="Shape 104"/>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05" name="Shape 105"/>
          <p:cNvSpPr/>
          <p:nvPr/>
        </p:nvSpPr>
        <p:spPr>
          <a:xfrm flipH="1">
            <a:off x="454025" y="2082800"/>
            <a:ext cx="2703513" cy="1588"/>
          </a:xfrm>
          <a:prstGeom prst="line">
            <a:avLst/>
          </a:prstGeom>
          <a:ln w="6350">
            <a:solidFill>
              <a:srgbClr val="000000"/>
            </a:solidFill>
          </a:ln>
        </p:spPr>
        <p:txBody>
          <a:bodyPr lIns="0" tIns="0" rIns="0" bIns="0"/>
          <a:lstStyle/>
          <a:p>
            <a:pPr algn="l" defTabSz="457200">
              <a:defRPr b="0" sz="1200">
                <a:uFillTx/>
              </a:defRPr>
            </a:pPr>
          </a:p>
        </p:txBody>
      </p:sp>
      <p:sp>
        <p:nvSpPr>
          <p:cNvPr id="106" name="Shape 106"/>
          <p:cNvSpPr/>
          <p:nvPr/>
        </p:nvSpPr>
        <p:spPr>
          <a:xfrm>
            <a:off x="3386137" y="2085975"/>
            <a:ext cx="5272088" cy="1588"/>
          </a:xfrm>
          <a:prstGeom prst="line">
            <a:avLst/>
          </a:prstGeom>
          <a:ln w="6350">
            <a:solidFill>
              <a:srgbClr val="000000"/>
            </a:solidFill>
          </a:ln>
        </p:spPr>
        <p:txBody>
          <a:bodyPr lIns="0" tIns="0" rIns="0" bIns="0"/>
          <a:lstStyle/>
          <a:p>
            <a:pPr algn="l" defTabSz="457200">
              <a:defRPr b="0" sz="1200">
                <a:uFillTx/>
              </a:defRPr>
            </a:pPr>
          </a:p>
        </p:txBody>
      </p:sp>
      <p:sp>
        <p:nvSpPr>
          <p:cNvPr id="107" name="Shape 107"/>
          <p:cNvSpPr/>
          <p:nvPr/>
        </p:nvSpPr>
        <p:spPr>
          <a:xfrm flipH="1">
            <a:off x="454025" y="3657600"/>
            <a:ext cx="2703513" cy="1588"/>
          </a:xfrm>
          <a:prstGeom prst="line">
            <a:avLst/>
          </a:prstGeom>
          <a:ln w="6350">
            <a:solidFill>
              <a:srgbClr val="000000"/>
            </a:solidFill>
          </a:ln>
        </p:spPr>
        <p:txBody>
          <a:bodyPr lIns="0" tIns="0" rIns="0" bIns="0"/>
          <a:lstStyle/>
          <a:p>
            <a:pPr algn="l" defTabSz="457200">
              <a:defRPr b="0" sz="1200">
                <a:uFillTx/>
              </a:defRPr>
            </a:pPr>
          </a:p>
        </p:txBody>
      </p:sp>
      <p:sp>
        <p:nvSpPr>
          <p:cNvPr id="108" name="Shape 108"/>
          <p:cNvSpPr/>
          <p:nvPr/>
        </p:nvSpPr>
        <p:spPr>
          <a:xfrm flipH="1">
            <a:off x="3371850" y="3651250"/>
            <a:ext cx="5272088" cy="1588"/>
          </a:xfrm>
          <a:prstGeom prst="line">
            <a:avLst/>
          </a:prstGeom>
          <a:ln w="6350">
            <a:solidFill>
              <a:srgbClr val="000000"/>
            </a:solidFill>
          </a:ln>
        </p:spPr>
        <p:txBody>
          <a:bodyPr lIns="0" tIns="0" rIns="0" bIns="0"/>
          <a:lstStyle/>
          <a:p>
            <a:pPr algn="l" defTabSz="457200">
              <a:defRPr b="0" sz="1200">
                <a:uFillTx/>
              </a:defRPr>
            </a:pPr>
          </a:p>
        </p:txBody>
      </p:sp>
      <p:sp>
        <p:nvSpPr>
          <p:cNvPr id="109" name="Shape 109"/>
          <p:cNvSpPr/>
          <p:nvPr>
            <p:ph type="sldNum" sz="quarter" idx="2"/>
          </p:nvPr>
        </p:nvSpPr>
        <p:spPr>
          <a:xfrm>
            <a:off x="8608485" y="508000"/>
            <a:ext cx="337605" cy="355601"/>
          </a:xfrm>
          <a:prstGeom prst="rect">
            <a:avLst/>
          </a:prstGeom>
        </p:spPr>
        <p:txBody>
          <a:bodyPr lIns="0" tIns="0" rIns="0" bIns="0" anchor="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7_Agenda">
    <p:bg>
      <p:bgPr>
        <a:solidFill>
          <a:srgbClr val="FFFFFF"/>
        </a:solidFill>
      </p:bgPr>
    </p:bg>
    <p:spTree>
      <p:nvGrpSpPr>
        <p:cNvPr id="1" name=""/>
        <p:cNvGrpSpPr/>
        <p:nvPr/>
      </p:nvGrpSpPr>
      <p:grpSpPr>
        <a:xfrm>
          <a:off x="0" y="0"/>
          <a:ext cx="0" cy="0"/>
          <a:chOff x="0" y="0"/>
          <a:chExt cx="0" cy="0"/>
        </a:xfrm>
      </p:grpSpPr>
      <p:sp>
        <p:nvSpPr>
          <p:cNvPr id="116" name="Shape 116"/>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17" name="Shape 117"/>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18" name="Shape 118"/>
          <p:cNvSpPr/>
          <p:nvPr/>
        </p:nvSpPr>
        <p:spPr>
          <a:xfrm flipH="1">
            <a:off x="6169025" y="2082800"/>
            <a:ext cx="2703513" cy="1588"/>
          </a:xfrm>
          <a:prstGeom prst="line">
            <a:avLst/>
          </a:prstGeom>
          <a:ln w="6350">
            <a:solidFill>
              <a:srgbClr val="000000"/>
            </a:solidFill>
          </a:ln>
        </p:spPr>
        <p:txBody>
          <a:bodyPr lIns="0" tIns="0" rIns="0" bIns="0"/>
          <a:lstStyle/>
          <a:p>
            <a:pPr algn="l" defTabSz="457200">
              <a:defRPr b="0" sz="1200">
                <a:uFillTx/>
              </a:defRPr>
            </a:pPr>
          </a:p>
        </p:txBody>
      </p:sp>
      <p:sp>
        <p:nvSpPr>
          <p:cNvPr id="119" name="Shape 119"/>
          <p:cNvSpPr/>
          <p:nvPr/>
        </p:nvSpPr>
        <p:spPr>
          <a:xfrm>
            <a:off x="476250" y="2082800"/>
            <a:ext cx="5500688" cy="1588"/>
          </a:xfrm>
          <a:prstGeom prst="line">
            <a:avLst/>
          </a:prstGeom>
          <a:ln w="6350">
            <a:solidFill>
              <a:srgbClr val="000000"/>
            </a:solidFill>
          </a:ln>
        </p:spPr>
        <p:txBody>
          <a:bodyPr lIns="0" tIns="0" rIns="0" bIns="0"/>
          <a:lstStyle/>
          <a:p>
            <a:pPr algn="l" defTabSz="457200">
              <a:defRPr b="0" sz="1200">
                <a:uFillTx/>
              </a:defRPr>
            </a:pPr>
          </a:p>
        </p:txBody>
      </p:sp>
      <p:sp>
        <p:nvSpPr>
          <p:cNvPr id="120" name="Shape 120"/>
          <p:cNvSpPr/>
          <p:nvPr>
            <p:ph type="sldNum" sz="quarter" idx="2"/>
          </p:nvPr>
        </p:nvSpPr>
        <p:spPr>
          <a:xfrm>
            <a:off x="8608485" y="508000"/>
            <a:ext cx="337605" cy="355601"/>
          </a:xfrm>
          <a:prstGeom prst="rect">
            <a:avLst/>
          </a:prstGeom>
        </p:spPr>
        <p:txBody>
          <a:bodyPr lIns="0" tIns="0" rIns="0" bIns="0" anchor="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bg>
      <p:bgPr>
        <a:solidFill>
          <a:srgbClr val="FFFFFF"/>
        </a:solidFill>
      </p:bgPr>
    </p:bg>
    <p:spTree>
      <p:nvGrpSpPr>
        <p:cNvPr id="1" name=""/>
        <p:cNvGrpSpPr/>
        <p:nvPr/>
      </p:nvGrpSpPr>
      <p:grpSpPr>
        <a:xfrm>
          <a:off x="0" y="0"/>
          <a:ext cx="0" cy="0"/>
          <a:chOff x="0" y="0"/>
          <a:chExt cx="0" cy="0"/>
        </a:xfrm>
      </p:grpSpPr>
      <p:sp>
        <p:nvSpPr>
          <p:cNvPr id="127" name="Shape 127"/>
          <p:cNvSpPr/>
          <p:nvPr>
            <p:ph type="title"/>
          </p:nvPr>
        </p:nvSpPr>
        <p:spPr>
          <a:xfrm>
            <a:off x="1860946" y="883146"/>
            <a:ext cx="5641183" cy="1779985"/>
          </a:xfrm>
          <a:prstGeom prst="rect">
            <a:avLst/>
          </a:prstGeom>
        </p:spPr>
        <p:txBody>
          <a:bodyPr lIns="27384" tIns="27384" rIns="27384" bIns="27384" anchor="b"/>
          <a:lstStyle>
            <a:lvl1pPr algn="ctr">
              <a:lnSpc>
                <a:spcPct val="100000"/>
              </a:lnSpc>
              <a:defRPr b="0" sz="4400">
                <a:solidFill>
                  <a:srgbClr val="000000"/>
                </a:solidFill>
                <a:uFillTx/>
                <a:latin typeface="Gill Sans"/>
                <a:ea typeface="Gill Sans"/>
                <a:cs typeface="Gill Sans"/>
                <a:sym typeface="Gill Sans"/>
              </a:defRPr>
            </a:lvl1pPr>
          </a:lstStyle>
          <a:p>
            <a:pPr/>
            <a:r>
              <a:t>Title Text</a:t>
            </a:r>
          </a:p>
        </p:txBody>
      </p:sp>
      <p:sp>
        <p:nvSpPr>
          <p:cNvPr id="128" name="Shape 128"/>
          <p:cNvSpPr/>
          <p:nvPr>
            <p:ph type="body" sz="quarter" idx="1"/>
          </p:nvPr>
        </p:nvSpPr>
        <p:spPr>
          <a:xfrm>
            <a:off x="1860946" y="2711053"/>
            <a:ext cx="5641183" cy="609303"/>
          </a:xfrm>
          <a:prstGeom prst="rect">
            <a:avLst/>
          </a:prstGeom>
        </p:spPr>
        <p:txBody>
          <a:bodyPr lIns="27384" tIns="27384" rIns="27384" bIns="27384"/>
          <a:lstStyle>
            <a:lvl1pPr marL="0" indent="0" algn="ctr">
              <a:lnSpc>
                <a:spcPct val="100000"/>
              </a:lnSpc>
              <a:defRPr b="0" sz="1800">
                <a:solidFill>
                  <a:srgbClr val="000000"/>
                </a:solidFill>
                <a:uFillTx/>
                <a:latin typeface="Gill Sans"/>
                <a:ea typeface="Gill Sans"/>
                <a:cs typeface="Gill Sans"/>
                <a:sym typeface="Gill Sans"/>
              </a:defRPr>
            </a:lvl1pPr>
            <a:lvl2pPr marL="0" indent="0" algn="ctr">
              <a:lnSpc>
                <a:spcPct val="100000"/>
              </a:lnSpc>
              <a:buClrTx/>
              <a:buSzTx/>
              <a:buFontTx/>
              <a:buNone/>
              <a:defRPr b="0" sz="1800">
                <a:solidFill>
                  <a:srgbClr val="000000"/>
                </a:solidFill>
                <a:uFillTx/>
                <a:latin typeface="Gill Sans"/>
                <a:ea typeface="Gill Sans"/>
                <a:cs typeface="Gill Sans"/>
                <a:sym typeface="Gill Sans"/>
              </a:defRPr>
            </a:lvl2pPr>
            <a:lvl3pPr marL="0" indent="0" algn="ctr">
              <a:lnSpc>
                <a:spcPct val="100000"/>
              </a:lnSpc>
              <a:buClrTx/>
              <a:buSzTx/>
              <a:buFontTx/>
              <a:buNone/>
              <a:defRPr b="0" sz="1800">
                <a:solidFill>
                  <a:srgbClr val="000000"/>
                </a:solidFill>
                <a:uFillTx/>
                <a:latin typeface="Gill Sans"/>
                <a:ea typeface="Gill Sans"/>
                <a:cs typeface="Gill Sans"/>
                <a:sym typeface="Gill Sans"/>
              </a:defRPr>
            </a:lvl3pPr>
            <a:lvl4pPr marL="0" indent="0" algn="ctr">
              <a:lnSpc>
                <a:spcPct val="100000"/>
              </a:lnSpc>
              <a:buClrTx/>
              <a:buSzTx/>
              <a:buFontTx/>
              <a:buNone/>
              <a:defRPr b="0" sz="1800">
                <a:solidFill>
                  <a:srgbClr val="000000"/>
                </a:solidFill>
                <a:uFillTx/>
                <a:latin typeface="Gill Sans"/>
                <a:ea typeface="Gill Sans"/>
                <a:cs typeface="Gill Sans"/>
                <a:sym typeface="Gill Sans"/>
              </a:defRPr>
            </a:lvl4pPr>
            <a:lvl5pPr marL="0" indent="0" algn="ctr">
              <a:lnSpc>
                <a:spcPct val="100000"/>
              </a:lnSpc>
              <a:buClrTx/>
              <a:buSzTx/>
              <a:buFontTx/>
              <a:buNone/>
              <a:defRPr b="0" sz="1800">
                <a:solidFill>
                  <a:srgbClr val="000000"/>
                </a:solidFill>
                <a:uFillTx/>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29" name="Shape 129"/>
          <p:cNvSpPr/>
          <p:nvPr>
            <p:ph type="sldNum" sz="quarter" idx="2"/>
          </p:nvPr>
        </p:nvSpPr>
        <p:spPr>
          <a:xfrm>
            <a:off x="4580811" y="4990802"/>
            <a:ext cx="194607" cy="194470"/>
          </a:xfrm>
          <a:prstGeom prst="rect">
            <a:avLst/>
          </a:prstGeom>
        </p:spPr>
        <p:txBody>
          <a:bodyPr lIns="27384" tIns="27384" rIns="27384" bIns="27384"/>
          <a:lstStyle>
            <a:lvl1pPr>
              <a:defRPr sz="900">
                <a:uFillTx/>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Bio Slide">
    <p:bg>
      <p:bgPr>
        <a:solidFill>
          <a:srgbClr val="FFFFFF"/>
        </a:solidFill>
      </p:bgPr>
    </p:bg>
    <p:spTree>
      <p:nvGrpSpPr>
        <p:cNvPr id="1" name=""/>
        <p:cNvGrpSpPr/>
        <p:nvPr/>
      </p:nvGrpSpPr>
      <p:grpSpPr>
        <a:xfrm>
          <a:off x="0" y="0"/>
          <a:ext cx="0" cy="0"/>
          <a:chOff x="0" y="0"/>
          <a:chExt cx="0" cy="0"/>
        </a:xfrm>
      </p:grpSpPr>
      <p:sp>
        <p:nvSpPr>
          <p:cNvPr id="136" name="Shape 136"/>
          <p:cNvSpPr/>
          <p:nvPr/>
        </p:nvSpPr>
        <p:spPr>
          <a:xfrm>
            <a:off x="458787" y="487362"/>
            <a:ext cx="8448676" cy="1"/>
          </a:xfrm>
          <a:prstGeom prst="line">
            <a:avLst/>
          </a:prstGeom>
          <a:ln w="3175">
            <a:solidFill>
              <a:srgbClr val="000000"/>
            </a:solidFill>
            <a:miter/>
          </a:ln>
        </p:spPr>
        <p:txBody>
          <a:bodyPr lIns="45719" rIns="45719"/>
          <a:lstStyle/>
          <a:p>
            <a:pPr algn="l" defTabSz="457200">
              <a:defRPr b="0" sz="1200">
                <a:uFillTx/>
              </a:defRPr>
            </a:pPr>
          </a:p>
        </p:txBody>
      </p:sp>
      <p:sp>
        <p:nvSpPr>
          <p:cNvPr id="137" name="Shape 137"/>
          <p:cNvSpPr/>
          <p:nvPr/>
        </p:nvSpPr>
        <p:spPr>
          <a:xfrm>
            <a:off x="458787" y="908050"/>
            <a:ext cx="8448676" cy="0"/>
          </a:xfrm>
          <a:prstGeom prst="line">
            <a:avLst/>
          </a:prstGeom>
          <a:ln w="3175">
            <a:solidFill>
              <a:srgbClr val="000000"/>
            </a:solidFill>
            <a:miter/>
          </a:ln>
        </p:spPr>
        <p:txBody>
          <a:bodyPr lIns="45719" rIns="45719"/>
          <a:lstStyle/>
          <a:p>
            <a:pPr algn="l" defTabSz="457200">
              <a:defRPr b="0" sz="1200">
                <a:uFillTx/>
              </a:defRPr>
            </a:pPr>
          </a:p>
        </p:txBody>
      </p:sp>
      <p:sp>
        <p:nvSpPr>
          <p:cNvPr id="138" name="Shape 138"/>
          <p:cNvSpPr/>
          <p:nvPr>
            <p:ph type="title"/>
          </p:nvPr>
        </p:nvSpPr>
        <p:spPr>
          <a:xfrm>
            <a:off x="444569" y="1066787"/>
            <a:ext cx="4924356" cy="1126999"/>
          </a:xfrm>
          <a:prstGeom prst="rect">
            <a:avLst/>
          </a:prstGeom>
        </p:spPr>
        <p:txBody>
          <a:bodyPr lIns="0" tIns="0" rIns="0" bIns="0"/>
          <a:lstStyle>
            <a:lvl1pPr defTabSz="914400">
              <a:lnSpc>
                <a:spcPts val="3500"/>
              </a:lnSpc>
              <a:defRPr cap="all" sz="3800">
                <a:solidFill>
                  <a:srgbClr val="000000"/>
                </a:solidFill>
                <a:uFillTx/>
              </a:defRPr>
            </a:lvl1pPr>
          </a:lstStyle>
          <a:p>
            <a:pPr/>
            <a:r>
              <a:t>Title Text</a:t>
            </a:r>
          </a:p>
        </p:txBody>
      </p:sp>
      <p:sp>
        <p:nvSpPr>
          <p:cNvPr id="139" name="Shape 139"/>
          <p:cNvSpPr/>
          <p:nvPr>
            <p:ph type="body" sz="quarter" idx="1"/>
          </p:nvPr>
        </p:nvSpPr>
        <p:spPr>
          <a:xfrm>
            <a:off x="458769" y="2072195"/>
            <a:ext cx="5748357" cy="1343026"/>
          </a:xfrm>
          <a:prstGeom prst="rect">
            <a:avLst/>
          </a:prstGeom>
        </p:spPr>
        <p:txBody>
          <a:bodyPr lIns="0" tIns="0" rIns="0" bIns="0"/>
          <a:lstStyle>
            <a:lvl1pPr marL="174625" indent="-174625" defTabSz="914400">
              <a:lnSpc>
                <a:spcPts val="2400"/>
              </a:lnSpc>
              <a:buSzPct val="69000"/>
              <a:buFont typeface="Lucida Grande"/>
              <a:buChar char="‣"/>
              <a:defRPr b="0" sz="2000">
                <a:solidFill>
                  <a:srgbClr val="000000"/>
                </a:solidFill>
                <a:uFillTx/>
                <a:latin typeface="News706 BT"/>
                <a:ea typeface="News706 BT"/>
                <a:cs typeface="News706 BT"/>
                <a:sym typeface="News706 BT"/>
              </a:defRPr>
            </a:lvl1pPr>
            <a:lvl2pPr marL="0" indent="329138" defTabSz="914400">
              <a:lnSpc>
                <a:spcPts val="2400"/>
              </a:lnSpc>
              <a:buClrTx/>
              <a:buSzTx/>
              <a:buNone/>
              <a:defRPr b="0" sz="2000">
                <a:solidFill>
                  <a:srgbClr val="000000"/>
                </a:solidFill>
                <a:uFillTx/>
                <a:latin typeface="News706 BT"/>
                <a:ea typeface="News706 BT"/>
                <a:cs typeface="News706 BT"/>
                <a:sym typeface="News706 BT"/>
              </a:defRPr>
            </a:lvl2pPr>
            <a:lvl3pPr marL="0" indent="658277" defTabSz="914400">
              <a:lnSpc>
                <a:spcPts val="2400"/>
              </a:lnSpc>
              <a:buClrTx/>
              <a:buSzTx/>
              <a:buNone/>
              <a:defRPr b="0" sz="2000">
                <a:solidFill>
                  <a:srgbClr val="000000"/>
                </a:solidFill>
                <a:uFillTx/>
                <a:latin typeface="News706 BT"/>
                <a:ea typeface="News706 BT"/>
                <a:cs typeface="News706 BT"/>
                <a:sym typeface="News706 BT"/>
              </a:defRPr>
            </a:lvl3pPr>
            <a:lvl4pPr marL="0" indent="987415" defTabSz="914400">
              <a:lnSpc>
                <a:spcPts val="2400"/>
              </a:lnSpc>
              <a:buClrTx/>
              <a:buSzTx/>
              <a:buNone/>
              <a:defRPr b="0" sz="2000">
                <a:solidFill>
                  <a:srgbClr val="000000"/>
                </a:solidFill>
                <a:uFillTx/>
                <a:latin typeface="News706 BT"/>
                <a:ea typeface="News706 BT"/>
                <a:cs typeface="News706 BT"/>
                <a:sym typeface="News706 BT"/>
              </a:defRPr>
            </a:lvl4pPr>
            <a:lvl5pPr marL="0" indent="1316552" defTabSz="914400">
              <a:lnSpc>
                <a:spcPts val="2400"/>
              </a:lnSpc>
              <a:buClrTx/>
              <a:buSzTx/>
              <a:buNone/>
              <a:defRPr b="0" sz="2000">
                <a:solidFill>
                  <a:srgbClr val="000000"/>
                </a:solidFill>
                <a:uFillTx/>
                <a:latin typeface="News706 BT"/>
                <a:ea typeface="News706 BT"/>
                <a:cs typeface="News706 BT"/>
                <a:sym typeface="News706 BT"/>
              </a:defRPr>
            </a:lvl5pPr>
          </a:lstStyle>
          <a:p>
            <a:pPr/>
            <a:r>
              <a:t>Body Level One</a:t>
            </a:r>
          </a:p>
          <a:p>
            <a:pPr lvl="1"/>
            <a:r>
              <a:t>Body Level Two</a:t>
            </a:r>
          </a:p>
          <a:p>
            <a:pPr lvl="2"/>
            <a:r>
              <a:t>Body Level Three</a:t>
            </a:r>
          </a:p>
          <a:p>
            <a:pPr lvl="3"/>
            <a:r>
              <a:t>Body Level Four</a:t>
            </a:r>
          </a:p>
          <a:p>
            <a:pPr lvl="4"/>
            <a:r>
              <a:t>Body Level Five</a:t>
            </a:r>
          </a:p>
        </p:txBody>
      </p:sp>
      <p:sp>
        <p:nvSpPr>
          <p:cNvPr id="140" name="Shape 140"/>
          <p:cNvSpPr/>
          <p:nvPr>
            <p:ph type="sldNum" sz="quarter" idx="2"/>
          </p:nvPr>
        </p:nvSpPr>
        <p:spPr>
          <a:xfrm>
            <a:off x="8582397" y="536831"/>
            <a:ext cx="323479" cy="297938"/>
          </a:xfrm>
          <a:prstGeom prst="rect">
            <a:avLst/>
          </a:prstGeom>
        </p:spPr>
        <p:txBody>
          <a:bodyPr lIns="0" tIns="0" rIns="0" bIns="0" anchor="ctr"/>
          <a:lstStyle>
            <a:lvl1pPr algn="r" defTabSz="914400">
              <a:lnSpc>
                <a:spcPts val="2300"/>
              </a:lnSpc>
              <a:defRPr sz="2200">
                <a:uFillTx/>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Agenda">
    <p:bg>
      <p:bgPr>
        <a:solidFill>
          <a:srgbClr val="FFFFFF"/>
        </a:solidFill>
      </p:bgPr>
    </p:bg>
    <p:spTree>
      <p:nvGrpSpPr>
        <p:cNvPr id="1" name=""/>
        <p:cNvGrpSpPr/>
        <p:nvPr/>
      </p:nvGrpSpPr>
      <p:grpSpPr>
        <a:xfrm>
          <a:off x="0" y="0"/>
          <a:ext cx="0" cy="0"/>
          <a:chOff x="0" y="0"/>
          <a:chExt cx="0" cy="0"/>
        </a:xfrm>
      </p:grpSpPr>
      <p:sp>
        <p:nvSpPr>
          <p:cNvPr id="20" name="Shape 20"/>
          <p:cNvSpPr/>
          <p:nvPr>
            <p:ph type="sldNum" sz="quarter" idx="2"/>
          </p:nvPr>
        </p:nvSpPr>
        <p:spPr>
          <a:xfrm>
            <a:off x="8608485" y="508000"/>
            <a:ext cx="337605" cy="355601"/>
          </a:xfrm>
          <a:prstGeom prst="rect">
            <a:avLst/>
          </a:prstGeom>
        </p:spPr>
        <p:txBody>
          <a:bodyPr lIns="0" tIns="0" rIns="0" bIns="0" anchor="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1_Title">
    <p:spTree>
      <p:nvGrpSpPr>
        <p:cNvPr id="1" name=""/>
        <p:cNvGrpSpPr/>
        <p:nvPr/>
      </p:nvGrpSpPr>
      <p:grpSpPr>
        <a:xfrm>
          <a:off x="0" y="0"/>
          <a:ext cx="0" cy="0"/>
          <a:chOff x="0" y="0"/>
          <a:chExt cx="0" cy="0"/>
        </a:xfrm>
      </p:grpSpPr>
      <p:pic>
        <p:nvPicPr>
          <p:cNvPr id="27" name="image.png"/>
          <p:cNvPicPr>
            <a:picLocks noChangeAspect="0"/>
          </p:cNvPicPr>
          <p:nvPr/>
        </p:nvPicPr>
        <p:blipFill>
          <a:blip r:embed="rId2">
            <a:extLst/>
          </a:blip>
          <a:stretch>
            <a:fillRect/>
          </a:stretch>
        </p:blipFill>
        <p:spPr>
          <a:xfrm>
            <a:off x="457200" y="579437"/>
            <a:ext cx="2038350" cy="219076"/>
          </a:xfrm>
          <a:prstGeom prst="rect">
            <a:avLst/>
          </a:prstGeom>
          <a:ln w="12700">
            <a:miter lim="400000"/>
          </a:ln>
        </p:spPr>
      </p:pic>
      <p:sp>
        <p:nvSpPr>
          <p:cNvPr id="28" name="Shape 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2_Title">
    <p:spTree>
      <p:nvGrpSpPr>
        <p:cNvPr id="1" name=""/>
        <p:cNvGrpSpPr/>
        <p:nvPr/>
      </p:nvGrpSpPr>
      <p:grpSpPr>
        <a:xfrm>
          <a:off x="0" y="0"/>
          <a:ext cx="0" cy="0"/>
          <a:chOff x="0" y="0"/>
          <a:chExt cx="0" cy="0"/>
        </a:xfrm>
      </p:grpSpPr>
      <p:sp>
        <p:nvSpPr>
          <p:cNvPr id="35" name="Shape 35"/>
          <p:cNvSpPr/>
          <p:nvPr>
            <p:ph type="sldNum" sz="quarter" idx="2"/>
          </p:nvPr>
        </p:nvSpPr>
        <p:spPr>
          <a:xfrm>
            <a:off x="8414810" y="458787"/>
            <a:ext cx="337605" cy="355601"/>
          </a:xfrm>
          <a:prstGeom prst="rect">
            <a:avLst/>
          </a:prstGeom>
        </p:spPr>
        <p:txBody>
          <a:bodyPr lIns="0" tIns="0" rIns="0" bIns="0"/>
          <a:lstStyle>
            <a:lvl1pPr>
              <a:defRPr>
                <a:solidFill>
                  <a:srgbClr val="FFFFFF"/>
                </a:solidFill>
                <a:uFill>
                  <a:solidFill>
                    <a:srgbClr val="FFFFFF"/>
                  </a:solidFill>
                </a:u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1_Agenda">
    <p:bg>
      <p:bgPr>
        <a:solidFill>
          <a:srgbClr val="FFFFFF"/>
        </a:solidFill>
      </p:bgPr>
    </p:bg>
    <p:spTree>
      <p:nvGrpSpPr>
        <p:cNvPr id="1" name=""/>
        <p:cNvGrpSpPr/>
        <p:nvPr/>
      </p:nvGrpSpPr>
      <p:grpSpPr>
        <a:xfrm>
          <a:off x="0" y="0"/>
          <a:ext cx="0" cy="0"/>
          <a:chOff x="0" y="0"/>
          <a:chExt cx="0" cy="0"/>
        </a:xfrm>
      </p:grpSpPr>
      <p:sp>
        <p:nvSpPr>
          <p:cNvPr id="42" name="Shape 4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3" name="Shape 4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4" name="Shape 44"/>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5" name="Shape 45"/>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6" name="Shape 46"/>
          <p:cNvSpPr/>
          <p:nvPr>
            <p:ph type="sldNum" sz="quarter" idx="2"/>
          </p:nvPr>
        </p:nvSpPr>
        <p:spPr>
          <a:xfrm>
            <a:off x="8599785" y="514350"/>
            <a:ext cx="355005" cy="342901"/>
          </a:xfrm>
          <a:prstGeom prst="rect">
            <a:avLst/>
          </a:prstGeom>
        </p:spPr>
        <p:txBody>
          <a:bodyPr lIns="0" tIns="0" rIns="0" bIns="0" anchor="ctr"/>
          <a:lstStyle>
            <a:lvl1pPr>
              <a:defRPr>
                <a:latin typeface="+mn-lt"/>
                <a:ea typeface="+mn-ea"/>
                <a:cs typeface="+mn-cs"/>
                <a:sym typeface="Trebuchet MS"/>
              </a:defRPr>
            </a:lvl1pPr>
          </a:lstStyle>
          <a:p>
            <a:pPr/>
            <a:fld id="{86CB4B4D-7CA3-9044-876B-883B54F8677D}" type="slidenum"/>
          </a:p>
        </p:txBody>
      </p:sp>
      <p:sp>
        <p:nvSpPr>
          <p:cNvPr id="47" name="Shape 47"/>
          <p:cNvSpPr/>
          <p:nvPr>
            <p:ph type="title"/>
          </p:nvPr>
        </p:nvSpPr>
        <p:spPr>
          <a:xfrm>
            <a:off x="468153" y="505195"/>
            <a:ext cx="7874121" cy="1016266"/>
          </a:xfrm>
          <a:prstGeom prst="rect">
            <a:avLst/>
          </a:prstGeom>
        </p:spPr>
        <p:txBody>
          <a:bodyPr/>
          <a:lstStyle>
            <a:lvl1pPr>
              <a:lnSpc>
                <a:spcPts val="2300"/>
              </a:lnSpc>
              <a:defRPr sz="2300">
                <a:solidFill>
                  <a:srgbClr val="000000"/>
                </a:solidFill>
                <a:uFill>
                  <a:solidFill>
                    <a:srgbClr val="000000"/>
                  </a:solidFill>
                </a:uFill>
              </a:defRPr>
            </a:lvl1pPr>
          </a:lstStyle>
          <a:p>
            <a:pPr/>
            <a:r>
              <a:t>Title Text</a:t>
            </a:r>
          </a:p>
        </p:txBody>
      </p:sp>
      <p:sp>
        <p:nvSpPr>
          <p:cNvPr id="48" name="Shape 48"/>
          <p:cNvSpPr/>
          <p:nvPr>
            <p:ph type="body" idx="1"/>
          </p:nvPr>
        </p:nvSpPr>
        <p:spPr>
          <a:xfrm>
            <a:off x="468153" y="983297"/>
            <a:ext cx="8426769" cy="4030980"/>
          </a:xfrm>
          <a:prstGeom prst="rect">
            <a:avLst/>
          </a:prstGeom>
        </p:spPr>
        <p:txBody>
          <a:bodyPr/>
          <a:lstStyle>
            <a:lvl1pPr marL="186689" indent="-146050">
              <a:lnSpc>
                <a:spcPts val="2400"/>
              </a:lnSpc>
              <a:buClr>
                <a:srgbClr val="000000"/>
              </a:buClr>
              <a:buSzPct val="69000"/>
              <a:buFont typeface="Lucida Grande"/>
              <a:buChar char="‣"/>
              <a:defRPr sz="2000">
                <a:solidFill>
                  <a:srgbClr val="000000"/>
                </a:solidFill>
                <a:uFill>
                  <a:solidFill>
                    <a:srgbClr val="000000"/>
                  </a:solidFill>
                </a:uFill>
              </a:defRPr>
            </a:lvl1pPr>
            <a:lvl2pPr>
              <a:lnSpc>
                <a:spcPts val="2400"/>
              </a:lnSpc>
              <a:buClr>
                <a:srgbClr val="000000"/>
              </a:buClr>
              <a:defRPr sz="2000">
                <a:solidFill>
                  <a:srgbClr val="000000"/>
                </a:solidFill>
                <a:uFill>
                  <a:solidFill>
                    <a:srgbClr val="000000"/>
                  </a:solidFill>
                </a:uFill>
              </a:defRPr>
            </a:lvl2pPr>
            <a:lvl3pPr>
              <a:lnSpc>
                <a:spcPts val="2400"/>
              </a:lnSpc>
              <a:buClr>
                <a:srgbClr val="000000"/>
              </a:buClr>
              <a:defRPr sz="2000">
                <a:solidFill>
                  <a:srgbClr val="000000"/>
                </a:solidFill>
                <a:uFill>
                  <a:solidFill>
                    <a:srgbClr val="000000"/>
                  </a:solidFill>
                </a:uFill>
              </a:defRPr>
            </a:lvl3pPr>
            <a:lvl4pPr>
              <a:lnSpc>
                <a:spcPts val="2400"/>
              </a:lnSpc>
              <a:buClr>
                <a:srgbClr val="000000"/>
              </a:buClr>
              <a:defRPr sz="2000">
                <a:solidFill>
                  <a:srgbClr val="000000"/>
                </a:solidFill>
                <a:uFill>
                  <a:solidFill>
                    <a:srgbClr val="000000"/>
                  </a:solidFill>
                </a:uFill>
              </a:defRPr>
            </a:lvl4pPr>
            <a:lvl5pPr>
              <a:lnSpc>
                <a:spcPts val="2400"/>
              </a:lnSpc>
              <a:buClr>
                <a:srgbClr val="000000"/>
              </a:buClr>
              <a:defRPr sz="2000">
                <a:solidFill>
                  <a:srgbClr val="000000"/>
                </a:solidFill>
                <a:uFill>
                  <a:solidFill>
                    <a:srgbClr val="000000"/>
                  </a:solidFill>
                </a:u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2_Agenda">
    <p:bg>
      <p:bgPr>
        <a:solidFill>
          <a:srgbClr val="FFFFFF"/>
        </a:solidFill>
      </p:bgPr>
    </p:bg>
    <p:spTree>
      <p:nvGrpSpPr>
        <p:cNvPr id="1" name=""/>
        <p:cNvGrpSpPr/>
        <p:nvPr/>
      </p:nvGrpSpPr>
      <p:grpSpPr>
        <a:xfrm>
          <a:off x="0" y="0"/>
          <a:ext cx="0" cy="0"/>
          <a:chOff x="0" y="0"/>
          <a:chExt cx="0" cy="0"/>
        </a:xfrm>
      </p:grpSpPr>
      <p:sp>
        <p:nvSpPr>
          <p:cNvPr id="55" name="Shape 55"/>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56" name="Shape 56"/>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57" name="Shape 57"/>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58" name="Shape 58"/>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pic>
        <p:nvPicPr>
          <p:cNvPr id="59" name="image.tiff"/>
          <p:cNvPicPr>
            <a:picLocks noChangeAspect="0"/>
          </p:cNvPicPr>
          <p:nvPr/>
        </p:nvPicPr>
        <p:blipFill>
          <a:blip r:embed="rId2">
            <a:extLst/>
          </a:blip>
          <a:stretch>
            <a:fillRect/>
          </a:stretch>
        </p:blipFill>
        <p:spPr>
          <a:xfrm>
            <a:off x="2444750" y="1104900"/>
            <a:ext cx="4522788" cy="3665538"/>
          </a:xfrm>
          <a:prstGeom prst="rect">
            <a:avLst/>
          </a:prstGeom>
          <a:ln w="12700">
            <a:miter lim="400000"/>
          </a:ln>
        </p:spPr>
      </p:pic>
      <p:sp>
        <p:nvSpPr>
          <p:cNvPr id="60" name="Shape 60"/>
          <p:cNvSpPr/>
          <p:nvPr>
            <p:ph type="sldNum" sz="quarter" idx="2"/>
          </p:nvPr>
        </p:nvSpPr>
        <p:spPr>
          <a:xfrm>
            <a:off x="8608485" y="508000"/>
            <a:ext cx="337605" cy="355601"/>
          </a:xfrm>
          <a:prstGeom prst="rect">
            <a:avLst/>
          </a:prstGeom>
        </p:spPr>
        <p:txBody>
          <a:bodyPr lIns="0" tIns="0" rIns="0" bIns="0" anchor="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3_Agenda">
    <p:bg>
      <p:bgPr>
        <a:solidFill>
          <a:srgbClr val="FFFFFF"/>
        </a:solidFill>
      </p:bgPr>
    </p:bg>
    <p:spTree>
      <p:nvGrpSpPr>
        <p:cNvPr id="1" name=""/>
        <p:cNvGrpSpPr/>
        <p:nvPr/>
      </p:nvGrpSpPr>
      <p:grpSpPr>
        <a:xfrm>
          <a:off x="0" y="0"/>
          <a:ext cx="0" cy="0"/>
          <a:chOff x="0" y="0"/>
          <a:chExt cx="0" cy="0"/>
        </a:xfrm>
      </p:grpSpPr>
      <p:sp>
        <p:nvSpPr>
          <p:cNvPr id="67" name="Shape 67"/>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8" name="Shape 68"/>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pic>
        <p:nvPicPr>
          <p:cNvPr id="69" name="image.tiff"/>
          <p:cNvPicPr>
            <a:picLocks noChangeAspect="0"/>
          </p:cNvPicPr>
          <p:nvPr/>
        </p:nvPicPr>
        <p:blipFill>
          <a:blip r:embed="rId2">
            <a:extLst/>
          </a:blip>
          <a:stretch>
            <a:fillRect/>
          </a:stretch>
        </p:blipFill>
        <p:spPr>
          <a:xfrm>
            <a:off x="2017712" y="1111250"/>
            <a:ext cx="5259388" cy="3683000"/>
          </a:xfrm>
          <a:prstGeom prst="rect">
            <a:avLst/>
          </a:prstGeom>
          <a:ln w="12700">
            <a:miter lim="400000"/>
          </a:ln>
        </p:spPr>
      </p:pic>
      <p:sp>
        <p:nvSpPr>
          <p:cNvPr id="70" name="Shape 7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71" name="Shape 7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72" name="Shape 72"/>
          <p:cNvSpPr/>
          <p:nvPr>
            <p:ph type="sldNum" sz="quarter" idx="2"/>
          </p:nvPr>
        </p:nvSpPr>
        <p:spPr>
          <a:xfrm>
            <a:off x="8608485" y="508000"/>
            <a:ext cx="337605" cy="355601"/>
          </a:xfrm>
          <a:prstGeom prst="rect">
            <a:avLst/>
          </a:prstGeom>
        </p:spPr>
        <p:txBody>
          <a:bodyPr lIns="0" tIns="0" rIns="0" bIns="0" anchor="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4_Agenda">
    <p:bg>
      <p:bgPr>
        <a:solidFill>
          <a:srgbClr val="FFFFFF"/>
        </a:solidFill>
      </p:bgPr>
    </p:bg>
    <p:spTree>
      <p:nvGrpSpPr>
        <p:cNvPr id="1" name=""/>
        <p:cNvGrpSpPr/>
        <p:nvPr/>
      </p:nvGrpSpPr>
      <p:grpSpPr>
        <a:xfrm>
          <a:off x="0" y="0"/>
          <a:ext cx="0" cy="0"/>
          <a:chOff x="0" y="0"/>
          <a:chExt cx="0" cy="0"/>
        </a:xfrm>
      </p:grpSpPr>
      <p:sp>
        <p:nvSpPr>
          <p:cNvPr id="79" name="Shape 79"/>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80" name="Shape 80"/>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pic>
        <p:nvPicPr>
          <p:cNvPr id="81" name="image.tiff"/>
          <p:cNvPicPr>
            <a:picLocks noChangeAspect="0"/>
          </p:cNvPicPr>
          <p:nvPr/>
        </p:nvPicPr>
        <p:blipFill>
          <a:blip r:embed="rId2">
            <a:extLst/>
          </a:blip>
          <a:stretch>
            <a:fillRect/>
          </a:stretch>
        </p:blipFill>
        <p:spPr>
          <a:xfrm>
            <a:off x="2322512" y="1136650"/>
            <a:ext cx="4862513" cy="3808413"/>
          </a:xfrm>
          <a:prstGeom prst="rect">
            <a:avLst/>
          </a:prstGeom>
          <a:ln w="12700">
            <a:miter lim="400000"/>
          </a:ln>
        </p:spPr>
      </p:pic>
      <p:sp>
        <p:nvSpPr>
          <p:cNvPr id="82" name="Shape 8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83" name="Shape 8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84" name="Shape 84"/>
          <p:cNvSpPr/>
          <p:nvPr>
            <p:ph type="sldNum" sz="quarter" idx="2"/>
          </p:nvPr>
        </p:nvSpPr>
        <p:spPr>
          <a:xfrm>
            <a:off x="8608485" y="508000"/>
            <a:ext cx="337605" cy="355601"/>
          </a:xfrm>
          <a:prstGeom prst="rect">
            <a:avLst/>
          </a:prstGeom>
        </p:spPr>
        <p:txBody>
          <a:bodyPr lIns="0" tIns="0" rIns="0" bIns="0" anchor="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5_Agenda">
    <p:bg>
      <p:bgPr>
        <a:solidFill>
          <a:srgbClr val="FFFFFF"/>
        </a:solidFill>
      </p:bgPr>
    </p:bg>
    <p:spTree>
      <p:nvGrpSpPr>
        <p:cNvPr id="1" name=""/>
        <p:cNvGrpSpPr/>
        <p:nvPr/>
      </p:nvGrpSpPr>
      <p:grpSpPr>
        <a:xfrm>
          <a:off x="0" y="0"/>
          <a:ext cx="0" cy="0"/>
          <a:chOff x="0" y="0"/>
          <a:chExt cx="0" cy="0"/>
        </a:xfrm>
      </p:grpSpPr>
      <p:sp>
        <p:nvSpPr>
          <p:cNvPr id="91" name="Shape 91"/>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92" name="Shape 92"/>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pic>
        <p:nvPicPr>
          <p:cNvPr id="93" name="image.tiff"/>
          <p:cNvPicPr>
            <a:picLocks noChangeAspect="0"/>
          </p:cNvPicPr>
          <p:nvPr/>
        </p:nvPicPr>
        <p:blipFill>
          <a:blip r:embed="rId2">
            <a:extLst/>
          </a:blip>
          <a:srcRect l="0" t="2653" r="0" b="9072"/>
          <a:stretch>
            <a:fillRect/>
          </a:stretch>
        </p:blipFill>
        <p:spPr>
          <a:xfrm>
            <a:off x="719137" y="1049337"/>
            <a:ext cx="7586663" cy="3873501"/>
          </a:xfrm>
          <a:prstGeom prst="rect">
            <a:avLst/>
          </a:prstGeom>
          <a:ln w="12700">
            <a:miter lim="400000"/>
          </a:ln>
        </p:spPr>
      </p:pic>
      <p:sp>
        <p:nvSpPr>
          <p:cNvPr id="94" name="Shape 94"/>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95" name="Shape 95"/>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96" name="Shape 96"/>
          <p:cNvSpPr/>
          <p:nvPr>
            <p:ph type="sldNum" sz="quarter" idx="2"/>
          </p:nvPr>
        </p:nvSpPr>
        <p:spPr>
          <a:xfrm>
            <a:off x="8608485" y="508000"/>
            <a:ext cx="337605" cy="355601"/>
          </a:xfrm>
          <a:prstGeom prst="rect">
            <a:avLst/>
          </a:prstGeom>
        </p:spPr>
        <p:txBody>
          <a:bodyPr lIns="0" tIns="0" rIns="0" bIns="0" anchor="ct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3" name="Shape 3"/>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4" name="Shape 4"/>
          <p:cNvSpPr/>
          <p:nvPr>
            <p:ph type="title"/>
          </p:nvPr>
        </p:nvSpPr>
        <p:spPr>
          <a:xfrm>
            <a:off x="468153" y="210555"/>
            <a:ext cx="8426769" cy="1016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r>
              <a:t>Title Text</a:t>
            </a:r>
          </a:p>
        </p:txBody>
      </p:sp>
      <p:sp>
        <p:nvSpPr>
          <p:cNvPr id="5" name="Shape 5"/>
          <p:cNvSpPr/>
          <p:nvPr>
            <p:ph type="body" idx="1"/>
          </p:nvPr>
        </p:nvSpPr>
        <p:spPr>
          <a:xfrm>
            <a:off x="468153" y="1226819"/>
            <a:ext cx="8426769" cy="40309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2pPr>
              <a:buClr>
                <a:srgbClr val="FFFFFF"/>
              </a:buClr>
              <a:buFont typeface="Lucida Grande"/>
              <a:buChar char="‣"/>
            </a:lvl2pPr>
            <a:lvl3pPr>
              <a:buClr>
                <a:srgbClr val="FFFFFF"/>
              </a:buClr>
              <a:buFont typeface="Lucida Grande"/>
              <a:buChar char="‣"/>
            </a:lvl3pPr>
            <a:lvl4pPr>
              <a:buClr>
                <a:srgbClr val="FFFFFF"/>
              </a:buClr>
              <a:buFont typeface="Lucida Grande"/>
              <a:buChar char="‣"/>
            </a:lvl4pPr>
            <a:lvl5pPr>
              <a:buClr>
                <a:srgbClr val="FFFFFF"/>
              </a:buClr>
              <a:buFont typeface="Lucida Grande"/>
              <a:buChar char="‣"/>
            </a:lvl5pPr>
          </a:lstStyle>
          <a:p>
            <a:pPr/>
            <a:r>
              <a:t>Body Level One</a:t>
            </a:r>
          </a:p>
          <a:p>
            <a:pPr lvl="1"/>
            <a:r>
              <a:t>Body Level Two</a:t>
            </a:r>
          </a:p>
          <a:p>
            <a:pPr lvl="2"/>
            <a:r>
              <a:t>Body Level Three</a:t>
            </a:r>
          </a:p>
          <a:p>
            <a:pPr lvl="3"/>
            <a:r>
              <a:t>Body Level Four</a:t>
            </a:r>
          </a:p>
          <a:p>
            <a:pPr lvl="4"/>
            <a:r>
              <a:t>Body Level Five</a:t>
            </a:r>
          </a:p>
        </p:txBody>
      </p:sp>
      <p:sp>
        <p:nvSpPr>
          <p:cNvPr id="6" name="Shape 6"/>
          <p:cNvSpPr/>
          <p:nvPr>
            <p:ph type="sldNum" sz="quarter" idx="2"/>
          </p:nvPr>
        </p:nvSpPr>
        <p:spPr>
          <a:xfrm>
            <a:off x="4461935" y="4787900"/>
            <a:ext cx="439205" cy="457200"/>
          </a:xfrm>
          <a:prstGeom prst="rect">
            <a:avLst/>
          </a:prstGeom>
          <a:ln w="12700">
            <a:miter lim="400000"/>
          </a:ln>
        </p:spPr>
        <p:txBody>
          <a:bodyPr wrap="none" lIns="50800" tIns="50800" rIns="50800" bIns="50800">
            <a:spAutoFit/>
          </a:body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1pPr>
      <a:lvl2pPr marL="0" marR="0" indent="2286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2pPr>
      <a:lvl3pPr marL="0" marR="0" indent="4572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3pPr>
      <a:lvl4pPr marL="0" marR="0" indent="6858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4pPr>
      <a:lvl5pPr marL="0" marR="0" indent="9144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5pPr>
      <a:lvl6pPr marL="0" marR="0" indent="11430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6pPr>
      <a:lvl7pPr marL="0" marR="0" indent="13716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7pPr>
      <a:lvl8pPr marL="0" marR="0" indent="16002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8pPr>
      <a:lvl9pPr marL="0" marR="0" indent="18288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9pPr>
    </p:titleStyle>
    <p:bodyStyle>
      <a:lvl1pPr marL="383540" marR="0" indent="-383540" algn="l" defTabSz="584200" latinLnBrk="0">
        <a:lnSpc>
          <a:spcPts val="2500"/>
        </a:lnSpc>
        <a:spcBef>
          <a:spcPts val="0"/>
        </a:spcBef>
        <a:spcAft>
          <a:spcPts val="0"/>
        </a:spcAft>
        <a:buClrTx/>
        <a:buSzTx/>
        <a:buFontTx/>
        <a:buNone/>
        <a:tabLst/>
        <a:defRPr b="1" baseline="0" cap="none" i="0" spc="0" strike="noStrike" sz="2200" u="none">
          <a:ln>
            <a:noFill/>
          </a:ln>
          <a:solidFill>
            <a:srgbClr val="FFFFFF"/>
          </a:solidFill>
          <a:uFill>
            <a:solidFill>
              <a:srgbClr val="FFFFFF"/>
            </a:solidFill>
          </a:uFill>
          <a:latin typeface="+mj-lt"/>
          <a:ea typeface="+mj-ea"/>
          <a:cs typeface="+mj-cs"/>
          <a:sym typeface="Helvetica"/>
        </a:defRPr>
      </a:lvl1pPr>
      <a:lvl2pPr marL="33274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2pPr>
      <a:lvl3pPr marL="47879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3pPr>
      <a:lvl4pPr marL="62484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4pPr>
      <a:lvl5pPr marL="77089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5pPr>
      <a:lvl6pPr marL="77089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6pPr>
      <a:lvl7pPr marL="77089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7pPr>
      <a:lvl8pPr marL="77089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8pPr>
      <a:lvl9pPr marL="77089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9pPr>
    </p:bodyStyle>
    <p:otherStyle>
      <a:lvl1pPr marL="0" marR="0" indent="0" algn="ctr" defTabSz="58420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1pPr>
      <a:lvl2pPr marL="0" marR="0" indent="228600" algn="ctr" defTabSz="58420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2pPr>
      <a:lvl3pPr marL="0" marR="0" indent="457200" algn="ctr" defTabSz="58420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3pPr>
      <a:lvl4pPr marL="0" marR="0" indent="685800" algn="ctr" defTabSz="58420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4pPr>
      <a:lvl5pPr marL="0" marR="0" indent="914400" algn="ctr" defTabSz="58420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5pPr>
      <a:lvl6pPr marL="0" marR="0" indent="1143000" algn="ctr" defTabSz="58420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6pPr>
      <a:lvl7pPr marL="0" marR="0" indent="1371600" algn="ctr" defTabSz="58420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7pPr>
      <a:lvl8pPr marL="0" marR="0" indent="1600200" algn="ctr" defTabSz="58420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8pPr>
      <a:lvl9pPr marL="0" marR="0" indent="1828800" algn="ctr" defTabSz="58420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 Id="rId3" Type="http://schemas.openxmlformats.org/officeDocument/2006/relationships/image" Target="../media/image6.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 Id="rId3" Type="http://schemas.openxmlformats.org/officeDocument/2006/relationships/image" Target="../media/image10.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slideshare.net/MrChrisJohnson/algorithmic-music-recommendations-at-spotify" TargetMode="External"/><Relationship Id="rId3" Type="http://schemas.openxmlformats.org/officeDocument/2006/relationships/hyperlink" Target="http://techblog.netflix.com/2012/04/netflix-recommendations-beyond-5-stars.html" TargetMode="External"/><Relationship Id="rId4" Type="http://schemas.openxmlformats.org/officeDocument/2006/relationships/image" Target="../media/image14.png"/><Relationship Id="rId5" Type="http://schemas.openxmlformats.org/officeDocument/2006/relationships/image" Target="../media/image15.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ti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150" name="Shape 150"/>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pic>
        <p:nvPicPr>
          <p:cNvPr id="151" name="image.png"/>
          <p:cNvPicPr>
            <a:picLocks noChangeAspect="0"/>
          </p:cNvPicPr>
          <p:nvPr/>
        </p:nvPicPr>
        <p:blipFill>
          <a:blip r:embed="rId2">
            <a:extLst/>
          </a:blip>
          <a:stretch>
            <a:fillRect/>
          </a:stretch>
        </p:blipFill>
        <p:spPr>
          <a:xfrm>
            <a:off x="457200" y="579437"/>
            <a:ext cx="2038350" cy="219076"/>
          </a:xfrm>
          <a:prstGeom prst="rect">
            <a:avLst/>
          </a:prstGeom>
          <a:ln w="12700">
            <a:miter lim="400000"/>
          </a:ln>
        </p:spPr>
      </p:pic>
      <p:sp>
        <p:nvSpPr>
          <p:cNvPr id="152" name="Shape 152"/>
          <p:cNvSpPr/>
          <p:nvPr>
            <p:ph type="title" idx="4294967295"/>
          </p:nvPr>
        </p:nvSpPr>
        <p:spPr>
          <a:xfrm>
            <a:off x="412750" y="1144587"/>
            <a:ext cx="8469313" cy="2968626"/>
          </a:xfrm>
          <a:prstGeom prst="rect">
            <a:avLst/>
          </a:prstGeom>
        </p:spPr>
        <p:txBody>
          <a:bodyPr lIns="0" tIns="0" rIns="0" bIns="0"/>
          <a:lstStyle/>
          <a:p>
            <a:pPr>
              <a:lnSpc>
                <a:spcPct val="70000"/>
              </a:lnSpc>
              <a:defRPr sz="8200"/>
            </a:pPr>
            <a:r>
              <a:t>DATA SCIENCE</a:t>
            </a:r>
          </a:p>
          <a:p>
            <a:pPr>
              <a:lnSpc>
                <a:spcPct val="70000"/>
              </a:lnSpc>
              <a:defRPr sz="4100"/>
            </a:pPr>
            <a:r>
              <a:t>11 WEEK PART TIME COURSE</a:t>
            </a:r>
          </a:p>
          <a:p>
            <a:pPr>
              <a:lnSpc>
                <a:spcPct val="70000"/>
              </a:lnSpc>
              <a:defRPr sz="4100"/>
            </a:pPr>
          </a:p>
          <a:p>
            <a:pPr>
              <a:lnSpc>
                <a:spcPct val="70000"/>
              </a:lnSpc>
              <a:defRPr sz="4100"/>
            </a:pPr>
            <a:r>
              <a:t>Week 4 - Clustering</a:t>
            </a:r>
          </a:p>
          <a:p>
            <a:pPr>
              <a:lnSpc>
                <a:spcPct val="70000"/>
              </a:lnSpc>
              <a:defRPr sz="4100"/>
            </a:pPr>
            <a:r>
              <a:t>Monday 18th April 2016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40" name="Shape 240"/>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41" name="Shape 241"/>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42" name="Shape 242"/>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43" name="Shape 24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4" name="Shape 244"/>
          <p:cNvSpPr/>
          <p:nvPr>
            <p:ph type="title"/>
          </p:nvPr>
        </p:nvSpPr>
        <p:spPr>
          <a:prstGeom prst="rect">
            <a:avLst/>
          </a:prstGeom>
        </p:spPr>
        <p:txBody>
          <a:bodyPr/>
          <a:lstStyle/>
          <a:p>
            <a:pPr/>
            <a:r>
              <a:t>WHY WOULD WE CLUSTER DATA?</a:t>
            </a:r>
          </a:p>
        </p:txBody>
      </p:sp>
      <p:sp>
        <p:nvSpPr>
          <p:cNvPr id="245" name="Shape 245"/>
          <p:cNvSpPr/>
          <p:nvPr/>
        </p:nvSpPr>
        <p:spPr>
          <a:xfrm>
            <a:off x="454024" y="1429572"/>
            <a:ext cx="8455027" cy="3073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65828" algn="l" defTabSz="914400">
              <a:lnSpc>
                <a:spcPts val="2400"/>
              </a:lnSpc>
              <a:spcBef>
                <a:spcPts val="700"/>
              </a:spcBef>
              <a:defRPr b="0" sz="2000"/>
            </a:lvl1pPr>
          </a:lstStyle>
          <a:p>
            <a:pPr/>
            <a:r>
              <a:t>Genetics data can be clustered to identify ancestry</a:t>
            </a:r>
          </a:p>
        </p:txBody>
      </p:sp>
      <p:pic>
        <p:nvPicPr>
          <p:cNvPr id="246" name="image7.jpg" descr="http://upload.wikimedia.org/wikipedia/commons/a/a1/Rosenberg_1048people_993markers.jpg"/>
          <p:cNvPicPr>
            <a:picLocks noChangeAspect="1"/>
          </p:cNvPicPr>
          <p:nvPr/>
        </p:nvPicPr>
        <p:blipFill>
          <a:blip r:embed="rId2">
            <a:extLst/>
          </a:blip>
          <a:stretch>
            <a:fillRect/>
          </a:stretch>
        </p:blipFill>
        <p:spPr>
          <a:xfrm rot="16200000">
            <a:off x="3363965" y="346939"/>
            <a:ext cx="2635146" cy="6443022"/>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249" name="Shape 249"/>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250" name="Shape 250"/>
          <p:cNvSpPr/>
          <p:nvPr>
            <p:ph type="title" idx="4294967295"/>
          </p:nvPr>
        </p:nvSpPr>
        <p:spPr>
          <a:xfrm>
            <a:off x="347662" y="1116012"/>
            <a:ext cx="8426451" cy="3894138"/>
          </a:xfrm>
          <a:prstGeom prst="rect">
            <a:avLst/>
          </a:prstGeom>
        </p:spPr>
        <p:txBody>
          <a:bodyPr lIns="38100" tIns="38100" rIns="38100" bIns="38100"/>
          <a:lstStyle>
            <a:lvl1pPr marL="27728" marR="27728" defTabSz="914400">
              <a:lnSpc>
                <a:spcPct val="70000"/>
              </a:lnSpc>
              <a:defRPr sz="8800"/>
            </a:lvl1pPr>
          </a:lstStyle>
          <a:p>
            <a:pPr/>
            <a:r>
              <a:t>HOW DO WE CLUSTER DATA?</a:t>
            </a:r>
          </a:p>
        </p:txBody>
      </p:sp>
      <p:sp>
        <p:nvSpPr>
          <p:cNvPr id="251" name="Shape 251"/>
          <p:cNvSpPr/>
          <p:nvPr>
            <p:ph type="body" sz="quarter" idx="4294967295"/>
          </p:nvPr>
        </p:nvSpPr>
        <p:spPr>
          <a:xfrm>
            <a:off x="371475" y="495300"/>
            <a:ext cx="6400800" cy="620713"/>
          </a:xfrm>
          <a:prstGeom prst="rect">
            <a:avLst/>
          </a:prstGeom>
        </p:spPr>
        <p:txBody>
          <a:bodyPr/>
          <a:lstStyle>
            <a:lvl1pPr marL="40639" marR="40639" indent="0" defTabSz="914400">
              <a:buClr>
                <a:srgbClr val="FFFFFF"/>
              </a:buClr>
              <a:buFont typeface="Helvetica"/>
              <a:defRPr sz="2300"/>
            </a:lvl1pPr>
          </a:lstStyle>
          <a:p>
            <a:pPr/>
            <a:r>
              <a:t>DATA SCIENCE PART TIME COURSE</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54" name="Shape 254"/>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55" name="Shape 255"/>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56" name="Shape 256"/>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57" name="Shape 25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8" name="Shape 258"/>
          <p:cNvSpPr/>
          <p:nvPr>
            <p:ph type="title"/>
          </p:nvPr>
        </p:nvSpPr>
        <p:spPr>
          <a:prstGeom prst="rect">
            <a:avLst/>
          </a:prstGeom>
        </p:spPr>
        <p:txBody>
          <a:bodyPr/>
          <a:lstStyle/>
          <a:p>
            <a:pPr/>
            <a:r>
              <a:t>KMEANS ALGORITHM</a:t>
            </a:r>
          </a:p>
        </p:txBody>
      </p:sp>
      <p:sp>
        <p:nvSpPr>
          <p:cNvPr id="259" name="Shape 259"/>
          <p:cNvSpPr/>
          <p:nvPr/>
        </p:nvSpPr>
        <p:spPr>
          <a:xfrm>
            <a:off x="566737" y="1104900"/>
            <a:ext cx="8382001" cy="36245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R="65828" algn="l" defTabSz="914400">
              <a:lnSpc>
                <a:spcPts val="2400"/>
              </a:lnSpc>
              <a:spcBef>
                <a:spcPts val="700"/>
              </a:spcBef>
              <a:defRPr b="0" sz="2000"/>
            </a:pPr>
            <a:r>
              <a:rPr i="1"/>
              <a:t>1) Choose k initial centroids (note that k is an input)</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2) For each point:</a:t>
            </a:r>
          </a:p>
          <a:p>
            <a:pPr marR="65828" algn="l" defTabSz="914400">
              <a:lnSpc>
                <a:spcPts val="2400"/>
              </a:lnSpc>
              <a:spcBef>
                <a:spcPts val="700"/>
              </a:spcBef>
              <a:defRPr b="0" sz="2000"/>
            </a:pPr>
            <a:r>
              <a:rPr i="1"/>
              <a:t>     - find distance to each centroid</a:t>
            </a:r>
          </a:p>
          <a:p>
            <a:pPr marR="65828" algn="l" defTabSz="914400">
              <a:lnSpc>
                <a:spcPts val="2400"/>
              </a:lnSpc>
              <a:spcBef>
                <a:spcPts val="700"/>
              </a:spcBef>
              <a:defRPr b="0" sz="2000"/>
            </a:pPr>
            <a:r>
              <a:rPr i="1"/>
              <a:t>     - assign point to nearest centroid</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3) Recalculate centroid positions</a:t>
            </a:r>
            <a:endParaRPr i="1"/>
          </a:p>
          <a:p>
            <a:pPr marR="65828" algn="l" defTabSz="914400">
              <a:lnSpc>
                <a:spcPts val="2400"/>
              </a:lnSpc>
              <a:spcBef>
                <a:spcPts val="700"/>
              </a:spcBef>
              <a:defRPr b="0" sz="2000"/>
            </a:pPr>
          </a:p>
          <a:p>
            <a:pPr marR="65828" algn="l" defTabSz="914400">
              <a:lnSpc>
                <a:spcPts val="2400"/>
              </a:lnSpc>
              <a:spcBef>
                <a:spcPts val="700"/>
              </a:spcBef>
              <a:defRPr b="0" sz="2000"/>
            </a:pPr>
            <a:r>
              <a:rPr i="1"/>
              <a:t>4) Repeat steps 2-3 until stopping criteria met</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62" name="Shape 262"/>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63" name="Shape 263"/>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64" name="Shape 264"/>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65" name="Shape 26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6" name="Shape 266"/>
          <p:cNvSpPr/>
          <p:nvPr>
            <p:ph type="title"/>
          </p:nvPr>
        </p:nvSpPr>
        <p:spPr>
          <a:prstGeom prst="rect">
            <a:avLst/>
          </a:prstGeom>
        </p:spPr>
        <p:txBody>
          <a:bodyPr/>
          <a:lstStyle/>
          <a:p>
            <a:pPr/>
            <a:r>
              <a:t>STEP 1 - CHOOSE CENTROIDS</a:t>
            </a:r>
          </a:p>
        </p:txBody>
      </p:sp>
      <p:sp>
        <p:nvSpPr>
          <p:cNvPr id="267" name="Shape 267"/>
          <p:cNvSpPr/>
          <p:nvPr/>
        </p:nvSpPr>
        <p:spPr>
          <a:xfrm>
            <a:off x="566737" y="1104900"/>
            <a:ext cx="8382001" cy="2230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R="65828" algn="l" defTabSz="914400">
              <a:lnSpc>
                <a:spcPts val="2400"/>
              </a:lnSpc>
              <a:spcBef>
                <a:spcPts val="700"/>
              </a:spcBef>
              <a:defRPr b="0" sz="2000"/>
            </a:pPr>
            <a:r>
              <a:t>There are several options:</a:t>
            </a:r>
          </a:p>
          <a:p>
            <a:pPr marR="65828" algn="l" defTabSz="914400">
              <a:lnSpc>
                <a:spcPts val="2400"/>
              </a:lnSpc>
              <a:spcBef>
                <a:spcPts val="700"/>
              </a:spcBef>
              <a:defRPr b="0" sz="2000"/>
            </a:pPr>
            <a:r>
              <a:t>     - randomly (but may yield divergent behavior)</a:t>
            </a:r>
          </a:p>
          <a:p>
            <a:pPr marR="65828" algn="l" defTabSz="914400">
              <a:lnSpc>
                <a:spcPts val="2400"/>
              </a:lnSpc>
              <a:spcBef>
                <a:spcPts val="700"/>
              </a:spcBef>
              <a:defRPr b="0" sz="2000"/>
            </a:pPr>
            <a:r>
              <a:t>     - perform alternative clustering task, use resulting centroids as initial k-means centroids</a:t>
            </a:r>
          </a:p>
          <a:p>
            <a:pPr marR="65828" algn="l" defTabSz="914400">
              <a:lnSpc>
                <a:spcPts val="2400"/>
              </a:lnSpc>
              <a:spcBef>
                <a:spcPts val="700"/>
              </a:spcBef>
              <a:defRPr b="0" sz="2000"/>
            </a:pPr>
            <a:r>
              <a:t>     - start with global centroid, choose point at max distance, repeat (but might select outlier)</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70" name="Shape 270"/>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71" name="Shape 271"/>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72" name="Shape 272"/>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73" name="Shape 27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4" name="Shape 274"/>
          <p:cNvSpPr/>
          <p:nvPr>
            <p:ph type="title"/>
          </p:nvPr>
        </p:nvSpPr>
        <p:spPr>
          <a:prstGeom prst="rect">
            <a:avLst/>
          </a:prstGeom>
        </p:spPr>
        <p:txBody>
          <a:bodyPr/>
          <a:lstStyle/>
          <a:p>
            <a:pPr/>
            <a:r>
              <a:t>STEP 2 - ASSESS SIMILARITY</a:t>
            </a:r>
          </a:p>
        </p:txBody>
      </p:sp>
      <p:sp>
        <p:nvSpPr>
          <p:cNvPr id="275" name="Shape 275"/>
          <p:cNvSpPr/>
          <p:nvPr/>
        </p:nvSpPr>
        <p:spPr>
          <a:xfrm>
            <a:off x="566737" y="1104900"/>
            <a:ext cx="8382001" cy="15163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R="65828" algn="l" defTabSz="914400">
              <a:lnSpc>
                <a:spcPts val="2400"/>
              </a:lnSpc>
              <a:spcBef>
                <a:spcPts val="700"/>
              </a:spcBef>
              <a:defRPr b="0" sz="2000"/>
            </a:pPr>
            <a:r>
              <a:t>The similarity criterion is determined by the measure we choose.</a:t>
            </a:r>
          </a:p>
          <a:p>
            <a:pPr marR="65828" algn="l" defTabSz="914400">
              <a:lnSpc>
                <a:spcPts val="2400"/>
              </a:lnSpc>
              <a:spcBef>
                <a:spcPts val="700"/>
              </a:spcBef>
              <a:defRPr b="0" sz="2000"/>
            </a:pPr>
          </a:p>
          <a:p>
            <a:pPr marR="65828" algn="l" defTabSz="914400">
              <a:lnSpc>
                <a:spcPts val="2400"/>
              </a:lnSpc>
              <a:spcBef>
                <a:spcPts val="700"/>
              </a:spcBef>
              <a:defRPr b="0" sz="2000"/>
            </a:pPr>
            <a:r>
              <a:t>In the case of k-means clustering, the similarity metric is the </a:t>
            </a:r>
            <a:r>
              <a:rPr b="1"/>
              <a:t>Euclidian distance:</a:t>
            </a:r>
          </a:p>
        </p:txBody>
      </p:sp>
      <p:pic>
        <p:nvPicPr>
          <p:cNvPr id="276" name="image11.pdf"/>
          <p:cNvPicPr>
            <a:picLocks noChangeAspect="1"/>
          </p:cNvPicPr>
          <p:nvPr/>
        </p:nvPicPr>
        <p:blipFill>
          <a:blip r:embed="rId2">
            <a:extLst/>
          </a:blip>
          <a:stretch>
            <a:fillRect/>
          </a:stretch>
        </p:blipFill>
        <p:spPr>
          <a:xfrm>
            <a:off x="2588656" y="2810573"/>
            <a:ext cx="4185763" cy="806769"/>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79" name="Shape 279"/>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80" name="Shape 28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81" name="Shape 28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82" name="Shape 28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3" name="Shape 283"/>
          <p:cNvSpPr/>
          <p:nvPr>
            <p:ph type="title"/>
          </p:nvPr>
        </p:nvSpPr>
        <p:spPr>
          <a:prstGeom prst="rect">
            <a:avLst/>
          </a:prstGeom>
        </p:spPr>
        <p:txBody>
          <a:bodyPr/>
          <a:lstStyle/>
          <a:p>
            <a:pPr/>
            <a:r>
              <a:t>STEP 3 - RECALCULATE CENTROID POSITIONS</a:t>
            </a:r>
          </a:p>
        </p:txBody>
      </p:sp>
      <p:sp>
        <p:nvSpPr>
          <p:cNvPr id="284" name="Shape 284"/>
          <p:cNvSpPr/>
          <p:nvPr/>
        </p:nvSpPr>
        <p:spPr>
          <a:xfrm>
            <a:off x="566737" y="1104900"/>
            <a:ext cx="8382001" cy="15163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R="65828" algn="l" defTabSz="914400">
              <a:lnSpc>
                <a:spcPts val="2400"/>
              </a:lnSpc>
              <a:spcBef>
                <a:spcPts val="700"/>
              </a:spcBef>
              <a:defRPr b="0" sz="2000"/>
            </a:pPr>
            <a:r>
              <a:t>Q:  How do we re-compute the positions of the centres at each iteration of the algorithm?</a:t>
            </a:r>
          </a:p>
          <a:p>
            <a:pPr marR="65828" algn="l" defTabSz="914400">
              <a:lnSpc>
                <a:spcPts val="2400"/>
              </a:lnSpc>
              <a:spcBef>
                <a:spcPts val="700"/>
              </a:spcBef>
              <a:defRPr b="0" sz="2000"/>
            </a:pPr>
          </a:p>
          <a:p>
            <a:pPr marR="65828" algn="l" defTabSz="914400">
              <a:lnSpc>
                <a:spcPts val="2400"/>
              </a:lnSpc>
              <a:spcBef>
                <a:spcPts val="700"/>
              </a:spcBef>
              <a:defRPr b="0" sz="2000"/>
            </a:pPr>
            <a:r>
              <a:t>A:  By calculating the centroid (i.e., the geometric centre)</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87" name="Shape 287"/>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88" name="Shape 288"/>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89" name="Shape 289"/>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90" name="Shape 29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1" name="Shape 291"/>
          <p:cNvSpPr/>
          <p:nvPr>
            <p:ph type="title"/>
          </p:nvPr>
        </p:nvSpPr>
        <p:spPr>
          <a:prstGeom prst="rect">
            <a:avLst/>
          </a:prstGeom>
        </p:spPr>
        <p:txBody>
          <a:bodyPr/>
          <a:lstStyle/>
          <a:p>
            <a:pPr/>
            <a:r>
              <a:t>STEP 4 - CONVERGENCE</a:t>
            </a:r>
          </a:p>
        </p:txBody>
      </p:sp>
      <p:sp>
        <p:nvSpPr>
          <p:cNvPr id="292" name="Shape 292"/>
          <p:cNvSpPr/>
          <p:nvPr/>
        </p:nvSpPr>
        <p:spPr>
          <a:xfrm>
            <a:off x="566737" y="1104900"/>
            <a:ext cx="8382001" cy="21386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R="65828" algn="l" defTabSz="914400">
              <a:lnSpc>
                <a:spcPts val="2400"/>
              </a:lnSpc>
              <a:spcBef>
                <a:spcPts val="700"/>
              </a:spcBef>
              <a:defRPr b="0" sz="2000"/>
            </a:pPr>
            <a:r>
              <a:t>We iterate until some stopping criteria are met; in general, suitable convergence is achieved in a small number of steps.</a:t>
            </a:r>
          </a:p>
          <a:p>
            <a:pPr marR="65828" algn="l" defTabSz="914400">
              <a:lnSpc>
                <a:spcPts val="2400"/>
              </a:lnSpc>
              <a:spcBef>
                <a:spcPts val="700"/>
              </a:spcBef>
              <a:defRPr b="0" sz="2000"/>
            </a:pPr>
          </a:p>
          <a:p>
            <a:pPr marR="65828" algn="l" defTabSz="914400">
              <a:lnSpc>
                <a:spcPts val="2400"/>
              </a:lnSpc>
              <a:spcBef>
                <a:spcPts val="700"/>
              </a:spcBef>
              <a:defRPr b="0" sz="2000"/>
            </a:pPr>
            <a:r>
              <a:t>Stopping criteria can be based on the centroids (eg, if positions change by no more than ε) or on the points (eg, if no more than x% change clusters between iterations).</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294"/>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95" name="Shape 295"/>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96" name="Shape 296"/>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97" name="Shape 297"/>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98" name="Shape 29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9" name="Shape 299"/>
          <p:cNvSpPr/>
          <p:nvPr>
            <p:ph type="title"/>
          </p:nvPr>
        </p:nvSpPr>
        <p:spPr>
          <a:prstGeom prst="rect">
            <a:avLst/>
          </a:prstGeom>
        </p:spPr>
        <p:txBody>
          <a:bodyPr/>
          <a:lstStyle/>
          <a:p>
            <a:pPr/>
            <a:r>
              <a:t>KMEANS ALGORITHM</a:t>
            </a:r>
          </a:p>
        </p:txBody>
      </p:sp>
      <p:sp>
        <p:nvSpPr>
          <p:cNvPr id="300" name="Shape 300"/>
          <p:cNvSpPr/>
          <p:nvPr/>
        </p:nvSpPr>
        <p:spPr>
          <a:xfrm>
            <a:off x="566737" y="1104899"/>
            <a:ext cx="5514989" cy="36245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R="65828" algn="l" defTabSz="914400">
              <a:lnSpc>
                <a:spcPts val="2400"/>
              </a:lnSpc>
              <a:spcBef>
                <a:spcPts val="700"/>
              </a:spcBef>
              <a:defRPr b="0" sz="2000"/>
            </a:pPr>
            <a:r>
              <a:rPr i="1"/>
              <a:t>1) Choose k initial centroids</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2) For each point:</a:t>
            </a:r>
          </a:p>
          <a:p>
            <a:pPr marR="65828" algn="l" defTabSz="914400">
              <a:lnSpc>
                <a:spcPts val="2400"/>
              </a:lnSpc>
              <a:spcBef>
                <a:spcPts val="700"/>
              </a:spcBef>
              <a:defRPr b="0" sz="2000"/>
            </a:pPr>
            <a:r>
              <a:rPr i="1"/>
              <a:t>     - find distance to each centroid</a:t>
            </a:r>
          </a:p>
          <a:p>
            <a:pPr marR="65828" algn="l" defTabSz="914400">
              <a:lnSpc>
                <a:spcPts val="2400"/>
              </a:lnSpc>
              <a:spcBef>
                <a:spcPts val="700"/>
              </a:spcBef>
              <a:defRPr b="0" sz="2000"/>
            </a:pPr>
            <a:r>
              <a:rPr i="1"/>
              <a:t>     - assign point to nearest centroid</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3) Recalculate centroid positions</a:t>
            </a:r>
            <a:endParaRPr i="1"/>
          </a:p>
          <a:p>
            <a:pPr marR="65828" algn="l" defTabSz="914400">
              <a:lnSpc>
                <a:spcPts val="2400"/>
              </a:lnSpc>
              <a:spcBef>
                <a:spcPts val="700"/>
              </a:spcBef>
              <a:defRPr b="0" sz="2000"/>
            </a:pPr>
          </a:p>
          <a:p>
            <a:pPr marR="65828" algn="l" defTabSz="914400">
              <a:lnSpc>
                <a:spcPts val="2400"/>
              </a:lnSpc>
              <a:spcBef>
                <a:spcPts val="700"/>
              </a:spcBef>
              <a:defRPr b="0" sz="2000"/>
            </a:pPr>
            <a:r>
              <a:rPr i="1"/>
              <a:t>4) Repeat steps 2-3 until stopping criteria met</a:t>
            </a:r>
          </a:p>
        </p:txBody>
      </p:sp>
      <p:sp>
        <p:nvSpPr>
          <p:cNvPr id="301" name="Shape 301"/>
          <p:cNvSpPr/>
          <p:nvPr/>
        </p:nvSpPr>
        <p:spPr>
          <a:xfrm flipH="1">
            <a:off x="6357937" y="1840230"/>
            <a:ext cx="1" cy="2263140"/>
          </a:xfrm>
          <a:prstGeom prst="line">
            <a:avLst/>
          </a:prstGeom>
          <a:solidFill>
            <a:srgbClr val="650A34"/>
          </a:solidFill>
          <a:ln w="38100">
            <a:solidFill>
              <a:srgbClr val="000000"/>
            </a:solidFill>
            <a:headEnd type="triangle"/>
          </a:ln>
        </p:spPr>
        <p:txBody>
          <a:bodyPr lIns="45719" rIns="45719"/>
          <a:lstStyle/>
          <a:p>
            <a:pPr algn="l" defTabSz="457200">
              <a:defRPr b="0" sz="1200">
                <a:uFillTx/>
              </a:defRPr>
            </a:pPr>
          </a:p>
        </p:txBody>
      </p:sp>
      <p:sp>
        <p:nvSpPr>
          <p:cNvPr id="302" name="Shape 302"/>
          <p:cNvSpPr/>
          <p:nvPr/>
        </p:nvSpPr>
        <p:spPr>
          <a:xfrm flipH="1">
            <a:off x="6198167" y="3988623"/>
            <a:ext cx="2750571" cy="1"/>
          </a:xfrm>
          <a:prstGeom prst="line">
            <a:avLst/>
          </a:prstGeom>
          <a:solidFill>
            <a:srgbClr val="650A34"/>
          </a:solidFill>
          <a:ln w="38100">
            <a:solidFill>
              <a:srgbClr val="000000"/>
            </a:solidFill>
            <a:headEnd type="triangle"/>
          </a:ln>
        </p:spPr>
        <p:txBody>
          <a:bodyPr lIns="45719" rIns="45719"/>
          <a:lstStyle/>
          <a:p>
            <a:pPr algn="l" defTabSz="457200">
              <a:defRPr b="0" sz="1200">
                <a:uFillTx/>
              </a:defRPr>
            </a:pPr>
          </a:p>
        </p:txBody>
      </p:sp>
      <p:sp>
        <p:nvSpPr>
          <p:cNvPr id="303" name="Shape 303"/>
          <p:cNvSpPr/>
          <p:nvPr/>
        </p:nvSpPr>
        <p:spPr>
          <a:xfrm>
            <a:off x="6662736" y="2890398"/>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04" name="Shape 304"/>
          <p:cNvSpPr/>
          <p:nvPr/>
        </p:nvSpPr>
        <p:spPr>
          <a:xfrm>
            <a:off x="7394257" y="2222810"/>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05" name="Shape 305"/>
          <p:cNvSpPr/>
          <p:nvPr/>
        </p:nvSpPr>
        <p:spPr>
          <a:xfrm>
            <a:off x="7676494" y="2082088"/>
            <a:ext cx="182881" cy="182882"/>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06" name="Shape 306"/>
          <p:cNvSpPr/>
          <p:nvPr/>
        </p:nvSpPr>
        <p:spPr>
          <a:xfrm>
            <a:off x="7005553" y="3026968"/>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07" name="Shape 307"/>
          <p:cNvSpPr/>
          <p:nvPr/>
        </p:nvSpPr>
        <p:spPr>
          <a:xfrm>
            <a:off x="6510336" y="3209252"/>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08" name="Shape 308"/>
          <p:cNvSpPr/>
          <p:nvPr/>
        </p:nvSpPr>
        <p:spPr>
          <a:xfrm>
            <a:off x="8295313" y="2791237"/>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09" name="Shape 309"/>
          <p:cNvSpPr/>
          <p:nvPr/>
        </p:nvSpPr>
        <p:spPr>
          <a:xfrm>
            <a:off x="8011393" y="2974118"/>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10" name="Shape 310"/>
          <p:cNvSpPr/>
          <p:nvPr/>
        </p:nvSpPr>
        <p:spPr>
          <a:xfrm>
            <a:off x="8321424" y="3216774"/>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11" name="Shape 311"/>
          <p:cNvSpPr/>
          <p:nvPr/>
        </p:nvSpPr>
        <p:spPr>
          <a:xfrm>
            <a:off x="7512218" y="1866900"/>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12" name="Shape 312"/>
          <p:cNvSpPr/>
          <p:nvPr/>
        </p:nvSpPr>
        <p:spPr>
          <a:xfrm>
            <a:off x="7005553" y="3493770"/>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13" name="Shape 313"/>
          <p:cNvSpPr/>
          <p:nvPr/>
        </p:nvSpPr>
        <p:spPr>
          <a:xfrm>
            <a:off x="8022066" y="1954283"/>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14" name="Shape 314"/>
          <p:cNvSpPr/>
          <p:nvPr/>
        </p:nvSpPr>
        <p:spPr>
          <a:xfrm>
            <a:off x="5893977" y="2705100"/>
            <a:ext cx="405690" cy="3713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0" sz="4200">
                <a:uFillTx/>
                <a:latin typeface="Gill Sans"/>
                <a:ea typeface="Gill Sans"/>
                <a:cs typeface="Gill Sans"/>
                <a:sym typeface="Gill Sans"/>
              </a:defRPr>
            </a:pPr>
            <a:r>
              <a:rPr b="1" sz="1600"/>
              <a:t>x</a:t>
            </a:r>
            <a:r>
              <a:rPr b="1" baseline="-25000" sz="1600"/>
              <a:t>1</a:t>
            </a:r>
          </a:p>
        </p:txBody>
      </p:sp>
      <p:sp>
        <p:nvSpPr>
          <p:cNvPr id="315" name="Shape 315"/>
          <p:cNvSpPr/>
          <p:nvPr/>
        </p:nvSpPr>
        <p:spPr>
          <a:xfrm>
            <a:off x="7500936" y="3984676"/>
            <a:ext cx="405690" cy="37134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0" sz="4200">
                <a:uFillTx/>
                <a:latin typeface="Gill Sans"/>
                <a:ea typeface="Gill Sans"/>
                <a:cs typeface="Gill Sans"/>
                <a:sym typeface="Gill Sans"/>
              </a:defRPr>
            </a:pPr>
            <a:r>
              <a:rPr b="1" sz="1600"/>
              <a:t>x</a:t>
            </a:r>
            <a:r>
              <a:rPr b="1" baseline="-25000" sz="1600"/>
              <a:t>2</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317"/>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18" name="Shape 318"/>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19" name="Shape 319"/>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20" name="Shape 320"/>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21" name="Shape 32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2" name="Shape 322"/>
          <p:cNvSpPr/>
          <p:nvPr>
            <p:ph type="title"/>
          </p:nvPr>
        </p:nvSpPr>
        <p:spPr>
          <a:prstGeom prst="rect">
            <a:avLst/>
          </a:prstGeom>
        </p:spPr>
        <p:txBody>
          <a:bodyPr/>
          <a:lstStyle/>
          <a:p>
            <a:pPr/>
            <a:r>
              <a:t>KMEANS ALGORITHM</a:t>
            </a:r>
          </a:p>
        </p:txBody>
      </p:sp>
      <p:sp>
        <p:nvSpPr>
          <p:cNvPr id="323" name="Shape 323"/>
          <p:cNvSpPr/>
          <p:nvPr/>
        </p:nvSpPr>
        <p:spPr>
          <a:xfrm>
            <a:off x="566737" y="1104899"/>
            <a:ext cx="5514989" cy="36245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R="65828" algn="l" defTabSz="914400">
              <a:lnSpc>
                <a:spcPts val="2400"/>
              </a:lnSpc>
              <a:spcBef>
                <a:spcPts val="700"/>
              </a:spcBef>
              <a:defRPr b="0" sz="2000"/>
            </a:pPr>
            <a:r>
              <a:rPr i="1"/>
              <a:t>1) Choose k initial centroids</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2) For each point:</a:t>
            </a:r>
          </a:p>
          <a:p>
            <a:pPr marR="65828" algn="l" defTabSz="914400">
              <a:lnSpc>
                <a:spcPts val="2400"/>
              </a:lnSpc>
              <a:spcBef>
                <a:spcPts val="700"/>
              </a:spcBef>
              <a:defRPr b="0" sz="2000"/>
            </a:pPr>
            <a:r>
              <a:rPr i="1"/>
              <a:t>     - find distance to each centroid</a:t>
            </a:r>
          </a:p>
          <a:p>
            <a:pPr marR="65828" algn="l" defTabSz="914400">
              <a:lnSpc>
                <a:spcPts val="2400"/>
              </a:lnSpc>
              <a:spcBef>
                <a:spcPts val="700"/>
              </a:spcBef>
              <a:defRPr b="0" sz="2000"/>
            </a:pPr>
            <a:r>
              <a:rPr i="1"/>
              <a:t>     - assign point to nearest centroid</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3) Recalculate centroid positions</a:t>
            </a:r>
            <a:endParaRPr i="1"/>
          </a:p>
          <a:p>
            <a:pPr marR="65828" algn="l" defTabSz="914400">
              <a:lnSpc>
                <a:spcPts val="2400"/>
              </a:lnSpc>
              <a:spcBef>
                <a:spcPts val="700"/>
              </a:spcBef>
              <a:defRPr b="0" sz="2000"/>
            </a:pPr>
          </a:p>
          <a:p>
            <a:pPr marR="65828" algn="l" defTabSz="914400">
              <a:lnSpc>
                <a:spcPts val="2400"/>
              </a:lnSpc>
              <a:spcBef>
                <a:spcPts val="700"/>
              </a:spcBef>
              <a:defRPr b="0" sz="2000"/>
            </a:pPr>
            <a:r>
              <a:rPr i="1"/>
              <a:t>4) Repeat steps 2-3 until stopping criteria met</a:t>
            </a:r>
          </a:p>
        </p:txBody>
      </p:sp>
      <p:sp>
        <p:nvSpPr>
          <p:cNvPr id="324" name="Shape 324"/>
          <p:cNvSpPr/>
          <p:nvPr/>
        </p:nvSpPr>
        <p:spPr>
          <a:xfrm flipH="1">
            <a:off x="6357937" y="1840230"/>
            <a:ext cx="1" cy="2263140"/>
          </a:xfrm>
          <a:prstGeom prst="line">
            <a:avLst/>
          </a:prstGeom>
          <a:solidFill>
            <a:srgbClr val="650A34"/>
          </a:solidFill>
          <a:ln w="38100">
            <a:solidFill>
              <a:srgbClr val="000000"/>
            </a:solidFill>
            <a:headEnd type="triangle"/>
          </a:ln>
        </p:spPr>
        <p:txBody>
          <a:bodyPr lIns="45719" rIns="45719"/>
          <a:lstStyle/>
          <a:p>
            <a:pPr algn="l" defTabSz="457200">
              <a:defRPr b="0" sz="1200">
                <a:uFillTx/>
              </a:defRPr>
            </a:pPr>
          </a:p>
        </p:txBody>
      </p:sp>
      <p:sp>
        <p:nvSpPr>
          <p:cNvPr id="325" name="Shape 325"/>
          <p:cNvSpPr/>
          <p:nvPr/>
        </p:nvSpPr>
        <p:spPr>
          <a:xfrm flipH="1">
            <a:off x="6198167" y="3988623"/>
            <a:ext cx="2750571" cy="1"/>
          </a:xfrm>
          <a:prstGeom prst="line">
            <a:avLst/>
          </a:prstGeom>
          <a:solidFill>
            <a:srgbClr val="650A34"/>
          </a:solidFill>
          <a:ln w="38100">
            <a:solidFill>
              <a:srgbClr val="000000"/>
            </a:solidFill>
            <a:headEnd type="triangle"/>
          </a:ln>
        </p:spPr>
        <p:txBody>
          <a:bodyPr lIns="45719" rIns="45719"/>
          <a:lstStyle/>
          <a:p>
            <a:pPr algn="l" defTabSz="457200">
              <a:defRPr b="0" sz="1200">
                <a:uFillTx/>
              </a:defRPr>
            </a:pPr>
          </a:p>
        </p:txBody>
      </p:sp>
      <p:sp>
        <p:nvSpPr>
          <p:cNvPr id="326" name="Shape 326"/>
          <p:cNvSpPr/>
          <p:nvPr/>
        </p:nvSpPr>
        <p:spPr>
          <a:xfrm>
            <a:off x="6662736" y="2890398"/>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27" name="Shape 327"/>
          <p:cNvSpPr/>
          <p:nvPr/>
        </p:nvSpPr>
        <p:spPr>
          <a:xfrm>
            <a:off x="7394257" y="2222810"/>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28" name="Shape 328"/>
          <p:cNvSpPr/>
          <p:nvPr/>
        </p:nvSpPr>
        <p:spPr>
          <a:xfrm>
            <a:off x="7676494" y="2082088"/>
            <a:ext cx="182881" cy="182882"/>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29" name="Shape 329"/>
          <p:cNvSpPr/>
          <p:nvPr/>
        </p:nvSpPr>
        <p:spPr>
          <a:xfrm>
            <a:off x="7005553" y="3026968"/>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30" name="Shape 330"/>
          <p:cNvSpPr/>
          <p:nvPr/>
        </p:nvSpPr>
        <p:spPr>
          <a:xfrm>
            <a:off x="6510336" y="3209252"/>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31" name="Shape 331"/>
          <p:cNvSpPr/>
          <p:nvPr/>
        </p:nvSpPr>
        <p:spPr>
          <a:xfrm>
            <a:off x="8295313" y="2791237"/>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32" name="Shape 332"/>
          <p:cNvSpPr/>
          <p:nvPr/>
        </p:nvSpPr>
        <p:spPr>
          <a:xfrm>
            <a:off x="8011393" y="2974118"/>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33" name="Shape 333"/>
          <p:cNvSpPr/>
          <p:nvPr/>
        </p:nvSpPr>
        <p:spPr>
          <a:xfrm>
            <a:off x="8321424" y="3216774"/>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34" name="Shape 334"/>
          <p:cNvSpPr/>
          <p:nvPr/>
        </p:nvSpPr>
        <p:spPr>
          <a:xfrm>
            <a:off x="7512218" y="1866900"/>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35" name="Shape 335"/>
          <p:cNvSpPr/>
          <p:nvPr/>
        </p:nvSpPr>
        <p:spPr>
          <a:xfrm>
            <a:off x="7005553" y="3493770"/>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36" name="Shape 336"/>
          <p:cNvSpPr/>
          <p:nvPr/>
        </p:nvSpPr>
        <p:spPr>
          <a:xfrm>
            <a:off x="8022066" y="1954283"/>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grpSp>
        <p:nvGrpSpPr>
          <p:cNvPr id="339" name="Group 339"/>
          <p:cNvGrpSpPr/>
          <p:nvPr/>
        </p:nvGrpSpPr>
        <p:grpSpPr>
          <a:xfrm>
            <a:off x="6663372" y="2451618"/>
            <a:ext cx="201032" cy="201032"/>
            <a:chOff x="0" y="0"/>
            <a:chExt cx="201031" cy="201031"/>
          </a:xfrm>
        </p:grpSpPr>
        <p:sp>
          <p:nvSpPr>
            <p:cNvPr id="337" name="Shape 337"/>
            <p:cNvSpPr/>
            <p:nvPr/>
          </p:nvSpPr>
          <p:spPr>
            <a:xfrm flipH="1" flipV="1">
              <a:off x="0" y="104265"/>
              <a:ext cx="201032" cy="1"/>
            </a:xfrm>
            <a:prstGeom prst="line">
              <a:avLst/>
            </a:prstGeom>
            <a:solidFill>
              <a:srgbClr val="650A34"/>
            </a:solidFill>
            <a:ln w="28575" cap="flat">
              <a:solidFill>
                <a:srgbClr val="FF3669"/>
              </a:solidFill>
              <a:prstDash val="solid"/>
              <a:round/>
            </a:ln>
            <a:effectLst/>
          </p:spPr>
          <p:txBody>
            <a:bodyPr wrap="square" lIns="45719" tIns="45719" rIns="45719" bIns="45719" numCol="1" anchor="t">
              <a:noAutofit/>
            </a:bodyPr>
            <a:lstStyle/>
            <a:p>
              <a:pPr algn="l" defTabSz="457200">
                <a:defRPr b="0" sz="1200">
                  <a:uFillTx/>
                </a:defRPr>
              </a:pPr>
            </a:p>
          </p:txBody>
        </p:sp>
        <p:sp>
          <p:nvSpPr>
            <p:cNvPr id="338" name="Shape 338"/>
            <p:cNvSpPr/>
            <p:nvPr/>
          </p:nvSpPr>
          <p:spPr>
            <a:xfrm flipH="1">
              <a:off x="91470" y="0"/>
              <a:ext cx="1" cy="201032"/>
            </a:xfrm>
            <a:prstGeom prst="line">
              <a:avLst/>
            </a:prstGeom>
            <a:solidFill>
              <a:srgbClr val="650A34"/>
            </a:solidFill>
            <a:ln w="28575" cap="flat">
              <a:solidFill>
                <a:srgbClr val="FF3669"/>
              </a:solidFill>
              <a:prstDash val="solid"/>
              <a:round/>
            </a:ln>
            <a:effectLst/>
          </p:spPr>
          <p:txBody>
            <a:bodyPr wrap="square" lIns="45719" tIns="45719" rIns="45719" bIns="45719" numCol="1" anchor="t">
              <a:noAutofit/>
            </a:bodyPr>
            <a:lstStyle/>
            <a:p>
              <a:pPr algn="l" defTabSz="457200">
                <a:defRPr b="0" sz="1200">
                  <a:uFillTx/>
                </a:defRPr>
              </a:pPr>
            </a:p>
          </p:txBody>
        </p:sp>
      </p:grpSp>
      <p:grpSp>
        <p:nvGrpSpPr>
          <p:cNvPr id="342" name="Group 342"/>
          <p:cNvGrpSpPr/>
          <p:nvPr/>
        </p:nvGrpSpPr>
        <p:grpSpPr>
          <a:xfrm>
            <a:off x="7922185" y="2222810"/>
            <a:ext cx="201032" cy="201032"/>
            <a:chOff x="0" y="0"/>
            <a:chExt cx="201031" cy="201031"/>
          </a:xfrm>
        </p:grpSpPr>
        <p:sp>
          <p:nvSpPr>
            <p:cNvPr id="340" name="Shape 340"/>
            <p:cNvSpPr/>
            <p:nvPr/>
          </p:nvSpPr>
          <p:spPr>
            <a:xfrm flipH="1" flipV="1">
              <a:off x="0" y="104265"/>
              <a:ext cx="201032" cy="1"/>
            </a:xfrm>
            <a:prstGeom prst="line">
              <a:avLst/>
            </a:prstGeom>
            <a:solidFill>
              <a:srgbClr val="650A34"/>
            </a:solidFill>
            <a:ln w="28575" cap="flat">
              <a:solidFill>
                <a:srgbClr val="70E5E1"/>
              </a:solidFill>
              <a:prstDash val="solid"/>
              <a:round/>
            </a:ln>
            <a:effectLst/>
          </p:spPr>
          <p:txBody>
            <a:bodyPr wrap="square" lIns="45719" tIns="45719" rIns="45719" bIns="45719" numCol="1" anchor="t">
              <a:noAutofit/>
            </a:bodyPr>
            <a:lstStyle/>
            <a:p>
              <a:pPr algn="l" defTabSz="457200">
                <a:defRPr b="0" sz="1200">
                  <a:uFillTx/>
                </a:defRPr>
              </a:pPr>
            </a:p>
          </p:txBody>
        </p:sp>
        <p:sp>
          <p:nvSpPr>
            <p:cNvPr id="341" name="Shape 341"/>
            <p:cNvSpPr/>
            <p:nvPr/>
          </p:nvSpPr>
          <p:spPr>
            <a:xfrm flipH="1">
              <a:off x="91470" y="0"/>
              <a:ext cx="1" cy="201032"/>
            </a:xfrm>
            <a:prstGeom prst="line">
              <a:avLst/>
            </a:prstGeom>
            <a:solidFill>
              <a:srgbClr val="650A34"/>
            </a:solidFill>
            <a:ln w="28575" cap="flat">
              <a:solidFill>
                <a:srgbClr val="70E5E1"/>
              </a:solidFill>
              <a:prstDash val="solid"/>
              <a:round/>
            </a:ln>
            <a:effectLst/>
          </p:spPr>
          <p:txBody>
            <a:bodyPr wrap="square" lIns="45719" tIns="45719" rIns="45719" bIns="45719" numCol="1" anchor="t">
              <a:noAutofit/>
            </a:bodyPr>
            <a:lstStyle/>
            <a:p>
              <a:pPr algn="l" defTabSz="457200">
                <a:defRPr b="0" sz="1200">
                  <a:uFillTx/>
                </a:defRPr>
              </a:pPr>
            </a:p>
          </p:txBody>
        </p:sp>
      </p:grpSp>
      <p:grpSp>
        <p:nvGrpSpPr>
          <p:cNvPr id="345" name="Group 345"/>
          <p:cNvGrpSpPr/>
          <p:nvPr/>
        </p:nvGrpSpPr>
        <p:grpSpPr>
          <a:xfrm>
            <a:off x="7910141" y="3399654"/>
            <a:ext cx="201032" cy="201032"/>
            <a:chOff x="0" y="0"/>
            <a:chExt cx="201031" cy="201031"/>
          </a:xfrm>
        </p:grpSpPr>
        <p:sp>
          <p:nvSpPr>
            <p:cNvPr id="343" name="Shape 343"/>
            <p:cNvSpPr/>
            <p:nvPr/>
          </p:nvSpPr>
          <p:spPr>
            <a:xfrm flipH="1" flipV="1">
              <a:off x="0" y="104265"/>
              <a:ext cx="201032" cy="1"/>
            </a:xfrm>
            <a:prstGeom prst="line">
              <a:avLst/>
            </a:prstGeom>
            <a:solidFill>
              <a:srgbClr val="650A34"/>
            </a:solidFill>
            <a:ln w="28575" cap="flat">
              <a:solidFill>
                <a:srgbClr val="FFE76A"/>
              </a:solidFill>
              <a:prstDash val="solid"/>
              <a:round/>
            </a:ln>
            <a:effectLst/>
          </p:spPr>
          <p:txBody>
            <a:bodyPr wrap="square" lIns="45719" tIns="45719" rIns="45719" bIns="45719" numCol="1" anchor="t">
              <a:noAutofit/>
            </a:bodyPr>
            <a:lstStyle/>
            <a:p>
              <a:pPr algn="l" defTabSz="457200">
                <a:defRPr b="0" sz="1200">
                  <a:uFillTx/>
                </a:defRPr>
              </a:pPr>
            </a:p>
          </p:txBody>
        </p:sp>
        <p:sp>
          <p:nvSpPr>
            <p:cNvPr id="344" name="Shape 344"/>
            <p:cNvSpPr/>
            <p:nvPr/>
          </p:nvSpPr>
          <p:spPr>
            <a:xfrm flipH="1">
              <a:off x="91470" y="0"/>
              <a:ext cx="1" cy="201032"/>
            </a:xfrm>
            <a:prstGeom prst="line">
              <a:avLst/>
            </a:prstGeom>
            <a:solidFill>
              <a:srgbClr val="650A34"/>
            </a:solidFill>
            <a:ln w="28575" cap="flat">
              <a:solidFill>
                <a:srgbClr val="FFE76A"/>
              </a:solidFill>
              <a:prstDash val="solid"/>
              <a:round/>
            </a:ln>
            <a:effectLst/>
          </p:spPr>
          <p:txBody>
            <a:bodyPr wrap="square" lIns="45719" tIns="45719" rIns="45719" bIns="45719" numCol="1" anchor="t">
              <a:noAutofit/>
            </a:bodyPr>
            <a:lstStyle/>
            <a:p>
              <a:pPr algn="l" defTabSz="457200">
                <a:defRPr b="0" sz="1200">
                  <a:uFillTx/>
                </a:defRPr>
              </a:pPr>
            </a:p>
          </p:txBody>
        </p:sp>
      </p:grpSp>
      <p:sp>
        <p:nvSpPr>
          <p:cNvPr id="346" name="Shape 346"/>
          <p:cNvSpPr/>
          <p:nvPr/>
        </p:nvSpPr>
        <p:spPr>
          <a:xfrm>
            <a:off x="5893977" y="2705100"/>
            <a:ext cx="405690" cy="3713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0" sz="4200">
                <a:uFillTx/>
                <a:latin typeface="Gill Sans"/>
                <a:ea typeface="Gill Sans"/>
                <a:cs typeface="Gill Sans"/>
                <a:sym typeface="Gill Sans"/>
              </a:defRPr>
            </a:pPr>
            <a:r>
              <a:rPr b="1" sz="1600"/>
              <a:t>x</a:t>
            </a:r>
            <a:r>
              <a:rPr b="1" baseline="-25000" sz="1600"/>
              <a:t>1</a:t>
            </a:r>
          </a:p>
        </p:txBody>
      </p:sp>
      <p:sp>
        <p:nvSpPr>
          <p:cNvPr id="347" name="Shape 347"/>
          <p:cNvSpPr/>
          <p:nvPr/>
        </p:nvSpPr>
        <p:spPr>
          <a:xfrm>
            <a:off x="7500936" y="3984676"/>
            <a:ext cx="405690" cy="37134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0" sz="4200">
                <a:uFillTx/>
                <a:latin typeface="Gill Sans"/>
                <a:ea typeface="Gill Sans"/>
                <a:cs typeface="Gill Sans"/>
                <a:sym typeface="Gill Sans"/>
              </a:defRPr>
            </a:pPr>
            <a:r>
              <a:rPr b="1" sz="1600"/>
              <a:t>x</a:t>
            </a:r>
            <a:r>
              <a:rPr b="1" baseline="-25000" sz="1600"/>
              <a:t>2</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Shape 349"/>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50" name="Shape 350"/>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51" name="Shape 351"/>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52" name="Shape 352"/>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53" name="Shape 35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4" name="Shape 354"/>
          <p:cNvSpPr/>
          <p:nvPr>
            <p:ph type="title"/>
          </p:nvPr>
        </p:nvSpPr>
        <p:spPr>
          <a:prstGeom prst="rect">
            <a:avLst/>
          </a:prstGeom>
        </p:spPr>
        <p:txBody>
          <a:bodyPr/>
          <a:lstStyle/>
          <a:p>
            <a:pPr/>
            <a:r>
              <a:t>KMEANS ALGORITHM</a:t>
            </a:r>
          </a:p>
        </p:txBody>
      </p:sp>
      <p:sp>
        <p:nvSpPr>
          <p:cNvPr id="355" name="Shape 355"/>
          <p:cNvSpPr/>
          <p:nvPr/>
        </p:nvSpPr>
        <p:spPr>
          <a:xfrm>
            <a:off x="566737" y="1104899"/>
            <a:ext cx="5514989" cy="36245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R="65828" algn="l" defTabSz="914400">
              <a:lnSpc>
                <a:spcPts val="2400"/>
              </a:lnSpc>
              <a:spcBef>
                <a:spcPts val="700"/>
              </a:spcBef>
              <a:defRPr b="0" sz="2000"/>
            </a:pPr>
            <a:r>
              <a:rPr i="1"/>
              <a:t>1) Choose k initial centroids</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2) For each point:</a:t>
            </a:r>
          </a:p>
          <a:p>
            <a:pPr marR="65828" algn="l" defTabSz="914400">
              <a:lnSpc>
                <a:spcPts val="2400"/>
              </a:lnSpc>
              <a:spcBef>
                <a:spcPts val="700"/>
              </a:spcBef>
              <a:defRPr b="0" sz="2000"/>
            </a:pPr>
            <a:r>
              <a:rPr i="1"/>
              <a:t>     - find distance to each centroid</a:t>
            </a:r>
          </a:p>
          <a:p>
            <a:pPr marR="65828" algn="l" defTabSz="914400">
              <a:lnSpc>
                <a:spcPts val="2400"/>
              </a:lnSpc>
              <a:spcBef>
                <a:spcPts val="700"/>
              </a:spcBef>
              <a:defRPr b="0" sz="2000"/>
            </a:pPr>
            <a:r>
              <a:rPr i="1"/>
              <a:t>     - assign point to nearest centroid</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3) Recalculate centroid positions</a:t>
            </a:r>
            <a:endParaRPr i="1"/>
          </a:p>
          <a:p>
            <a:pPr marR="65828" algn="l" defTabSz="914400">
              <a:lnSpc>
                <a:spcPts val="2400"/>
              </a:lnSpc>
              <a:spcBef>
                <a:spcPts val="700"/>
              </a:spcBef>
              <a:defRPr b="0" sz="2000"/>
            </a:pPr>
          </a:p>
          <a:p>
            <a:pPr marR="65828" algn="l" defTabSz="914400">
              <a:lnSpc>
                <a:spcPts val="2400"/>
              </a:lnSpc>
              <a:spcBef>
                <a:spcPts val="700"/>
              </a:spcBef>
              <a:defRPr b="0" sz="2000"/>
            </a:pPr>
            <a:r>
              <a:rPr i="1"/>
              <a:t>4) Repeat steps 2-3 until stopping criteria met</a:t>
            </a:r>
          </a:p>
        </p:txBody>
      </p:sp>
      <p:sp>
        <p:nvSpPr>
          <p:cNvPr id="356" name="Shape 356"/>
          <p:cNvSpPr/>
          <p:nvPr/>
        </p:nvSpPr>
        <p:spPr>
          <a:xfrm flipH="1">
            <a:off x="6357937" y="1840230"/>
            <a:ext cx="1" cy="2263140"/>
          </a:xfrm>
          <a:prstGeom prst="line">
            <a:avLst/>
          </a:prstGeom>
          <a:solidFill>
            <a:srgbClr val="650A34"/>
          </a:solidFill>
          <a:ln w="38100">
            <a:solidFill>
              <a:srgbClr val="000000"/>
            </a:solidFill>
            <a:headEnd type="triangle"/>
          </a:ln>
        </p:spPr>
        <p:txBody>
          <a:bodyPr lIns="45719" rIns="45719"/>
          <a:lstStyle/>
          <a:p>
            <a:pPr algn="l" defTabSz="457200">
              <a:defRPr b="0" sz="1200">
                <a:uFillTx/>
              </a:defRPr>
            </a:pPr>
          </a:p>
        </p:txBody>
      </p:sp>
      <p:sp>
        <p:nvSpPr>
          <p:cNvPr id="357" name="Shape 357"/>
          <p:cNvSpPr/>
          <p:nvPr/>
        </p:nvSpPr>
        <p:spPr>
          <a:xfrm flipH="1">
            <a:off x="6198167" y="3988623"/>
            <a:ext cx="2750571" cy="1"/>
          </a:xfrm>
          <a:prstGeom prst="line">
            <a:avLst/>
          </a:prstGeom>
          <a:solidFill>
            <a:srgbClr val="650A34"/>
          </a:solidFill>
          <a:ln w="38100">
            <a:solidFill>
              <a:srgbClr val="000000"/>
            </a:solidFill>
            <a:headEnd type="triangle"/>
          </a:ln>
        </p:spPr>
        <p:txBody>
          <a:bodyPr lIns="45719" rIns="45719"/>
          <a:lstStyle/>
          <a:p>
            <a:pPr algn="l" defTabSz="457200">
              <a:defRPr b="0" sz="1200">
                <a:uFillTx/>
              </a:defRPr>
            </a:pPr>
          </a:p>
        </p:txBody>
      </p:sp>
      <p:sp>
        <p:nvSpPr>
          <p:cNvPr id="358" name="Shape 358"/>
          <p:cNvSpPr/>
          <p:nvPr/>
        </p:nvSpPr>
        <p:spPr>
          <a:xfrm>
            <a:off x="6662736" y="2890398"/>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59" name="Shape 359"/>
          <p:cNvSpPr/>
          <p:nvPr/>
        </p:nvSpPr>
        <p:spPr>
          <a:xfrm>
            <a:off x="7394257" y="2222810"/>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60" name="Shape 360"/>
          <p:cNvSpPr/>
          <p:nvPr/>
        </p:nvSpPr>
        <p:spPr>
          <a:xfrm>
            <a:off x="7676494" y="2082088"/>
            <a:ext cx="182881" cy="182882"/>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61" name="Shape 361"/>
          <p:cNvSpPr/>
          <p:nvPr/>
        </p:nvSpPr>
        <p:spPr>
          <a:xfrm>
            <a:off x="7005553" y="3026968"/>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62" name="Shape 362"/>
          <p:cNvSpPr/>
          <p:nvPr/>
        </p:nvSpPr>
        <p:spPr>
          <a:xfrm>
            <a:off x="6510336" y="3209252"/>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63" name="Shape 363"/>
          <p:cNvSpPr/>
          <p:nvPr/>
        </p:nvSpPr>
        <p:spPr>
          <a:xfrm>
            <a:off x="8295313" y="2791237"/>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64" name="Shape 364"/>
          <p:cNvSpPr/>
          <p:nvPr/>
        </p:nvSpPr>
        <p:spPr>
          <a:xfrm>
            <a:off x="8011393" y="2974118"/>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65" name="Shape 365"/>
          <p:cNvSpPr/>
          <p:nvPr/>
        </p:nvSpPr>
        <p:spPr>
          <a:xfrm>
            <a:off x="8321424" y="3216774"/>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66" name="Shape 366"/>
          <p:cNvSpPr/>
          <p:nvPr/>
        </p:nvSpPr>
        <p:spPr>
          <a:xfrm>
            <a:off x="7512218" y="1866900"/>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67" name="Shape 367"/>
          <p:cNvSpPr/>
          <p:nvPr/>
        </p:nvSpPr>
        <p:spPr>
          <a:xfrm>
            <a:off x="7005553" y="3493770"/>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368" name="Shape 368"/>
          <p:cNvSpPr/>
          <p:nvPr/>
        </p:nvSpPr>
        <p:spPr>
          <a:xfrm>
            <a:off x="8022066" y="1954283"/>
            <a:ext cx="182881" cy="182881"/>
          </a:xfrm>
          <a:prstGeom prst="ellipse">
            <a:avLst/>
          </a:prstGeom>
          <a:solidFill>
            <a:srgbClr val="A6A6A6"/>
          </a:solidFill>
          <a:ln w="12700">
            <a:miter lim="400000"/>
          </a:ln>
        </p:spPr>
        <p:txBody>
          <a:bodyPr lIns="45719" rIns="45719"/>
          <a:lstStyle/>
          <a:p>
            <a:pPr defTabSz="914400">
              <a:defRPr b="0" sz="5800">
                <a:uFillTx/>
                <a:latin typeface="Gill Sans"/>
                <a:ea typeface="Gill Sans"/>
                <a:cs typeface="Gill Sans"/>
                <a:sym typeface="Gill Sans"/>
              </a:defRPr>
            </a:pPr>
          </a:p>
        </p:txBody>
      </p:sp>
      <p:grpSp>
        <p:nvGrpSpPr>
          <p:cNvPr id="371" name="Group 371"/>
          <p:cNvGrpSpPr/>
          <p:nvPr/>
        </p:nvGrpSpPr>
        <p:grpSpPr>
          <a:xfrm>
            <a:off x="6663372" y="2451618"/>
            <a:ext cx="201032" cy="201032"/>
            <a:chOff x="0" y="0"/>
            <a:chExt cx="201031" cy="201031"/>
          </a:xfrm>
        </p:grpSpPr>
        <p:sp>
          <p:nvSpPr>
            <p:cNvPr id="369" name="Shape 369"/>
            <p:cNvSpPr/>
            <p:nvPr/>
          </p:nvSpPr>
          <p:spPr>
            <a:xfrm flipH="1" flipV="1">
              <a:off x="0" y="104265"/>
              <a:ext cx="201032" cy="1"/>
            </a:xfrm>
            <a:prstGeom prst="line">
              <a:avLst/>
            </a:prstGeom>
            <a:solidFill>
              <a:srgbClr val="650A34"/>
            </a:solidFill>
            <a:ln w="28575" cap="flat">
              <a:solidFill>
                <a:srgbClr val="FF3669"/>
              </a:solidFill>
              <a:prstDash val="solid"/>
              <a:round/>
            </a:ln>
            <a:effectLst/>
          </p:spPr>
          <p:txBody>
            <a:bodyPr wrap="square" lIns="45719" tIns="45719" rIns="45719" bIns="45719" numCol="1" anchor="t">
              <a:noAutofit/>
            </a:bodyPr>
            <a:lstStyle/>
            <a:p>
              <a:pPr algn="l" defTabSz="457200">
                <a:defRPr b="0" sz="1200">
                  <a:uFillTx/>
                </a:defRPr>
              </a:pPr>
            </a:p>
          </p:txBody>
        </p:sp>
        <p:sp>
          <p:nvSpPr>
            <p:cNvPr id="370" name="Shape 370"/>
            <p:cNvSpPr/>
            <p:nvPr/>
          </p:nvSpPr>
          <p:spPr>
            <a:xfrm flipH="1">
              <a:off x="91470" y="0"/>
              <a:ext cx="1" cy="201032"/>
            </a:xfrm>
            <a:prstGeom prst="line">
              <a:avLst/>
            </a:prstGeom>
            <a:solidFill>
              <a:srgbClr val="650A34"/>
            </a:solidFill>
            <a:ln w="28575" cap="flat">
              <a:solidFill>
                <a:srgbClr val="FF3669"/>
              </a:solidFill>
              <a:prstDash val="solid"/>
              <a:round/>
            </a:ln>
            <a:effectLst/>
          </p:spPr>
          <p:txBody>
            <a:bodyPr wrap="square" lIns="45719" tIns="45719" rIns="45719" bIns="45719" numCol="1" anchor="t">
              <a:noAutofit/>
            </a:bodyPr>
            <a:lstStyle/>
            <a:p>
              <a:pPr algn="l" defTabSz="457200">
                <a:defRPr b="0" sz="1200">
                  <a:uFillTx/>
                </a:defRPr>
              </a:pPr>
            </a:p>
          </p:txBody>
        </p:sp>
      </p:grpSp>
      <p:grpSp>
        <p:nvGrpSpPr>
          <p:cNvPr id="374" name="Group 374"/>
          <p:cNvGrpSpPr/>
          <p:nvPr/>
        </p:nvGrpSpPr>
        <p:grpSpPr>
          <a:xfrm>
            <a:off x="7922185" y="2222810"/>
            <a:ext cx="201032" cy="201032"/>
            <a:chOff x="0" y="0"/>
            <a:chExt cx="201031" cy="201031"/>
          </a:xfrm>
        </p:grpSpPr>
        <p:sp>
          <p:nvSpPr>
            <p:cNvPr id="372" name="Shape 372"/>
            <p:cNvSpPr/>
            <p:nvPr/>
          </p:nvSpPr>
          <p:spPr>
            <a:xfrm flipH="1" flipV="1">
              <a:off x="0" y="104265"/>
              <a:ext cx="201032" cy="1"/>
            </a:xfrm>
            <a:prstGeom prst="line">
              <a:avLst/>
            </a:prstGeom>
            <a:solidFill>
              <a:srgbClr val="650A34"/>
            </a:solidFill>
            <a:ln w="28575" cap="flat">
              <a:solidFill>
                <a:srgbClr val="70E5E1"/>
              </a:solidFill>
              <a:prstDash val="solid"/>
              <a:round/>
            </a:ln>
            <a:effectLst/>
          </p:spPr>
          <p:txBody>
            <a:bodyPr wrap="square" lIns="45719" tIns="45719" rIns="45719" bIns="45719" numCol="1" anchor="t">
              <a:noAutofit/>
            </a:bodyPr>
            <a:lstStyle/>
            <a:p>
              <a:pPr algn="l" defTabSz="457200">
                <a:defRPr b="0" sz="1200">
                  <a:uFillTx/>
                </a:defRPr>
              </a:pPr>
            </a:p>
          </p:txBody>
        </p:sp>
        <p:sp>
          <p:nvSpPr>
            <p:cNvPr id="373" name="Shape 373"/>
            <p:cNvSpPr/>
            <p:nvPr/>
          </p:nvSpPr>
          <p:spPr>
            <a:xfrm flipH="1">
              <a:off x="91470" y="0"/>
              <a:ext cx="1" cy="201032"/>
            </a:xfrm>
            <a:prstGeom prst="line">
              <a:avLst/>
            </a:prstGeom>
            <a:solidFill>
              <a:srgbClr val="650A34"/>
            </a:solidFill>
            <a:ln w="28575" cap="flat">
              <a:solidFill>
                <a:srgbClr val="70E5E1"/>
              </a:solidFill>
              <a:prstDash val="solid"/>
              <a:round/>
            </a:ln>
            <a:effectLst/>
          </p:spPr>
          <p:txBody>
            <a:bodyPr wrap="square" lIns="45719" tIns="45719" rIns="45719" bIns="45719" numCol="1" anchor="t">
              <a:noAutofit/>
            </a:bodyPr>
            <a:lstStyle/>
            <a:p>
              <a:pPr algn="l" defTabSz="457200">
                <a:defRPr b="0" sz="1200">
                  <a:uFillTx/>
                </a:defRPr>
              </a:pPr>
            </a:p>
          </p:txBody>
        </p:sp>
      </p:grpSp>
      <p:grpSp>
        <p:nvGrpSpPr>
          <p:cNvPr id="377" name="Group 377"/>
          <p:cNvGrpSpPr/>
          <p:nvPr/>
        </p:nvGrpSpPr>
        <p:grpSpPr>
          <a:xfrm>
            <a:off x="7910141" y="3399654"/>
            <a:ext cx="201032" cy="201032"/>
            <a:chOff x="0" y="0"/>
            <a:chExt cx="201031" cy="201031"/>
          </a:xfrm>
        </p:grpSpPr>
        <p:sp>
          <p:nvSpPr>
            <p:cNvPr id="375" name="Shape 375"/>
            <p:cNvSpPr/>
            <p:nvPr/>
          </p:nvSpPr>
          <p:spPr>
            <a:xfrm flipH="1" flipV="1">
              <a:off x="0" y="104265"/>
              <a:ext cx="201032" cy="1"/>
            </a:xfrm>
            <a:prstGeom prst="line">
              <a:avLst/>
            </a:prstGeom>
            <a:solidFill>
              <a:srgbClr val="650A34"/>
            </a:solidFill>
            <a:ln w="28575" cap="flat">
              <a:solidFill>
                <a:srgbClr val="FFE76A"/>
              </a:solidFill>
              <a:prstDash val="solid"/>
              <a:round/>
            </a:ln>
            <a:effectLst/>
          </p:spPr>
          <p:txBody>
            <a:bodyPr wrap="square" lIns="45719" tIns="45719" rIns="45719" bIns="45719" numCol="1" anchor="t">
              <a:noAutofit/>
            </a:bodyPr>
            <a:lstStyle/>
            <a:p>
              <a:pPr algn="l" defTabSz="457200">
                <a:defRPr b="0" sz="1200">
                  <a:uFillTx/>
                </a:defRPr>
              </a:pPr>
            </a:p>
          </p:txBody>
        </p:sp>
        <p:sp>
          <p:nvSpPr>
            <p:cNvPr id="376" name="Shape 376"/>
            <p:cNvSpPr/>
            <p:nvPr/>
          </p:nvSpPr>
          <p:spPr>
            <a:xfrm flipH="1">
              <a:off x="91470" y="0"/>
              <a:ext cx="1" cy="201032"/>
            </a:xfrm>
            <a:prstGeom prst="line">
              <a:avLst/>
            </a:prstGeom>
            <a:solidFill>
              <a:srgbClr val="650A34"/>
            </a:solidFill>
            <a:ln w="28575" cap="flat">
              <a:solidFill>
                <a:srgbClr val="FFE76A"/>
              </a:solidFill>
              <a:prstDash val="solid"/>
              <a:round/>
            </a:ln>
            <a:effectLst/>
          </p:spPr>
          <p:txBody>
            <a:bodyPr wrap="square" lIns="45719" tIns="45719" rIns="45719" bIns="45719" numCol="1" anchor="t">
              <a:noAutofit/>
            </a:bodyPr>
            <a:lstStyle/>
            <a:p>
              <a:pPr algn="l" defTabSz="457200">
                <a:defRPr b="0" sz="1200">
                  <a:uFillTx/>
                </a:defRPr>
              </a:pPr>
            </a:p>
          </p:txBody>
        </p:sp>
      </p:grpSp>
      <p:sp>
        <p:nvSpPr>
          <p:cNvPr id="378" name="Shape 378"/>
          <p:cNvSpPr/>
          <p:nvPr/>
        </p:nvSpPr>
        <p:spPr>
          <a:xfrm>
            <a:off x="6751649" y="2681350"/>
            <a:ext cx="2649" cy="182881"/>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379" name="Shape 379"/>
          <p:cNvSpPr/>
          <p:nvPr/>
        </p:nvSpPr>
        <p:spPr>
          <a:xfrm flipH="1">
            <a:off x="6601776" y="2652649"/>
            <a:ext cx="113411" cy="504349"/>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380" name="Shape 380"/>
          <p:cNvSpPr/>
          <p:nvPr/>
        </p:nvSpPr>
        <p:spPr>
          <a:xfrm>
            <a:off x="6845617" y="2652649"/>
            <a:ext cx="250473" cy="458580"/>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381" name="Shape 381"/>
          <p:cNvSpPr/>
          <p:nvPr/>
        </p:nvSpPr>
        <p:spPr>
          <a:xfrm>
            <a:off x="7676494" y="2019300"/>
            <a:ext cx="250473" cy="258856"/>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382" name="Shape 382"/>
          <p:cNvSpPr/>
          <p:nvPr/>
        </p:nvSpPr>
        <p:spPr>
          <a:xfrm>
            <a:off x="7731038" y="2171700"/>
            <a:ext cx="141386" cy="146118"/>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383" name="Shape 383"/>
          <p:cNvSpPr/>
          <p:nvPr/>
        </p:nvSpPr>
        <p:spPr>
          <a:xfrm flipH="1">
            <a:off x="8097554" y="2072715"/>
            <a:ext cx="30925" cy="152272"/>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384" name="Shape 384"/>
          <p:cNvSpPr/>
          <p:nvPr/>
        </p:nvSpPr>
        <p:spPr>
          <a:xfrm flipH="1">
            <a:off x="7301758" y="3557370"/>
            <a:ext cx="499973" cy="1"/>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385" name="Shape 385"/>
          <p:cNvSpPr/>
          <p:nvPr/>
        </p:nvSpPr>
        <p:spPr>
          <a:xfrm flipH="1">
            <a:off x="8011583" y="3207346"/>
            <a:ext cx="30925" cy="152272"/>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386" name="Shape 386"/>
          <p:cNvSpPr/>
          <p:nvPr/>
        </p:nvSpPr>
        <p:spPr>
          <a:xfrm flipH="1">
            <a:off x="8163349" y="3026968"/>
            <a:ext cx="158077" cy="371056"/>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387" name="Shape 387"/>
          <p:cNvSpPr/>
          <p:nvPr/>
        </p:nvSpPr>
        <p:spPr>
          <a:xfrm flipH="1">
            <a:off x="8128478" y="3504555"/>
            <a:ext cx="166838" cy="52817"/>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388" name="Shape 388"/>
          <p:cNvSpPr/>
          <p:nvPr/>
        </p:nvSpPr>
        <p:spPr>
          <a:xfrm flipH="1">
            <a:off x="7634807" y="2324100"/>
            <a:ext cx="212038" cy="0"/>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389" name="Shape 389"/>
          <p:cNvSpPr/>
          <p:nvPr/>
        </p:nvSpPr>
        <p:spPr>
          <a:xfrm>
            <a:off x="5893977" y="2705100"/>
            <a:ext cx="405690" cy="3713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0" sz="4200">
                <a:uFillTx/>
                <a:latin typeface="Gill Sans"/>
                <a:ea typeface="Gill Sans"/>
                <a:cs typeface="Gill Sans"/>
                <a:sym typeface="Gill Sans"/>
              </a:defRPr>
            </a:pPr>
            <a:r>
              <a:rPr b="1" sz="1600"/>
              <a:t>x</a:t>
            </a:r>
            <a:r>
              <a:rPr b="1" baseline="-25000" sz="1600"/>
              <a:t>1</a:t>
            </a:r>
          </a:p>
        </p:txBody>
      </p:sp>
      <p:sp>
        <p:nvSpPr>
          <p:cNvPr id="390" name="Shape 390"/>
          <p:cNvSpPr/>
          <p:nvPr/>
        </p:nvSpPr>
        <p:spPr>
          <a:xfrm>
            <a:off x="7500936" y="3984676"/>
            <a:ext cx="405690" cy="37134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0" sz="4200">
                <a:uFillTx/>
                <a:latin typeface="Gill Sans"/>
                <a:ea typeface="Gill Sans"/>
                <a:cs typeface="Gill Sans"/>
                <a:sym typeface="Gill Sans"/>
              </a:defRPr>
            </a:pPr>
            <a:r>
              <a:rPr b="1" sz="1600"/>
              <a:t>x</a:t>
            </a:r>
            <a:r>
              <a:rPr b="1" baseline="-25000" sz="1600"/>
              <a:t>2</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55" name="Shape 155"/>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56" name="Shape 156"/>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57" name="Shape 157"/>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58" name="Shape 158"/>
          <p:cNvSpPr/>
          <p:nvPr>
            <p:ph type="sldNum" sz="quarter" idx="2"/>
          </p:nvPr>
        </p:nvSpPr>
        <p:spPr>
          <a:xfrm>
            <a:off x="8685361" y="514350"/>
            <a:ext cx="183853"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9" name="Shape 159"/>
          <p:cNvSpPr/>
          <p:nvPr>
            <p:ph type="title"/>
          </p:nvPr>
        </p:nvSpPr>
        <p:spPr>
          <a:prstGeom prst="rect">
            <a:avLst/>
          </a:prstGeom>
        </p:spPr>
        <p:txBody>
          <a:bodyPr/>
          <a:lstStyle/>
          <a:p>
            <a:pPr/>
            <a:r>
              <a:t>AGENDA</a:t>
            </a:r>
          </a:p>
        </p:txBody>
      </p:sp>
      <p:sp>
        <p:nvSpPr>
          <p:cNvPr id="160" name="Shape 160"/>
          <p:cNvSpPr/>
          <p:nvPr>
            <p:ph type="body" idx="1"/>
          </p:nvPr>
        </p:nvSpPr>
        <p:spPr>
          <a:prstGeom prst="rect">
            <a:avLst/>
          </a:prstGeom>
        </p:spPr>
        <p:txBody>
          <a:bodyPr/>
          <a:lstStyle/>
          <a:p>
            <a:pPr marL="352777" indent="-352777">
              <a:buClrTx/>
              <a:buSzPct val="100000"/>
              <a:buFontTx/>
              <a:buAutoNum type="arabicPeriod" startAt="1"/>
            </a:pPr>
            <a:r>
              <a:t>Motivation / Review</a:t>
            </a:r>
          </a:p>
          <a:p>
            <a:pPr marL="352777" indent="-352777">
              <a:buClrTx/>
              <a:buSzPct val="100000"/>
              <a:buFontTx/>
              <a:buAutoNum type="arabicPeriod" startAt="1"/>
            </a:pPr>
            <a:r>
              <a:t>What is Clustering?</a:t>
            </a:r>
          </a:p>
          <a:p>
            <a:pPr marL="352777" indent="-352777">
              <a:buClrTx/>
              <a:buSzPct val="100000"/>
              <a:buFontTx/>
              <a:buAutoNum type="arabicPeriod" startAt="1"/>
            </a:pPr>
            <a:r>
              <a:t>What is K-Means and how does it work?</a:t>
            </a:r>
          </a:p>
          <a:p>
            <a:pPr marL="352777" indent="-352777">
              <a:buClrTx/>
              <a:buSzPct val="100000"/>
              <a:buFontTx/>
              <a:buAutoNum type="arabicPeriod" startAt="1"/>
            </a:pPr>
            <a:r>
              <a:t>Lab</a:t>
            </a:r>
          </a:p>
          <a:p>
            <a:pPr marL="352777" indent="-352777">
              <a:buClrTx/>
              <a:buSzPct val="100000"/>
              <a:buFontTx/>
              <a:buAutoNum type="arabicPeriod" startAt="1"/>
            </a:pPr>
            <a:r>
              <a:t>Discussion - Homework, Project, Kaggle</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Shape 39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93" name="Shape 39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94" name="Shape 394"/>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95" name="Shape 395"/>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96" name="Shape 39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7" name="Shape 397"/>
          <p:cNvSpPr/>
          <p:nvPr>
            <p:ph type="title"/>
          </p:nvPr>
        </p:nvSpPr>
        <p:spPr>
          <a:prstGeom prst="rect">
            <a:avLst/>
          </a:prstGeom>
        </p:spPr>
        <p:txBody>
          <a:bodyPr/>
          <a:lstStyle/>
          <a:p>
            <a:pPr/>
            <a:r>
              <a:t>KMEANS ALGORITHM</a:t>
            </a:r>
          </a:p>
        </p:txBody>
      </p:sp>
      <p:sp>
        <p:nvSpPr>
          <p:cNvPr id="398" name="Shape 398"/>
          <p:cNvSpPr/>
          <p:nvPr/>
        </p:nvSpPr>
        <p:spPr>
          <a:xfrm>
            <a:off x="566737" y="1104899"/>
            <a:ext cx="5514989" cy="36245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R="65828" algn="l" defTabSz="914400">
              <a:lnSpc>
                <a:spcPts val="2400"/>
              </a:lnSpc>
              <a:spcBef>
                <a:spcPts val="700"/>
              </a:spcBef>
              <a:defRPr b="0" sz="2000"/>
            </a:pPr>
            <a:r>
              <a:rPr i="1"/>
              <a:t>1) Choose k initial centroids</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2) For each point:</a:t>
            </a:r>
          </a:p>
          <a:p>
            <a:pPr marR="65828" algn="l" defTabSz="914400">
              <a:lnSpc>
                <a:spcPts val="2400"/>
              </a:lnSpc>
              <a:spcBef>
                <a:spcPts val="700"/>
              </a:spcBef>
              <a:defRPr b="0" sz="2000"/>
            </a:pPr>
            <a:r>
              <a:rPr i="1"/>
              <a:t>     - find distance to each centroid</a:t>
            </a:r>
          </a:p>
          <a:p>
            <a:pPr marR="65828" algn="l" defTabSz="914400">
              <a:lnSpc>
                <a:spcPts val="2400"/>
              </a:lnSpc>
              <a:spcBef>
                <a:spcPts val="700"/>
              </a:spcBef>
              <a:defRPr b="0" sz="2000"/>
            </a:pPr>
            <a:r>
              <a:rPr i="1"/>
              <a:t>     - assign point to nearest centroid</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3) Recalculate centroid positions</a:t>
            </a:r>
            <a:endParaRPr i="1"/>
          </a:p>
          <a:p>
            <a:pPr marR="65828" algn="l" defTabSz="914400">
              <a:lnSpc>
                <a:spcPts val="2400"/>
              </a:lnSpc>
              <a:spcBef>
                <a:spcPts val="700"/>
              </a:spcBef>
              <a:defRPr b="0" sz="2000"/>
            </a:pPr>
          </a:p>
          <a:p>
            <a:pPr marR="65828" algn="l" defTabSz="914400">
              <a:lnSpc>
                <a:spcPts val="2400"/>
              </a:lnSpc>
              <a:spcBef>
                <a:spcPts val="700"/>
              </a:spcBef>
              <a:defRPr b="0" sz="2000"/>
            </a:pPr>
            <a:r>
              <a:rPr i="1"/>
              <a:t>4) Repeat steps 2-3 until stopping criteria met</a:t>
            </a:r>
          </a:p>
        </p:txBody>
      </p:sp>
      <p:sp>
        <p:nvSpPr>
          <p:cNvPr id="399" name="Shape 399"/>
          <p:cNvSpPr/>
          <p:nvPr/>
        </p:nvSpPr>
        <p:spPr>
          <a:xfrm flipH="1">
            <a:off x="6357937" y="1840230"/>
            <a:ext cx="1" cy="2263140"/>
          </a:xfrm>
          <a:prstGeom prst="line">
            <a:avLst/>
          </a:prstGeom>
          <a:solidFill>
            <a:srgbClr val="650A34"/>
          </a:solidFill>
          <a:ln w="38100">
            <a:solidFill>
              <a:srgbClr val="000000"/>
            </a:solidFill>
            <a:headEnd type="triangle"/>
          </a:ln>
        </p:spPr>
        <p:txBody>
          <a:bodyPr lIns="45719" rIns="45719"/>
          <a:lstStyle/>
          <a:p>
            <a:pPr algn="l" defTabSz="457200">
              <a:defRPr b="0" sz="1200">
                <a:uFillTx/>
              </a:defRPr>
            </a:pPr>
          </a:p>
        </p:txBody>
      </p:sp>
      <p:sp>
        <p:nvSpPr>
          <p:cNvPr id="400" name="Shape 400"/>
          <p:cNvSpPr/>
          <p:nvPr/>
        </p:nvSpPr>
        <p:spPr>
          <a:xfrm flipH="1">
            <a:off x="6198167" y="3988623"/>
            <a:ext cx="2750571" cy="1"/>
          </a:xfrm>
          <a:prstGeom prst="line">
            <a:avLst/>
          </a:prstGeom>
          <a:solidFill>
            <a:srgbClr val="650A34"/>
          </a:solidFill>
          <a:ln w="38100">
            <a:solidFill>
              <a:srgbClr val="000000"/>
            </a:solidFill>
            <a:headEnd type="triangle"/>
          </a:ln>
        </p:spPr>
        <p:txBody>
          <a:bodyPr lIns="45719" rIns="45719"/>
          <a:lstStyle/>
          <a:p>
            <a:pPr algn="l" defTabSz="457200">
              <a:defRPr b="0" sz="1200">
                <a:uFillTx/>
              </a:defRPr>
            </a:pPr>
          </a:p>
        </p:txBody>
      </p:sp>
      <p:sp>
        <p:nvSpPr>
          <p:cNvPr id="401" name="Shape 401"/>
          <p:cNvSpPr/>
          <p:nvPr/>
        </p:nvSpPr>
        <p:spPr>
          <a:xfrm>
            <a:off x="6662736" y="2890398"/>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02" name="Shape 402"/>
          <p:cNvSpPr/>
          <p:nvPr/>
        </p:nvSpPr>
        <p:spPr>
          <a:xfrm>
            <a:off x="7394257" y="2222810"/>
            <a:ext cx="182881" cy="182881"/>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03" name="Shape 403"/>
          <p:cNvSpPr/>
          <p:nvPr/>
        </p:nvSpPr>
        <p:spPr>
          <a:xfrm>
            <a:off x="7676494" y="2082088"/>
            <a:ext cx="182881" cy="182882"/>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04" name="Shape 404"/>
          <p:cNvSpPr/>
          <p:nvPr/>
        </p:nvSpPr>
        <p:spPr>
          <a:xfrm>
            <a:off x="7005553" y="3026968"/>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05" name="Shape 405"/>
          <p:cNvSpPr/>
          <p:nvPr/>
        </p:nvSpPr>
        <p:spPr>
          <a:xfrm>
            <a:off x="6510336" y="3209252"/>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06" name="Shape 406"/>
          <p:cNvSpPr/>
          <p:nvPr/>
        </p:nvSpPr>
        <p:spPr>
          <a:xfrm>
            <a:off x="8295313" y="2791237"/>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07" name="Shape 407"/>
          <p:cNvSpPr/>
          <p:nvPr/>
        </p:nvSpPr>
        <p:spPr>
          <a:xfrm>
            <a:off x="8011393" y="2974118"/>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08" name="Shape 408"/>
          <p:cNvSpPr/>
          <p:nvPr/>
        </p:nvSpPr>
        <p:spPr>
          <a:xfrm>
            <a:off x="8321424" y="3216774"/>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09" name="Shape 409"/>
          <p:cNvSpPr/>
          <p:nvPr/>
        </p:nvSpPr>
        <p:spPr>
          <a:xfrm>
            <a:off x="7512218" y="1866900"/>
            <a:ext cx="182881" cy="182881"/>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10" name="Shape 410"/>
          <p:cNvSpPr/>
          <p:nvPr/>
        </p:nvSpPr>
        <p:spPr>
          <a:xfrm>
            <a:off x="7005553" y="3493770"/>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11" name="Shape 411"/>
          <p:cNvSpPr/>
          <p:nvPr/>
        </p:nvSpPr>
        <p:spPr>
          <a:xfrm>
            <a:off x="8022066" y="1954283"/>
            <a:ext cx="182881" cy="182881"/>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grpSp>
        <p:nvGrpSpPr>
          <p:cNvPr id="414" name="Group 414"/>
          <p:cNvGrpSpPr/>
          <p:nvPr/>
        </p:nvGrpSpPr>
        <p:grpSpPr>
          <a:xfrm>
            <a:off x="6663372" y="2451618"/>
            <a:ext cx="201032" cy="201032"/>
            <a:chOff x="0" y="0"/>
            <a:chExt cx="201031" cy="201031"/>
          </a:xfrm>
        </p:grpSpPr>
        <p:sp>
          <p:nvSpPr>
            <p:cNvPr id="412" name="Shape 412"/>
            <p:cNvSpPr/>
            <p:nvPr/>
          </p:nvSpPr>
          <p:spPr>
            <a:xfrm flipH="1" flipV="1">
              <a:off x="0" y="104265"/>
              <a:ext cx="201032" cy="1"/>
            </a:xfrm>
            <a:prstGeom prst="line">
              <a:avLst/>
            </a:prstGeom>
            <a:solidFill>
              <a:srgbClr val="650A34"/>
            </a:solidFill>
            <a:ln w="28575" cap="flat">
              <a:solidFill>
                <a:srgbClr val="FF3669"/>
              </a:solidFill>
              <a:prstDash val="solid"/>
              <a:round/>
            </a:ln>
            <a:effectLst/>
          </p:spPr>
          <p:txBody>
            <a:bodyPr wrap="square" lIns="45719" tIns="45719" rIns="45719" bIns="45719" numCol="1" anchor="t">
              <a:noAutofit/>
            </a:bodyPr>
            <a:lstStyle/>
            <a:p>
              <a:pPr algn="l" defTabSz="457200">
                <a:defRPr b="0" sz="1200">
                  <a:uFillTx/>
                </a:defRPr>
              </a:pPr>
            </a:p>
          </p:txBody>
        </p:sp>
        <p:sp>
          <p:nvSpPr>
            <p:cNvPr id="413" name="Shape 413"/>
            <p:cNvSpPr/>
            <p:nvPr/>
          </p:nvSpPr>
          <p:spPr>
            <a:xfrm flipH="1">
              <a:off x="91470" y="0"/>
              <a:ext cx="1" cy="201032"/>
            </a:xfrm>
            <a:prstGeom prst="line">
              <a:avLst/>
            </a:prstGeom>
            <a:solidFill>
              <a:srgbClr val="650A34"/>
            </a:solidFill>
            <a:ln w="28575" cap="flat">
              <a:solidFill>
                <a:srgbClr val="FF3669"/>
              </a:solidFill>
              <a:prstDash val="solid"/>
              <a:round/>
            </a:ln>
            <a:effectLst/>
          </p:spPr>
          <p:txBody>
            <a:bodyPr wrap="square" lIns="45719" tIns="45719" rIns="45719" bIns="45719" numCol="1" anchor="t">
              <a:noAutofit/>
            </a:bodyPr>
            <a:lstStyle/>
            <a:p>
              <a:pPr algn="l" defTabSz="457200">
                <a:defRPr b="0" sz="1200">
                  <a:uFillTx/>
                </a:defRPr>
              </a:pPr>
            </a:p>
          </p:txBody>
        </p:sp>
      </p:grpSp>
      <p:grpSp>
        <p:nvGrpSpPr>
          <p:cNvPr id="417" name="Group 417"/>
          <p:cNvGrpSpPr/>
          <p:nvPr/>
        </p:nvGrpSpPr>
        <p:grpSpPr>
          <a:xfrm>
            <a:off x="7922185" y="2222810"/>
            <a:ext cx="201032" cy="201032"/>
            <a:chOff x="0" y="0"/>
            <a:chExt cx="201031" cy="201031"/>
          </a:xfrm>
        </p:grpSpPr>
        <p:sp>
          <p:nvSpPr>
            <p:cNvPr id="415" name="Shape 415"/>
            <p:cNvSpPr/>
            <p:nvPr/>
          </p:nvSpPr>
          <p:spPr>
            <a:xfrm flipH="1" flipV="1">
              <a:off x="0" y="104265"/>
              <a:ext cx="201032" cy="1"/>
            </a:xfrm>
            <a:prstGeom prst="line">
              <a:avLst/>
            </a:prstGeom>
            <a:solidFill>
              <a:srgbClr val="650A34"/>
            </a:solidFill>
            <a:ln w="28575" cap="flat">
              <a:solidFill>
                <a:srgbClr val="70E5E1"/>
              </a:solidFill>
              <a:prstDash val="solid"/>
              <a:round/>
            </a:ln>
            <a:effectLst/>
          </p:spPr>
          <p:txBody>
            <a:bodyPr wrap="square" lIns="45719" tIns="45719" rIns="45719" bIns="45719" numCol="1" anchor="t">
              <a:noAutofit/>
            </a:bodyPr>
            <a:lstStyle/>
            <a:p>
              <a:pPr algn="l" defTabSz="457200">
                <a:defRPr b="0" sz="1200">
                  <a:uFillTx/>
                </a:defRPr>
              </a:pPr>
            </a:p>
          </p:txBody>
        </p:sp>
        <p:sp>
          <p:nvSpPr>
            <p:cNvPr id="416" name="Shape 416"/>
            <p:cNvSpPr/>
            <p:nvPr/>
          </p:nvSpPr>
          <p:spPr>
            <a:xfrm flipH="1">
              <a:off x="91470" y="0"/>
              <a:ext cx="1" cy="201032"/>
            </a:xfrm>
            <a:prstGeom prst="line">
              <a:avLst/>
            </a:prstGeom>
            <a:solidFill>
              <a:srgbClr val="650A34"/>
            </a:solidFill>
            <a:ln w="28575" cap="flat">
              <a:solidFill>
                <a:srgbClr val="70E5E1"/>
              </a:solidFill>
              <a:prstDash val="solid"/>
              <a:round/>
            </a:ln>
            <a:effectLst/>
          </p:spPr>
          <p:txBody>
            <a:bodyPr wrap="square" lIns="45719" tIns="45719" rIns="45719" bIns="45719" numCol="1" anchor="t">
              <a:noAutofit/>
            </a:bodyPr>
            <a:lstStyle/>
            <a:p>
              <a:pPr algn="l" defTabSz="457200">
                <a:defRPr b="0" sz="1200">
                  <a:uFillTx/>
                </a:defRPr>
              </a:pPr>
            </a:p>
          </p:txBody>
        </p:sp>
      </p:grpSp>
      <p:grpSp>
        <p:nvGrpSpPr>
          <p:cNvPr id="420" name="Group 420"/>
          <p:cNvGrpSpPr/>
          <p:nvPr/>
        </p:nvGrpSpPr>
        <p:grpSpPr>
          <a:xfrm>
            <a:off x="7910141" y="3399654"/>
            <a:ext cx="201032" cy="201032"/>
            <a:chOff x="0" y="0"/>
            <a:chExt cx="201031" cy="201031"/>
          </a:xfrm>
        </p:grpSpPr>
        <p:sp>
          <p:nvSpPr>
            <p:cNvPr id="418" name="Shape 418"/>
            <p:cNvSpPr/>
            <p:nvPr/>
          </p:nvSpPr>
          <p:spPr>
            <a:xfrm flipH="1" flipV="1">
              <a:off x="0" y="104265"/>
              <a:ext cx="201032" cy="1"/>
            </a:xfrm>
            <a:prstGeom prst="line">
              <a:avLst/>
            </a:prstGeom>
            <a:solidFill>
              <a:srgbClr val="650A34"/>
            </a:solidFill>
            <a:ln w="28575" cap="flat">
              <a:solidFill>
                <a:srgbClr val="FFE76A"/>
              </a:solidFill>
              <a:prstDash val="solid"/>
              <a:round/>
            </a:ln>
            <a:effectLst/>
          </p:spPr>
          <p:txBody>
            <a:bodyPr wrap="square" lIns="45719" tIns="45719" rIns="45719" bIns="45719" numCol="1" anchor="t">
              <a:noAutofit/>
            </a:bodyPr>
            <a:lstStyle/>
            <a:p>
              <a:pPr algn="l" defTabSz="457200">
                <a:defRPr b="0" sz="1200">
                  <a:uFillTx/>
                </a:defRPr>
              </a:pPr>
            </a:p>
          </p:txBody>
        </p:sp>
        <p:sp>
          <p:nvSpPr>
            <p:cNvPr id="419" name="Shape 419"/>
            <p:cNvSpPr/>
            <p:nvPr/>
          </p:nvSpPr>
          <p:spPr>
            <a:xfrm flipH="1">
              <a:off x="91470" y="0"/>
              <a:ext cx="1" cy="201032"/>
            </a:xfrm>
            <a:prstGeom prst="line">
              <a:avLst/>
            </a:prstGeom>
            <a:solidFill>
              <a:srgbClr val="650A34"/>
            </a:solidFill>
            <a:ln w="28575" cap="flat">
              <a:solidFill>
                <a:srgbClr val="FFE76A"/>
              </a:solidFill>
              <a:prstDash val="solid"/>
              <a:round/>
            </a:ln>
            <a:effectLst/>
          </p:spPr>
          <p:txBody>
            <a:bodyPr wrap="square" lIns="45719" tIns="45719" rIns="45719" bIns="45719" numCol="1" anchor="t">
              <a:noAutofit/>
            </a:bodyPr>
            <a:lstStyle/>
            <a:p>
              <a:pPr algn="l" defTabSz="457200">
                <a:defRPr b="0" sz="1200">
                  <a:uFillTx/>
                </a:defRPr>
              </a:pPr>
            </a:p>
          </p:txBody>
        </p:sp>
      </p:grpSp>
      <p:sp>
        <p:nvSpPr>
          <p:cNvPr id="421" name="Shape 421"/>
          <p:cNvSpPr/>
          <p:nvPr/>
        </p:nvSpPr>
        <p:spPr>
          <a:xfrm>
            <a:off x="6751649" y="2681350"/>
            <a:ext cx="2649" cy="182881"/>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422" name="Shape 422"/>
          <p:cNvSpPr/>
          <p:nvPr/>
        </p:nvSpPr>
        <p:spPr>
          <a:xfrm flipH="1">
            <a:off x="6601776" y="2652649"/>
            <a:ext cx="113411" cy="504349"/>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423" name="Shape 423"/>
          <p:cNvSpPr/>
          <p:nvPr/>
        </p:nvSpPr>
        <p:spPr>
          <a:xfrm>
            <a:off x="6845617" y="2652649"/>
            <a:ext cx="250473" cy="458580"/>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424" name="Shape 424"/>
          <p:cNvSpPr/>
          <p:nvPr/>
        </p:nvSpPr>
        <p:spPr>
          <a:xfrm>
            <a:off x="7676494" y="2019300"/>
            <a:ext cx="250473" cy="258856"/>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425" name="Shape 425"/>
          <p:cNvSpPr/>
          <p:nvPr/>
        </p:nvSpPr>
        <p:spPr>
          <a:xfrm>
            <a:off x="7731038" y="2171700"/>
            <a:ext cx="141386" cy="146118"/>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426" name="Shape 426"/>
          <p:cNvSpPr/>
          <p:nvPr/>
        </p:nvSpPr>
        <p:spPr>
          <a:xfrm flipH="1">
            <a:off x="8097554" y="2072715"/>
            <a:ext cx="30925" cy="152272"/>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427" name="Shape 427"/>
          <p:cNvSpPr/>
          <p:nvPr/>
        </p:nvSpPr>
        <p:spPr>
          <a:xfrm flipH="1">
            <a:off x="7301758" y="3557370"/>
            <a:ext cx="499973" cy="1"/>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428" name="Shape 428"/>
          <p:cNvSpPr/>
          <p:nvPr/>
        </p:nvSpPr>
        <p:spPr>
          <a:xfrm flipH="1">
            <a:off x="8011583" y="3207346"/>
            <a:ext cx="30925" cy="152272"/>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429" name="Shape 429"/>
          <p:cNvSpPr/>
          <p:nvPr/>
        </p:nvSpPr>
        <p:spPr>
          <a:xfrm flipH="1">
            <a:off x="8163349" y="3026968"/>
            <a:ext cx="158077" cy="371056"/>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430" name="Shape 430"/>
          <p:cNvSpPr/>
          <p:nvPr/>
        </p:nvSpPr>
        <p:spPr>
          <a:xfrm flipH="1">
            <a:off x="8128478" y="3504555"/>
            <a:ext cx="166838" cy="52817"/>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431" name="Shape 431"/>
          <p:cNvSpPr/>
          <p:nvPr/>
        </p:nvSpPr>
        <p:spPr>
          <a:xfrm flipH="1">
            <a:off x="7634807" y="2324100"/>
            <a:ext cx="212038" cy="0"/>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432" name="Shape 432"/>
          <p:cNvSpPr/>
          <p:nvPr/>
        </p:nvSpPr>
        <p:spPr>
          <a:xfrm>
            <a:off x="5893977" y="2705100"/>
            <a:ext cx="405690" cy="3713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0" sz="4200">
                <a:uFillTx/>
                <a:latin typeface="Gill Sans"/>
                <a:ea typeface="Gill Sans"/>
                <a:cs typeface="Gill Sans"/>
                <a:sym typeface="Gill Sans"/>
              </a:defRPr>
            </a:pPr>
            <a:r>
              <a:rPr b="1" sz="1600"/>
              <a:t>x</a:t>
            </a:r>
            <a:r>
              <a:rPr b="1" baseline="-25000" sz="1600"/>
              <a:t>1</a:t>
            </a:r>
          </a:p>
        </p:txBody>
      </p:sp>
      <p:sp>
        <p:nvSpPr>
          <p:cNvPr id="433" name="Shape 433"/>
          <p:cNvSpPr/>
          <p:nvPr/>
        </p:nvSpPr>
        <p:spPr>
          <a:xfrm>
            <a:off x="7500936" y="3984676"/>
            <a:ext cx="405690" cy="37134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0" sz="4200">
                <a:uFillTx/>
                <a:latin typeface="Gill Sans"/>
                <a:ea typeface="Gill Sans"/>
                <a:cs typeface="Gill Sans"/>
                <a:sym typeface="Gill Sans"/>
              </a:defRPr>
            </a:pPr>
            <a:r>
              <a:rPr b="1" sz="1600"/>
              <a:t>x</a:t>
            </a:r>
            <a:r>
              <a:rPr b="1" baseline="-25000" sz="1600"/>
              <a:t>2</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5" name="Shape 435"/>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36" name="Shape 436"/>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37" name="Shape 437"/>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38" name="Shape 438"/>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39" name="Shape 43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0" name="Shape 440"/>
          <p:cNvSpPr/>
          <p:nvPr>
            <p:ph type="title"/>
          </p:nvPr>
        </p:nvSpPr>
        <p:spPr>
          <a:prstGeom prst="rect">
            <a:avLst/>
          </a:prstGeom>
        </p:spPr>
        <p:txBody>
          <a:bodyPr/>
          <a:lstStyle/>
          <a:p>
            <a:pPr/>
            <a:r>
              <a:t>KMEANS ALGORITHM</a:t>
            </a:r>
          </a:p>
        </p:txBody>
      </p:sp>
      <p:sp>
        <p:nvSpPr>
          <p:cNvPr id="441" name="Shape 441"/>
          <p:cNvSpPr/>
          <p:nvPr/>
        </p:nvSpPr>
        <p:spPr>
          <a:xfrm>
            <a:off x="566737" y="1104899"/>
            <a:ext cx="5514989" cy="36245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R="65828" algn="l" defTabSz="914400">
              <a:lnSpc>
                <a:spcPts val="2400"/>
              </a:lnSpc>
              <a:spcBef>
                <a:spcPts val="700"/>
              </a:spcBef>
              <a:defRPr b="0" sz="2000"/>
            </a:pPr>
            <a:r>
              <a:rPr i="1"/>
              <a:t>1) Choose k initial centroids</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2) For each point:</a:t>
            </a:r>
          </a:p>
          <a:p>
            <a:pPr marR="65828" algn="l" defTabSz="914400">
              <a:lnSpc>
                <a:spcPts val="2400"/>
              </a:lnSpc>
              <a:spcBef>
                <a:spcPts val="700"/>
              </a:spcBef>
              <a:defRPr b="0" sz="2000"/>
            </a:pPr>
            <a:r>
              <a:rPr i="1"/>
              <a:t>     - find distance to each centroid</a:t>
            </a:r>
          </a:p>
          <a:p>
            <a:pPr marR="65828" algn="l" defTabSz="914400">
              <a:lnSpc>
                <a:spcPts val="2400"/>
              </a:lnSpc>
              <a:spcBef>
                <a:spcPts val="700"/>
              </a:spcBef>
              <a:defRPr b="0" sz="2000"/>
            </a:pPr>
            <a:r>
              <a:rPr i="1"/>
              <a:t>     - assign point to nearest centroid</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3) Recalculate centroid positions</a:t>
            </a:r>
            <a:endParaRPr i="1"/>
          </a:p>
          <a:p>
            <a:pPr marR="65828" algn="l" defTabSz="914400">
              <a:lnSpc>
                <a:spcPts val="2400"/>
              </a:lnSpc>
              <a:spcBef>
                <a:spcPts val="700"/>
              </a:spcBef>
              <a:defRPr b="0" sz="2000"/>
            </a:pPr>
          </a:p>
          <a:p>
            <a:pPr marR="65828" algn="l" defTabSz="914400">
              <a:lnSpc>
                <a:spcPts val="2400"/>
              </a:lnSpc>
              <a:spcBef>
                <a:spcPts val="700"/>
              </a:spcBef>
              <a:defRPr b="0" sz="2000"/>
            </a:pPr>
            <a:r>
              <a:rPr i="1"/>
              <a:t>4) Repeat steps 2-3 until stopping criteria met</a:t>
            </a:r>
          </a:p>
        </p:txBody>
      </p:sp>
      <p:sp>
        <p:nvSpPr>
          <p:cNvPr id="442" name="Shape 442"/>
          <p:cNvSpPr/>
          <p:nvPr/>
        </p:nvSpPr>
        <p:spPr>
          <a:xfrm flipH="1">
            <a:off x="6357937" y="1840230"/>
            <a:ext cx="1" cy="2263140"/>
          </a:xfrm>
          <a:prstGeom prst="line">
            <a:avLst/>
          </a:prstGeom>
          <a:solidFill>
            <a:srgbClr val="650A34"/>
          </a:solidFill>
          <a:ln w="38100">
            <a:solidFill>
              <a:srgbClr val="000000"/>
            </a:solidFill>
            <a:headEnd type="triangle"/>
          </a:ln>
        </p:spPr>
        <p:txBody>
          <a:bodyPr lIns="45719" rIns="45719"/>
          <a:lstStyle/>
          <a:p>
            <a:pPr algn="l" defTabSz="457200">
              <a:defRPr b="0" sz="1200">
                <a:uFillTx/>
              </a:defRPr>
            </a:pPr>
          </a:p>
        </p:txBody>
      </p:sp>
      <p:sp>
        <p:nvSpPr>
          <p:cNvPr id="443" name="Shape 443"/>
          <p:cNvSpPr/>
          <p:nvPr/>
        </p:nvSpPr>
        <p:spPr>
          <a:xfrm flipH="1">
            <a:off x="6198167" y="3988623"/>
            <a:ext cx="2750571" cy="1"/>
          </a:xfrm>
          <a:prstGeom prst="line">
            <a:avLst/>
          </a:prstGeom>
          <a:solidFill>
            <a:srgbClr val="650A34"/>
          </a:solidFill>
          <a:ln w="38100">
            <a:solidFill>
              <a:srgbClr val="000000"/>
            </a:solidFill>
            <a:headEnd type="triangle"/>
          </a:ln>
        </p:spPr>
        <p:txBody>
          <a:bodyPr lIns="45719" rIns="45719"/>
          <a:lstStyle/>
          <a:p>
            <a:pPr algn="l" defTabSz="457200">
              <a:defRPr b="0" sz="1200">
                <a:uFillTx/>
              </a:defRPr>
            </a:pPr>
          </a:p>
        </p:txBody>
      </p:sp>
      <p:sp>
        <p:nvSpPr>
          <p:cNvPr id="444" name="Shape 444"/>
          <p:cNvSpPr/>
          <p:nvPr/>
        </p:nvSpPr>
        <p:spPr>
          <a:xfrm>
            <a:off x="6662736" y="2890398"/>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45" name="Shape 445"/>
          <p:cNvSpPr/>
          <p:nvPr/>
        </p:nvSpPr>
        <p:spPr>
          <a:xfrm>
            <a:off x="7394257" y="2222810"/>
            <a:ext cx="182881" cy="182881"/>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46" name="Shape 446"/>
          <p:cNvSpPr/>
          <p:nvPr/>
        </p:nvSpPr>
        <p:spPr>
          <a:xfrm>
            <a:off x="7676494" y="2082088"/>
            <a:ext cx="182881" cy="182882"/>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47" name="Shape 447"/>
          <p:cNvSpPr/>
          <p:nvPr/>
        </p:nvSpPr>
        <p:spPr>
          <a:xfrm>
            <a:off x="7005553" y="3026968"/>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48" name="Shape 448"/>
          <p:cNvSpPr/>
          <p:nvPr/>
        </p:nvSpPr>
        <p:spPr>
          <a:xfrm>
            <a:off x="6510336" y="3209252"/>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49" name="Shape 449"/>
          <p:cNvSpPr/>
          <p:nvPr/>
        </p:nvSpPr>
        <p:spPr>
          <a:xfrm>
            <a:off x="8295313" y="2791237"/>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50" name="Shape 450"/>
          <p:cNvSpPr/>
          <p:nvPr/>
        </p:nvSpPr>
        <p:spPr>
          <a:xfrm>
            <a:off x="8011393" y="2974118"/>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51" name="Shape 451"/>
          <p:cNvSpPr/>
          <p:nvPr/>
        </p:nvSpPr>
        <p:spPr>
          <a:xfrm>
            <a:off x="8321424" y="3216774"/>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52" name="Shape 452"/>
          <p:cNvSpPr/>
          <p:nvPr/>
        </p:nvSpPr>
        <p:spPr>
          <a:xfrm>
            <a:off x="7512218" y="1866900"/>
            <a:ext cx="182881" cy="182881"/>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53" name="Shape 453"/>
          <p:cNvSpPr/>
          <p:nvPr/>
        </p:nvSpPr>
        <p:spPr>
          <a:xfrm>
            <a:off x="7005553" y="3493770"/>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54" name="Shape 454"/>
          <p:cNvSpPr/>
          <p:nvPr/>
        </p:nvSpPr>
        <p:spPr>
          <a:xfrm>
            <a:off x="8022066" y="1954283"/>
            <a:ext cx="182881" cy="182881"/>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grpSp>
        <p:nvGrpSpPr>
          <p:cNvPr id="457" name="Group 457"/>
          <p:cNvGrpSpPr/>
          <p:nvPr/>
        </p:nvGrpSpPr>
        <p:grpSpPr>
          <a:xfrm>
            <a:off x="6738441" y="3074224"/>
            <a:ext cx="201032" cy="201032"/>
            <a:chOff x="0" y="0"/>
            <a:chExt cx="201031" cy="201031"/>
          </a:xfrm>
        </p:grpSpPr>
        <p:sp>
          <p:nvSpPr>
            <p:cNvPr id="455" name="Shape 455"/>
            <p:cNvSpPr/>
            <p:nvPr/>
          </p:nvSpPr>
          <p:spPr>
            <a:xfrm flipH="1" flipV="1">
              <a:off x="0" y="104265"/>
              <a:ext cx="201032" cy="1"/>
            </a:xfrm>
            <a:prstGeom prst="line">
              <a:avLst/>
            </a:prstGeom>
            <a:solidFill>
              <a:srgbClr val="650A34"/>
            </a:solidFill>
            <a:ln w="28575" cap="flat">
              <a:solidFill>
                <a:srgbClr val="CE0035"/>
              </a:solidFill>
              <a:prstDash val="solid"/>
              <a:round/>
            </a:ln>
            <a:effectLst/>
          </p:spPr>
          <p:txBody>
            <a:bodyPr wrap="square" lIns="45719" tIns="45719" rIns="45719" bIns="45719" numCol="1" anchor="t">
              <a:noAutofit/>
            </a:bodyPr>
            <a:lstStyle/>
            <a:p>
              <a:pPr algn="l" defTabSz="457200">
                <a:defRPr b="0" sz="1200">
                  <a:uFillTx/>
                </a:defRPr>
              </a:pPr>
            </a:p>
          </p:txBody>
        </p:sp>
        <p:sp>
          <p:nvSpPr>
            <p:cNvPr id="456" name="Shape 456"/>
            <p:cNvSpPr/>
            <p:nvPr/>
          </p:nvSpPr>
          <p:spPr>
            <a:xfrm flipH="1">
              <a:off x="91470" y="0"/>
              <a:ext cx="1" cy="201032"/>
            </a:xfrm>
            <a:prstGeom prst="line">
              <a:avLst/>
            </a:prstGeom>
            <a:solidFill>
              <a:srgbClr val="650A34"/>
            </a:solidFill>
            <a:ln w="28575" cap="flat">
              <a:solidFill>
                <a:srgbClr val="CE0035"/>
              </a:solidFill>
              <a:prstDash val="solid"/>
              <a:round/>
            </a:ln>
            <a:effectLst/>
          </p:spPr>
          <p:txBody>
            <a:bodyPr wrap="square" lIns="45719" tIns="45719" rIns="45719" bIns="45719" numCol="1" anchor="t">
              <a:noAutofit/>
            </a:bodyPr>
            <a:lstStyle/>
            <a:p>
              <a:pPr algn="l" defTabSz="457200">
                <a:defRPr b="0" sz="1200">
                  <a:uFillTx/>
                </a:defRPr>
              </a:pPr>
            </a:p>
          </p:txBody>
        </p:sp>
      </p:grpSp>
      <p:grpSp>
        <p:nvGrpSpPr>
          <p:cNvPr id="460" name="Group 460"/>
          <p:cNvGrpSpPr/>
          <p:nvPr/>
        </p:nvGrpSpPr>
        <p:grpSpPr>
          <a:xfrm>
            <a:off x="7733991" y="2065669"/>
            <a:ext cx="201032" cy="201032"/>
            <a:chOff x="0" y="0"/>
            <a:chExt cx="201031" cy="201031"/>
          </a:xfrm>
        </p:grpSpPr>
        <p:sp>
          <p:nvSpPr>
            <p:cNvPr id="458" name="Shape 458"/>
            <p:cNvSpPr/>
            <p:nvPr/>
          </p:nvSpPr>
          <p:spPr>
            <a:xfrm flipH="1" flipV="1">
              <a:off x="0" y="104265"/>
              <a:ext cx="201032" cy="1"/>
            </a:xfrm>
            <a:prstGeom prst="line">
              <a:avLst/>
            </a:prstGeom>
            <a:solidFill>
              <a:srgbClr val="650A34"/>
            </a:solidFill>
            <a:ln w="28575" cap="flat">
              <a:solidFill>
                <a:srgbClr val="11615E"/>
              </a:solidFill>
              <a:prstDash val="solid"/>
              <a:round/>
            </a:ln>
            <a:effectLst/>
          </p:spPr>
          <p:txBody>
            <a:bodyPr wrap="square" lIns="45719" tIns="45719" rIns="45719" bIns="45719" numCol="1" anchor="t">
              <a:noAutofit/>
            </a:bodyPr>
            <a:lstStyle/>
            <a:p>
              <a:pPr algn="l" defTabSz="457200">
                <a:defRPr b="0" sz="1200">
                  <a:uFillTx/>
                </a:defRPr>
              </a:pPr>
            </a:p>
          </p:txBody>
        </p:sp>
        <p:sp>
          <p:nvSpPr>
            <p:cNvPr id="459" name="Shape 459"/>
            <p:cNvSpPr/>
            <p:nvPr/>
          </p:nvSpPr>
          <p:spPr>
            <a:xfrm flipH="1">
              <a:off x="91470" y="0"/>
              <a:ext cx="1" cy="201032"/>
            </a:xfrm>
            <a:prstGeom prst="line">
              <a:avLst/>
            </a:prstGeom>
            <a:solidFill>
              <a:srgbClr val="650A34"/>
            </a:solidFill>
            <a:ln w="28575" cap="flat">
              <a:solidFill>
                <a:srgbClr val="11615E"/>
              </a:solidFill>
              <a:prstDash val="solid"/>
              <a:round/>
            </a:ln>
            <a:effectLst/>
          </p:spPr>
          <p:txBody>
            <a:bodyPr wrap="square" lIns="45719" tIns="45719" rIns="45719" bIns="45719" numCol="1" anchor="t">
              <a:noAutofit/>
            </a:bodyPr>
            <a:lstStyle/>
            <a:p>
              <a:pPr algn="l" defTabSz="457200">
                <a:defRPr b="0" sz="1200">
                  <a:uFillTx/>
                </a:defRPr>
              </a:pPr>
            </a:p>
          </p:txBody>
        </p:sp>
      </p:grpSp>
      <p:grpSp>
        <p:nvGrpSpPr>
          <p:cNvPr id="463" name="Group 463"/>
          <p:cNvGrpSpPr/>
          <p:nvPr/>
        </p:nvGrpSpPr>
        <p:grpSpPr>
          <a:xfrm>
            <a:off x="7898266" y="3226624"/>
            <a:ext cx="201032" cy="201032"/>
            <a:chOff x="0" y="0"/>
            <a:chExt cx="201031" cy="201031"/>
          </a:xfrm>
        </p:grpSpPr>
        <p:sp>
          <p:nvSpPr>
            <p:cNvPr id="461" name="Shape 461"/>
            <p:cNvSpPr/>
            <p:nvPr/>
          </p:nvSpPr>
          <p:spPr>
            <a:xfrm flipH="1" flipV="1">
              <a:off x="0" y="104265"/>
              <a:ext cx="201032" cy="1"/>
            </a:xfrm>
            <a:prstGeom prst="line">
              <a:avLst/>
            </a:prstGeom>
            <a:solidFill>
              <a:srgbClr val="650A34"/>
            </a:solidFill>
            <a:ln w="28575" cap="flat">
              <a:solidFill>
                <a:srgbClr val="FFE76A"/>
              </a:solidFill>
              <a:prstDash val="solid"/>
              <a:round/>
            </a:ln>
            <a:effectLst/>
          </p:spPr>
          <p:txBody>
            <a:bodyPr wrap="square" lIns="45719" tIns="45719" rIns="45719" bIns="45719" numCol="1" anchor="t">
              <a:noAutofit/>
            </a:bodyPr>
            <a:lstStyle/>
            <a:p>
              <a:pPr algn="l" defTabSz="457200">
                <a:defRPr b="0" sz="1200">
                  <a:uFillTx/>
                </a:defRPr>
              </a:pPr>
            </a:p>
          </p:txBody>
        </p:sp>
        <p:sp>
          <p:nvSpPr>
            <p:cNvPr id="462" name="Shape 462"/>
            <p:cNvSpPr/>
            <p:nvPr/>
          </p:nvSpPr>
          <p:spPr>
            <a:xfrm flipH="1">
              <a:off x="91470" y="0"/>
              <a:ext cx="1" cy="201032"/>
            </a:xfrm>
            <a:prstGeom prst="line">
              <a:avLst/>
            </a:prstGeom>
            <a:solidFill>
              <a:srgbClr val="650A34"/>
            </a:solidFill>
            <a:ln w="28575" cap="flat">
              <a:solidFill>
                <a:srgbClr val="FFE76A"/>
              </a:solidFill>
              <a:prstDash val="solid"/>
              <a:round/>
            </a:ln>
            <a:effectLst/>
          </p:spPr>
          <p:txBody>
            <a:bodyPr wrap="square" lIns="45719" tIns="45719" rIns="45719" bIns="45719" numCol="1" anchor="t">
              <a:noAutofit/>
            </a:bodyPr>
            <a:lstStyle/>
            <a:p>
              <a:pPr algn="l" defTabSz="457200">
                <a:defRPr b="0" sz="1200">
                  <a:uFillTx/>
                </a:defRPr>
              </a:pPr>
            </a:p>
          </p:txBody>
        </p:sp>
      </p:grpSp>
      <p:sp>
        <p:nvSpPr>
          <p:cNvPr id="464" name="Shape 464"/>
          <p:cNvSpPr/>
          <p:nvPr/>
        </p:nvSpPr>
        <p:spPr>
          <a:xfrm>
            <a:off x="5893977" y="2705100"/>
            <a:ext cx="405690" cy="3713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0" sz="4200">
                <a:uFillTx/>
                <a:latin typeface="Gill Sans"/>
                <a:ea typeface="Gill Sans"/>
                <a:cs typeface="Gill Sans"/>
                <a:sym typeface="Gill Sans"/>
              </a:defRPr>
            </a:pPr>
            <a:r>
              <a:rPr b="1" sz="1600"/>
              <a:t>x</a:t>
            </a:r>
            <a:r>
              <a:rPr b="1" baseline="-25000" sz="1600"/>
              <a:t>1</a:t>
            </a:r>
          </a:p>
        </p:txBody>
      </p:sp>
      <p:sp>
        <p:nvSpPr>
          <p:cNvPr id="465" name="Shape 465"/>
          <p:cNvSpPr/>
          <p:nvPr/>
        </p:nvSpPr>
        <p:spPr>
          <a:xfrm>
            <a:off x="7500936" y="3984676"/>
            <a:ext cx="405690" cy="37134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0" sz="4200">
                <a:uFillTx/>
                <a:latin typeface="Gill Sans"/>
                <a:ea typeface="Gill Sans"/>
                <a:cs typeface="Gill Sans"/>
                <a:sym typeface="Gill Sans"/>
              </a:defRPr>
            </a:pPr>
            <a:r>
              <a:rPr b="1" sz="1600"/>
              <a:t>x</a:t>
            </a:r>
            <a:r>
              <a:rPr b="1" baseline="-25000" sz="1600"/>
              <a:t>2</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 name="Shape 467"/>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68" name="Shape 468"/>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69" name="Shape 469"/>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70" name="Shape 470"/>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71" name="Shape 47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2" name="Shape 472"/>
          <p:cNvSpPr/>
          <p:nvPr>
            <p:ph type="title"/>
          </p:nvPr>
        </p:nvSpPr>
        <p:spPr>
          <a:prstGeom prst="rect">
            <a:avLst/>
          </a:prstGeom>
        </p:spPr>
        <p:txBody>
          <a:bodyPr/>
          <a:lstStyle/>
          <a:p>
            <a:pPr/>
            <a:r>
              <a:t>KMEANS ALGORITHM</a:t>
            </a:r>
          </a:p>
        </p:txBody>
      </p:sp>
      <p:sp>
        <p:nvSpPr>
          <p:cNvPr id="473" name="Shape 473"/>
          <p:cNvSpPr/>
          <p:nvPr/>
        </p:nvSpPr>
        <p:spPr>
          <a:xfrm>
            <a:off x="566737" y="1104899"/>
            <a:ext cx="5514989" cy="36245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R="65828" algn="l" defTabSz="914400">
              <a:lnSpc>
                <a:spcPts val="2400"/>
              </a:lnSpc>
              <a:spcBef>
                <a:spcPts val="700"/>
              </a:spcBef>
              <a:defRPr b="0" sz="2000"/>
            </a:pPr>
            <a:r>
              <a:rPr i="1"/>
              <a:t>1) Choose k initial centroids</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2) For each point:</a:t>
            </a:r>
          </a:p>
          <a:p>
            <a:pPr marR="65828" algn="l" defTabSz="914400">
              <a:lnSpc>
                <a:spcPts val="2400"/>
              </a:lnSpc>
              <a:spcBef>
                <a:spcPts val="700"/>
              </a:spcBef>
              <a:defRPr b="0" sz="2000"/>
            </a:pPr>
            <a:r>
              <a:rPr i="1"/>
              <a:t>     - find distance to each centroid</a:t>
            </a:r>
          </a:p>
          <a:p>
            <a:pPr marR="65828" algn="l" defTabSz="914400">
              <a:lnSpc>
                <a:spcPts val="2400"/>
              </a:lnSpc>
              <a:spcBef>
                <a:spcPts val="700"/>
              </a:spcBef>
              <a:defRPr b="0" sz="2000"/>
            </a:pPr>
            <a:r>
              <a:rPr i="1"/>
              <a:t>     - assign point to nearest centroid</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3) Recalculate centroid positions</a:t>
            </a:r>
            <a:endParaRPr i="1"/>
          </a:p>
          <a:p>
            <a:pPr marR="65828" algn="l" defTabSz="914400">
              <a:lnSpc>
                <a:spcPts val="2400"/>
              </a:lnSpc>
              <a:spcBef>
                <a:spcPts val="700"/>
              </a:spcBef>
              <a:defRPr b="0" sz="2000"/>
            </a:pPr>
          </a:p>
          <a:p>
            <a:pPr marR="65828" algn="l" defTabSz="914400">
              <a:lnSpc>
                <a:spcPts val="2400"/>
              </a:lnSpc>
              <a:spcBef>
                <a:spcPts val="700"/>
              </a:spcBef>
              <a:defRPr b="0" sz="2000"/>
            </a:pPr>
            <a:r>
              <a:rPr i="1"/>
              <a:t>4) Repeat steps 2-3 until stopping criteria met</a:t>
            </a:r>
          </a:p>
        </p:txBody>
      </p:sp>
      <p:sp>
        <p:nvSpPr>
          <p:cNvPr id="474" name="Shape 474"/>
          <p:cNvSpPr/>
          <p:nvPr/>
        </p:nvSpPr>
        <p:spPr>
          <a:xfrm flipH="1">
            <a:off x="6357937" y="1840230"/>
            <a:ext cx="1" cy="2263140"/>
          </a:xfrm>
          <a:prstGeom prst="line">
            <a:avLst/>
          </a:prstGeom>
          <a:solidFill>
            <a:srgbClr val="650A34"/>
          </a:solidFill>
          <a:ln w="38100">
            <a:solidFill>
              <a:srgbClr val="000000"/>
            </a:solidFill>
            <a:headEnd type="triangle"/>
          </a:ln>
        </p:spPr>
        <p:txBody>
          <a:bodyPr lIns="45719" rIns="45719"/>
          <a:lstStyle/>
          <a:p>
            <a:pPr algn="l" defTabSz="457200">
              <a:defRPr b="0" sz="1200">
                <a:uFillTx/>
              </a:defRPr>
            </a:pPr>
          </a:p>
        </p:txBody>
      </p:sp>
      <p:sp>
        <p:nvSpPr>
          <p:cNvPr id="475" name="Shape 475"/>
          <p:cNvSpPr/>
          <p:nvPr/>
        </p:nvSpPr>
        <p:spPr>
          <a:xfrm flipH="1">
            <a:off x="6198167" y="3988623"/>
            <a:ext cx="2750571" cy="1"/>
          </a:xfrm>
          <a:prstGeom prst="line">
            <a:avLst/>
          </a:prstGeom>
          <a:solidFill>
            <a:srgbClr val="650A34"/>
          </a:solidFill>
          <a:ln w="38100">
            <a:solidFill>
              <a:srgbClr val="000000"/>
            </a:solidFill>
            <a:headEnd type="triangle"/>
          </a:ln>
        </p:spPr>
        <p:txBody>
          <a:bodyPr lIns="45719" rIns="45719"/>
          <a:lstStyle/>
          <a:p>
            <a:pPr algn="l" defTabSz="457200">
              <a:defRPr b="0" sz="1200">
                <a:uFillTx/>
              </a:defRPr>
            </a:pPr>
          </a:p>
        </p:txBody>
      </p:sp>
      <p:sp>
        <p:nvSpPr>
          <p:cNvPr id="476" name="Shape 476"/>
          <p:cNvSpPr/>
          <p:nvPr/>
        </p:nvSpPr>
        <p:spPr>
          <a:xfrm>
            <a:off x="6662736" y="2890398"/>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77" name="Shape 477"/>
          <p:cNvSpPr/>
          <p:nvPr/>
        </p:nvSpPr>
        <p:spPr>
          <a:xfrm>
            <a:off x="7394257" y="2222810"/>
            <a:ext cx="182881" cy="182881"/>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78" name="Shape 478"/>
          <p:cNvSpPr/>
          <p:nvPr/>
        </p:nvSpPr>
        <p:spPr>
          <a:xfrm>
            <a:off x="7676494" y="2082088"/>
            <a:ext cx="182881" cy="182882"/>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79" name="Shape 479"/>
          <p:cNvSpPr/>
          <p:nvPr/>
        </p:nvSpPr>
        <p:spPr>
          <a:xfrm>
            <a:off x="7005553" y="3026968"/>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80" name="Shape 480"/>
          <p:cNvSpPr/>
          <p:nvPr/>
        </p:nvSpPr>
        <p:spPr>
          <a:xfrm>
            <a:off x="6510336" y="3209252"/>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81" name="Shape 481"/>
          <p:cNvSpPr/>
          <p:nvPr/>
        </p:nvSpPr>
        <p:spPr>
          <a:xfrm>
            <a:off x="8295313" y="2791237"/>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82" name="Shape 482"/>
          <p:cNvSpPr/>
          <p:nvPr/>
        </p:nvSpPr>
        <p:spPr>
          <a:xfrm>
            <a:off x="8011393" y="2974118"/>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83" name="Shape 483"/>
          <p:cNvSpPr/>
          <p:nvPr/>
        </p:nvSpPr>
        <p:spPr>
          <a:xfrm>
            <a:off x="8321424" y="3216774"/>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84" name="Shape 484"/>
          <p:cNvSpPr/>
          <p:nvPr/>
        </p:nvSpPr>
        <p:spPr>
          <a:xfrm>
            <a:off x="7512218" y="1866900"/>
            <a:ext cx="182881" cy="182881"/>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85" name="Shape 485"/>
          <p:cNvSpPr/>
          <p:nvPr/>
        </p:nvSpPr>
        <p:spPr>
          <a:xfrm>
            <a:off x="7005553" y="3493770"/>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486" name="Shape 486"/>
          <p:cNvSpPr/>
          <p:nvPr/>
        </p:nvSpPr>
        <p:spPr>
          <a:xfrm>
            <a:off x="8022066" y="1954283"/>
            <a:ext cx="182881" cy="182881"/>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grpSp>
        <p:nvGrpSpPr>
          <p:cNvPr id="489" name="Group 489"/>
          <p:cNvGrpSpPr/>
          <p:nvPr/>
        </p:nvGrpSpPr>
        <p:grpSpPr>
          <a:xfrm>
            <a:off x="6738441" y="3074224"/>
            <a:ext cx="201032" cy="201032"/>
            <a:chOff x="0" y="0"/>
            <a:chExt cx="201031" cy="201031"/>
          </a:xfrm>
        </p:grpSpPr>
        <p:sp>
          <p:nvSpPr>
            <p:cNvPr id="487" name="Shape 487"/>
            <p:cNvSpPr/>
            <p:nvPr/>
          </p:nvSpPr>
          <p:spPr>
            <a:xfrm flipH="1" flipV="1">
              <a:off x="0" y="104265"/>
              <a:ext cx="201032" cy="1"/>
            </a:xfrm>
            <a:prstGeom prst="line">
              <a:avLst/>
            </a:prstGeom>
            <a:solidFill>
              <a:srgbClr val="650A34"/>
            </a:solidFill>
            <a:ln w="28575" cap="flat">
              <a:solidFill>
                <a:srgbClr val="CE0035"/>
              </a:solidFill>
              <a:prstDash val="solid"/>
              <a:round/>
            </a:ln>
            <a:effectLst/>
          </p:spPr>
          <p:txBody>
            <a:bodyPr wrap="square" lIns="45719" tIns="45719" rIns="45719" bIns="45719" numCol="1" anchor="t">
              <a:noAutofit/>
            </a:bodyPr>
            <a:lstStyle/>
            <a:p>
              <a:pPr algn="l" defTabSz="457200">
                <a:defRPr b="0" sz="1200">
                  <a:uFillTx/>
                </a:defRPr>
              </a:pPr>
            </a:p>
          </p:txBody>
        </p:sp>
        <p:sp>
          <p:nvSpPr>
            <p:cNvPr id="488" name="Shape 488"/>
            <p:cNvSpPr/>
            <p:nvPr/>
          </p:nvSpPr>
          <p:spPr>
            <a:xfrm flipH="1">
              <a:off x="91470" y="0"/>
              <a:ext cx="1" cy="201032"/>
            </a:xfrm>
            <a:prstGeom prst="line">
              <a:avLst/>
            </a:prstGeom>
            <a:solidFill>
              <a:srgbClr val="650A34"/>
            </a:solidFill>
            <a:ln w="28575" cap="flat">
              <a:solidFill>
                <a:srgbClr val="CE0035"/>
              </a:solidFill>
              <a:prstDash val="solid"/>
              <a:round/>
            </a:ln>
            <a:effectLst/>
          </p:spPr>
          <p:txBody>
            <a:bodyPr wrap="square" lIns="45719" tIns="45719" rIns="45719" bIns="45719" numCol="1" anchor="t">
              <a:noAutofit/>
            </a:bodyPr>
            <a:lstStyle/>
            <a:p>
              <a:pPr algn="l" defTabSz="457200">
                <a:defRPr b="0" sz="1200">
                  <a:uFillTx/>
                </a:defRPr>
              </a:pPr>
            </a:p>
          </p:txBody>
        </p:sp>
      </p:grpSp>
      <p:grpSp>
        <p:nvGrpSpPr>
          <p:cNvPr id="492" name="Group 492"/>
          <p:cNvGrpSpPr/>
          <p:nvPr/>
        </p:nvGrpSpPr>
        <p:grpSpPr>
          <a:xfrm>
            <a:off x="7733991" y="2065669"/>
            <a:ext cx="201032" cy="201032"/>
            <a:chOff x="0" y="0"/>
            <a:chExt cx="201031" cy="201031"/>
          </a:xfrm>
        </p:grpSpPr>
        <p:sp>
          <p:nvSpPr>
            <p:cNvPr id="490" name="Shape 490"/>
            <p:cNvSpPr/>
            <p:nvPr/>
          </p:nvSpPr>
          <p:spPr>
            <a:xfrm flipH="1" flipV="1">
              <a:off x="0" y="104265"/>
              <a:ext cx="201032" cy="1"/>
            </a:xfrm>
            <a:prstGeom prst="line">
              <a:avLst/>
            </a:prstGeom>
            <a:solidFill>
              <a:srgbClr val="650A34"/>
            </a:solidFill>
            <a:ln w="28575" cap="flat">
              <a:solidFill>
                <a:srgbClr val="11615E"/>
              </a:solidFill>
              <a:prstDash val="solid"/>
              <a:round/>
            </a:ln>
            <a:effectLst/>
          </p:spPr>
          <p:txBody>
            <a:bodyPr wrap="square" lIns="45719" tIns="45719" rIns="45719" bIns="45719" numCol="1" anchor="t">
              <a:noAutofit/>
            </a:bodyPr>
            <a:lstStyle/>
            <a:p>
              <a:pPr algn="l" defTabSz="457200">
                <a:defRPr b="0" sz="1200">
                  <a:uFillTx/>
                </a:defRPr>
              </a:pPr>
            </a:p>
          </p:txBody>
        </p:sp>
        <p:sp>
          <p:nvSpPr>
            <p:cNvPr id="491" name="Shape 491"/>
            <p:cNvSpPr/>
            <p:nvPr/>
          </p:nvSpPr>
          <p:spPr>
            <a:xfrm flipH="1">
              <a:off x="91470" y="0"/>
              <a:ext cx="1" cy="201032"/>
            </a:xfrm>
            <a:prstGeom prst="line">
              <a:avLst/>
            </a:prstGeom>
            <a:solidFill>
              <a:srgbClr val="650A34"/>
            </a:solidFill>
            <a:ln w="28575" cap="flat">
              <a:solidFill>
                <a:srgbClr val="11615E"/>
              </a:solidFill>
              <a:prstDash val="solid"/>
              <a:round/>
            </a:ln>
            <a:effectLst/>
          </p:spPr>
          <p:txBody>
            <a:bodyPr wrap="square" lIns="45719" tIns="45719" rIns="45719" bIns="45719" numCol="1" anchor="t">
              <a:noAutofit/>
            </a:bodyPr>
            <a:lstStyle/>
            <a:p>
              <a:pPr algn="l" defTabSz="457200">
                <a:defRPr b="0" sz="1200">
                  <a:uFillTx/>
                </a:defRPr>
              </a:pPr>
            </a:p>
          </p:txBody>
        </p:sp>
      </p:grpSp>
      <p:grpSp>
        <p:nvGrpSpPr>
          <p:cNvPr id="495" name="Group 495"/>
          <p:cNvGrpSpPr/>
          <p:nvPr/>
        </p:nvGrpSpPr>
        <p:grpSpPr>
          <a:xfrm>
            <a:off x="7898266" y="3226624"/>
            <a:ext cx="201032" cy="201032"/>
            <a:chOff x="0" y="0"/>
            <a:chExt cx="201031" cy="201031"/>
          </a:xfrm>
        </p:grpSpPr>
        <p:sp>
          <p:nvSpPr>
            <p:cNvPr id="493" name="Shape 493"/>
            <p:cNvSpPr/>
            <p:nvPr/>
          </p:nvSpPr>
          <p:spPr>
            <a:xfrm flipH="1" flipV="1">
              <a:off x="0" y="104265"/>
              <a:ext cx="201032" cy="1"/>
            </a:xfrm>
            <a:prstGeom prst="line">
              <a:avLst/>
            </a:prstGeom>
            <a:solidFill>
              <a:srgbClr val="650A34"/>
            </a:solidFill>
            <a:ln w="28575" cap="flat">
              <a:solidFill>
                <a:srgbClr val="FFE76A"/>
              </a:solidFill>
              <a:prstDash val="solid"/>
              <a:round/>
            </a:ln>
            <a:effectLst/>
          </p:spPr>
          <p:txBody>
            <a:bodyPr wrap="square" lIns="45719" tIns="45719" rIns="45719" bIns="45719" numCol="1" anchor="t">
              <a:noAutofit/>
            </a:bodyPr>
            <a:lstStyle/>
            <a:p>
              <a:pPr algn="l" defTabSz="457200">
                <a:defRPr b="0" sz="1200">
                  <a:uFillTx/>
                </a:defRPr>
              </a:pPr>
            </a:p>
          </p:txBody>
        </p:sp>
        <p:sp>
          <p:nvSpPr>
            <p:cNvPr id="494" name="Shape 494"/>
            <p:cNvSpPr/>
            <p:nvPr/>
          </p:nvSpPr>
          <p:spPr>
            <a:xfrm flipH="1">
              <a:off x="91470" y="0"/>
              <a:ext cx="1" cy="201032"/>
            </a:xfrm>
            <a:prstGeom prst="line">
              <a:avLst/>
            </a:prstGeom>
            <a:solidFill>
              <a:srgbClr val="650A34"/>
            </a:solidFill>
            <a:ln w="28575" cap="flat">
              <a:solidFill>
                <a:srgbClr val="FFE76A"/>
              </a:solidFill>
              <a:prstDash val="solid"/>
              <a:round/>
            </a:ln>
            <a:effectLst/>
          </p:spPr>
          <p:txBody>
            <a:bodyPr wrap="square" lIns="45719" tIns="45719" rIns="45719" bIns="45719" numCol="1" anchor="t">
              <a:noAutofit/>
            </a:bodyPr>
            <a:lstStyle/>
            <a:p>
              <a:pPr algn="l" defTabSz="457200">
                <a:defRPr b="0" sz="1200">
                  <a:uFillTx/>
                </a:defRPr>
              </a:pPr>
            </a:p>
          </p:txBody>
        </p:sp>
      </p:grpSp>
      <p:sp>
        <p:nvSpPr>
          <p:cNvPr id="496" name="Shape 496"/>
          <p:cNvSpPr/>
          <p:nvPr/>
        </p:nvSpPr>
        <p:spPr>
          <a:xfrm flipV="1">
            <a:off x="7517134" y="2178008"/>
            <a:ext cx="244852" cy="126168"/>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497" name="Shape 497"/>
          <p:cNvSpPr/>
          <p:nvPr/>
        </p:nvSpPr>
        <p:spPr>
          <a:xfrm flipV="1">
            <a:off x="7870062" y="2059907"/>
            <a:ext cx="244852" cy="71219"/>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498" name="Shape 498"/>
          <p:cNvSpPr/>
          <p:nvPr/>
        </p:nvSpPr>
        <p:spPr>
          <a:xfrm>
            <a:off x="7614242" y="1985653"/>
            <a:ext cx="139046" cy="155457"/>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499" name="Shape 499"/>
          <p:cNvSpPr/>
          <p:nvPr/>
        </p:nvSpPr>
        <p:spPr>
          <a:xfrm flipV="1">
            <a:off x="8093094" y="2953896"/>
            <a:ext cx="202357" cy="248797"/>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00" name="Shape 500"/>
          <p:cNvSpPr/>
          <p:nvPr/>
        </p:nvSpPr>
        <p:spPr>
          <a:xfrm flipV="1">
            <a:off x="8110536" y="3305828"/>
            <a:ext cx="253219" cy="57818"/>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01" name="Shape 501"/>
          <p:cNvSpPr/>
          <p:nvPr/>
        </p:nvSpPr>
        <p:spPr>
          <a:xfrm flipV="1">
            <a:off x="8001655" y="3059418"/>
            <a:ext cx="101179" cy="215838"/>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02" name="Shape 502"/>
          <p:cNvSpPr/>
          <p:nvPr/>
        </p:nvSpPr>
        <p:spPr>
          <a:xfrm flipV="1">
            <a:off x="6641065" y="3229152"/>
            <a:ext cx="114226" cy="71219"/>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03" name="Shape 503"/>
          <p:cNvSpPr/>
          <p:nvPr/>
        </p:nvSpPr>
        <p:spPr>
          <a:xfrm flipV="1">
            <a:off x="6977448" y="3125359"/>
            <a:ext cx="94402" cy="40202"/>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04" name="Shape 504"/>
          <p:cNvSpPr/>
          <p:nvPr/>
        </p:nvSpPr>
        <p:spPr>
          <a:xfrm>
            <a:off x="6766234" y="2997121"/>
            <a:ext cx="58968" cy="116796"/>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05" name="Shape 505"/>
          <p:cNvSpPr/>
          <p:nvPr/>
        </p:nvSpPr>
        <p:spPr>
          <a:xfrm>
            <a:off x="6878942" y="3300693"/>
            <a:ext cx="126610" cy="193077"/>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06" name="Shape 506"/>
          <p:cNvSpPr/>
          <p:nvPr/>
        </p:nvSpPr>
        <p:spPr>
          <a:xfrm>
            <a:off x="5893977" y="2705100"/>
            <a:ext cx="405690" cy="3713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0" sz="4200">
                <a:uFillTx/>
                <a:latin typeface="Gill Sans"/>
                <a:ea typeface="Gill Sans"/>
                <a:cs typeface="Gill Sans"/>
                <a:sym typeface="Gill Sans"/>
              </a:defRPr>
            </a:pPr>
            <a:r>
              <a:rPr b="1" sz="1600"/>
              <a:t>x</a:t>
            </a:r>
            <a:r>
              <a:rPr b="1" baseline="-25000" sz="1600"/>
              <a:t>1</a:t>
            </a:r>
          </a:p>
        </p:txBody>
      </p:sp>
      <p:sp>
        <p:nvSpPr>
          <p:cNvPr id="507" name="Shape 507"/>
          <p:cNvSpPr/>
          <p:nvPr/>
        </p:nvSpPr>
        <p:spPr>
          <a:xfrm>
            <a:off x="7500936" y="3984676"/>
            <a:ext cx="405690" cy="37134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0" sz="4200">
                <a:uFillTx/>
                <a:latin typeface="Gill Sans"/>
                <a:ea typeface="Gill Sans"/>
                <a:cs typeface="Gill Sans"/>
                <a:sym typeface="Gill Sans"/>
              </a:defRPr>
            </a:pPr>
            <a:r>
              <a:rPr b="1" sz="1600"/>
              <a:t>x</a:t>
            </a:r>
            <a:r>
              <a:rPr b="1" baseline="-25000" sz="1600"/>
              <a:t>2</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9" name="Shape 509"/>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510" name="Shape 510"/>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511" name="Shape 511"/>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512" name="Shape 512"/>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513" name="Shape 51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4" name="Shape 514"/>
          <p:cNvSpPr/>
          <p:nvPr>
            <p:ph type="title"/>
          </p:nvPr>
        </p:nvSpPr>
        <p:spPr>
          <a:prstGeom prst="rect">
            <a:avLst/>
          </a:prstGeom>
        </p:spPr>
        <p:txBody>
          <a:bodyPr/>
          <a:lstStyle/>
          <a:p>
            <a:pPr/>
            <a:r>
              <a:t>KMEANS ALGORITHM</a:t>
            </a:r>
          </a:p>
        </p:txBody>
      </p:sp>
      <p:sp>
        <p:nvSpPr>
          <p:cNvPr id="515" name="Shape 515"/>
          <p:cNvSpPr/>
          <p:nvPr/>
        </p:nvSpPr>
        <p:spPr>
          <a:xfrm>
            <a:off x="566737" y="1104899"/>
            <a:ext cx="5514989" cy="36245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R="65828" algn="l" defTabSz="914400">
              <a:lnSpc>
                <a:spcPts val="2400"/>
              </a:lnSpc>
              <a:spcBef>
                <a:spcPts val="700"/>
              </a:spcBef>
              <a:defRPr b="0" sz="2000"/>
            </a:pPr>
            <a:r>
              <a:rPr i="1"/>
              <a:t>1) Choose k initial centroids</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2) For each point:</a:t>
            </a:r>
          </a:p>
          <a:p>
            <a:pPr marR="65828" algn="l" defTabSz="914400">
              <a:lnSpc>
                <a:spcPts val="2400"/>
              </a:lnSpc>
              <a:spcBef>
                <a:spcPts val="700"/>
              </a:spcBef>
              <a:defRPr b="0" sz="2000"/>
            </a:pPr>
            <a:r>
              <a:rPr i="1"/>
              <a:t>     - find distance to each centroid</a:t>
            </a:r>
          </a:p>
          <a:p>
            <a:pPr marR="65828" algn="l" defTabSz="914400">
              <a:lnSpc>
                <a:spcPts val="2400"/>
              </a:lnSpc>
              <a:spcBef>
                <a:spcPts val="700"/>
              </a:spcBef>
              <a:defRPr b="0" sz="2000"/>
            </a:pPr>
            <a:r>
              <a:rPr i="1"/>
              <a:t>     - assign point to nearest centroid</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3) Recalculate centroid positions</a:t>
            </a:r>
            <a:endParaRPr i="1"/>
          </a:p>
          <a:p>
            <a:pPr marR="65828" algn="l" defTabSz="914400">
              <a:lnSpc>
                <a:spcPts val="2400"/>
              </a:lnSpc>
              <a:spcBef>
                <a:spcPts val="700"/>
              </a:spcBef>
              <a:defRPr b="0" sz="2000"/>
            </a:pPr>
          </a:p>
          <a:p>
            <a:pPr marR="65828" algn="l" defTabSz="914400">
              <a:lnSpc>
                <a:spcPts val="2400"/>
              </a:lnSpc>
              <a:spcBef>
                <a:spcPts val="700"/>
              </a:spcBef>
              <a:defRPr b="0" sz="2000"/>
            </a:pPr>
            <a:r>
              <a:rPr i="1"/>
              <a:t>4) Repeat steps 2-3 until stopping criteria met</a:t>
            </a:r>
          </a:p>
        </p:txBody>
      </p:sp>
      <p:sp>
        <p:nvSpPr>
          <p:cNvPr id="516" name="Shape 516"/>
          <p:cNvSpPr/>
          <p:nvPr/>
        </p:nvSpPr>
        <p:spPr>
          <a:xfrm flipH="1">
            <a:off x="6357937" y="1840230"/>
            <a:ext cx="1" cy="2263140"/>
          </a:xfrm>
          <a:prstGeom prst="line">
            <a:avLst/>
          </a:prstGeom>
          <a:solidFill>
            <a:srgbClr val="650A34"/>
          </a:solidFill>
          <a:ln w="38100">
            <a:solidFill>
              <a:srgbClr val="000000"/>
            </a:solidFill>
            <a:headEnd type="triangle"/>
          </a:ln>
        </p:spPr>
        <p:txBody>
          <a:bodyPr lIns="45719" rIns="45719"/>
          <a:lstStyle/>
          <a:p>
            <a:pPr algn="l" defTabSz="457200">
              <a:defRPr b="0" sz="1200">
                <a:uFillTx/>
              </a:defRPr>
            </a:pPr>
          </a:p>
        </p:txBody>
      </p:sp>
      <p:sp>
        <p:nvSpPr>
          <p:cNvPr id="517" name="Shape 517"/>
          <p:cNvSpPr/>
          <p:nvPr/>
        </p:nvSpPr>
        <p:spPr>
          <a:xfrm flipH="1">
            <a:off x="6198167" y="3988623"/>
            <a:ext cx="2750571" cy="1"/>
          </a:xfrm>
          <a:prstGeom prst="line">
            <a:avLst/>
          </a:prstGeom>
          <a:solidFill>
            <a:srgbClr val="650A34"/>
          </a:solidFill>
          <a:ln w="38100">
            <a:solidFill>
              <a:srgbClr val="000000"/>
            </a:solidFill>
            <a:headEnd type="triangle"/>
          </a:ln>
        </p:spPr>
        <p:txBody>
          <a:bodyPr lIns="45719" rIns="45719"/>
          <a:lstStyle/>
          <a:p>
            <a:pPr algn="l" defTabSz="457200">
              <a:defRPr b="0" sz="1200">
                <a:uFillTx/>
              </a:defRPr>
            </a:pPr>
          </a:p>
        </p:txBody>
      </p:sp>
      <p:sp>
        <p:nvSpPr>
          <p:cNvPr id="518" name="Shape 518"/>
          <p:cNvSpPr/>
          <p:nvPr/>
        </p:nvSpPr>
        <p:spPr>
          <a:xfrm>
            <a:off x="6662736" y="2890398"/>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519" name="Shape 519"/>
          <p:cNvSpPr/>
          <p:nvPr/>
        </p:nvSpPr>
        <p:spPr>
          <a:xfrm>
            <a:off x="7394257" y="2222810"/>
            <a:ext cx="182881" cy="182881"/>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520" name="Shape 520"/>
          <p:cNvSpPr/>
          <p:nvPr/>
        </p:nvSpPr>
        <p:spPr>
          <a:xfrm>
            <a:off x="7676494" y="2082088"/>
            <a:ext cx="182881" cy="182882"/>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521" name="Shape 521"/>
          <p:cNvSpPr/>
          <p:nvPr/>
        </p:nvSpPr>
        <p:spPr>
          <a:xfrm>
            <a:off x="7005553" y="3026968"/>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522" name="Shape 522"/>
          <p:cNvSpPr/>
          <p:nvPr/>
        </p:nvSpPr>
        <p:spPr>
          <a:xfrm>
            <a:off x="6510336" y="3209252"/>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523" name="Shape 523"/>
          <p:cNvSpPr/>
          <p:nvPr/>
        </p:nvSpPr>
        <p:spPr>
          <a:xfrm>
            <a:off x="8295313" y="2791237"/>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524" name="Shape 524"/>
          <p:cNvSpPr/>
          <p:nvPr/>
        </p:nvSpPr>
        <p:spPr>
          <a:xfrm>
            <a:off x="8011393" y="2974118"/>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525" name="Shape 525"/>
          <p:cNvSpPr/>
          <p:nvPr/>
        </p:nvSpPr>
        <p:spPr>
          <a:xfrm>
            <a:off x="8321424" y="3216774"/>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526" name="Shape 526"/>
          <p:cNvSpPr/>
          <p:nvPr/>
        </p:nvSpPr>
        <p:spPr>
          <a:xfrm>
            <a:off x="7512218" y="1866900"/>
            <a:ext cx="182881" cy="182881"/>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527" name="Shape 527"/>
          <p:cNvSpPr/>
          <p:nvPr/>
        </p:nvSpPr>
        <p:spPr>
          <a:xfrm>
            <a:off x="7005553" y="3493770"/>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528" name="Shape 528"/>
          <p:cNvSpPr/>
          <p:nvPr/>
        </p:nvSpPr>
        <p:spPr>
          <a:xfrm>
            <a:off x="8022066" y="1954283"/>
            <a:ext cx="182881" cy="182881"/>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grpSp>
        <p:nvGrpSpPr>
          <p:cNvPr id="531" name="Group 531"/>
          <p:cNvGrpSpPr/>
          <p:nvPr/>
        </p:nvGrpSpPr>
        <p:grpSpPr>
          <a:xfrm>
            <a:off x="6738441" y="3074224"/>
            <a:ext cx="201032" cy="201032"/>
            <a:chOff x="0" y="0"/>
            <a:chExt cx="201031" cy="201031"/>
          </a:xfrm>
        </p:grpSpPr>
        <p:sp>
          <p:nvSpPr>
            <p:cNvPr id="529" name="Shape 529"/>
            <p:cNvSpPr/>
            <p:nvPr/>
          </p:nvSpPr>
          <p:spPr>
            <a:xfrm flipH="1" flipV="1">
              <a:off x="0" y="104265"/>
              <a:ext cx="201032" cy="1"/>
            </a:xfrm>
            <a:prstGeom prst="line">
              <a:avLst/>
            </a:prstGeom>
            <a:solidFill>
              <a:srgbClr val="650A34"/>
            </a:solidFill>
            <a:ln w="28575" cap="flat">
              <a:solidFill>
                <a:srgbClr val="CE0035"/>
              </a:solidFill>
              <a:prstDash val="solid"/>
              <a:round/>
            </a:ln>
            <a:effectLst/>
          </p:spPr>
          <p:txBody>
            <a:bodyPr wrap="square" lIns="45719" tIns="45719" rIns="45719" bIns="45719" numCol="1" anchor="t">
              <a:noAutofit/>
            </a:bodyPr>
            <a:lstStyle/>
            <a:p>
              <a:pPr algn="l" defTabSz="457200">
                <a:defRPr b="0" sz="1200">
                  <a:uFillTx/>
                </a:defRPr>
              </a:pPr>
            </a:p>
          </p:txBody>
        </p:sp>
        <p:sp>
          <p:nvSpPr>
            <p:cNvPr id="530" name="Shape 530"/>
            <p:cNvSpPr/>
            <p:nvPr/>
          </p:nvSpPr>
          <p:spPr>
            <a:xfrm flipH="1">
              <a:off x="91470" y="0"/>
              <a:ext cx="1" cy="201032"/>
            </a:xfrm>
            <a:prstGeom prst="line">
              <a:avLst/>
            </a:prstGeom>
            <a:solidFill>
              <a:srgbClr val="650A34"/>
            </a:solidFill>
            <a:ln w="28575" cap="flat">
              <a:solidFill>
                <a:srgbClr val="CE0035"/>
              </a:solidFill>
              <a:prstDash val="solid"/>
              <a:round/>
            </a:ln>
            <a:effectLst/>
          </p:spPr>
          <p:txBody>
            <a:bodyPr wrap="square" lIns="45719" tIns="45719" rIns="45719" bIns="45719" numCol="1" anchor="t">
              <a:noAutofit/>
            </a:bodyPr>
            <a:lstStyle/>
            <a:p>
              <a:pPr algn="l" defTabSz="457200">
                <a:defRPr b="0" sz="1200">
                  <a:uFillTx/>
                </a:defRPr>
              </a:pPr>
            </a:p>
          </p:txBody>
        </p:sp>
      </p:grpSp>
      <p:grpSp>
        <p:nvGrpSpPr>
          <p:cNvPr id="534" name="Group 534"/>
          <p:cNvGrpSpPr/>
          <p:nvPr/>
        </p:nvGrpSpPr>
        <p:grpSpPr>
          <a:xfrm>
            <a:off x="7733991" y="2065669"/>
            <a:ext cx="201032" cy="201032"/>
            <a:chOff x="0" y="0"/>
            <a:chExt cx="201031" cy="201031"/>
          </a:xfrm>
        </p:grpSpPr>
        <p:sp>
          <p:nvSpPr>
            <p:cNvPr id="532" name="Shape 532"/>
            <p:cNvSpPr/>
            <p:nvPr/>
          </p:nvSpPr>
          <p:spPr>
            <a:xfrm flipH="1" flipV="1">
              <a:off x="0" y="104265"/>
              <a:ext cx="201032" cy="1"/>
            </a:xfrm>
            <a:prstGeom prst="line">
              <a:avLst/>
            </a:prstGeom>
            <a:solidFill>
              <a:srgbClr val="650A34"/>
            </a:solidFill>
            <a:ln w="28575" cap="flat">
              <a:solidFill>
                <a:srgbClr val="11615E"/>
              </a:solidFill>
              <a:prstDash val="solid"/>
              <a:round/>
            </a:ln>
            <a:effectLst/>
          </p:spPr>
          <p:txBody>
            <a:bodyPr wrap="square" lIns="45719" tIns="45719" rIns="45719" bIns="45719" numCol="1" anchor="t">
              <a:noAutofit/>
            </a:bodyPr>
            <a:lstStyle/>
            <a:p>
              <a:pPr algn="l" defTabSz="457200">
                <a:defRPr b="0" sz="1200">
                  <a:uFillTx/>
                </a:defRPr>
              </a:pPr>
            </a:p>
          </p:txBody>
        </p:sp>
        <p:sp>
          <p:nvSpPr>
            <p:cNvPr id="533" name="Shape 533"/>
            <p:cNvSpPr/>
            <p:nvPr/>
          </p:nvSpPr>
          <p:spPr>
            <a:xfrm flipH="1">
              <a:off x="91470" y="0"/>
              <a:ext cx="1" cy="201032"/>
            </a:xfrm>
            <a:prstGeom prst="line">
              <a:avLst/>
            </a:prstGeom>
            <a:solidFill>
              <a:srgbClr val="650A34"/>
            </a:solidFill>
            <a:ln w="28575" cap="flat">
              <a:solidFill>
                <a:srgbClr val="11615E"/>
              </a:solidFill>
              <a:prstDash val="solid"/>
              <a:round/>
            </a:ln>
            <a:effectLst/>
          </p:spPr>
          <p:txBody>
            <a:bodyPr wrap="square" lIns="45719" tIns="45719" rIns="45719" bIns="45719" numCol="1" anchor="t">
              <a:noAutofit/>
            </a:bodyPr>
            <a:lstStyle/>
            <a:p>
              <a:pPr algn="l" defTabSz="457200">
                <a:defRPr b="0" sz="1200">
                  <a:uFillTx/>
                </a:defRPr>
              </a:pPr>
            </a:p>
          </p:txBody>
        </p:sp>
      </p:grpSp>
      <p:grpSp>
        <p:nvGrpSpPr>
          <p:cNvPr id="537" name="Group 537"/>
          <p:cNvGrpSpPr/>
          <p:nvPr/>
        </p:nvGrpSpPr>
        <p:grpSpPr>
          <a:xfrm>
            <a:off x="7898266" y="3226624"/>
            <a:ext cx="201032" cy="201032"/>
            <a:chOff x="0" y="0"/>
            <a:chExt cx="201031" cy="201031"/>
          </a:xfrm>
        </p:grpSpPr>
        <p:sp>
          <p:nvSpPr>
            <p:cNvPr id="535" name="Shape 535"/>
            <p:cNvSpPr/>
            <p:nvPr/>
          </p:nvSpPr>
          <p:spPr>
            <a:xfrm flipH="1" flipV="1">
              <a:off x="0" y="104265"/>
              <a:ext cx="201032" cy="1"/>
            </a:xfrm>
            <a:prstGeom prst="line">
              <a:avLst/>
            </a:prstGeom>
            <a:solidFill>
              <a:srgbClr val="650A34"/>
            </a:solidFill>
            <a:ln w="28575" cap="flat">
              <a:solidFill>
                <a:srgbClr val="FFE76A"/>
              </a:solidFill>
              <a:prstDash val="solid"/>
              <a:round/>
            </a:ln>
            <a:effectLst/>
          </p:spPr>
          <p:txBody>
            <a:bodyPr wrap="square" lIns="45719" tIns="45719" rIns="45719" bIns="45719" numCol="1" anchor="t">
              <a:noAutofit/>
            </a:bodyPr>
            <a:lstStyle/>
            <a:p>
              <a:pPr algn="l" defTabSz="457200">
                <a:defRPr b="0" sz="1200">
                  <a:uFillTx/>
                </a:defRPr>
              </a:pPr>
            </a:p>
          </p:txBody>
        </p:sp>
        <p:sp>
          <p:nvSpPr>
            <p:cNvPr id="536" name="Shape 536"/>
            <p:cNvSpPr/>
            <p:nvPr/>
          </p:nvSpPr>
          <p:spPr>
            <a:xfrm flipH="1">
              <a:off x="91470" y="0"/>
              <a:ext cx="1" cy="201032"/>
            </a:xfrm>
            <a:prstGeom prst="line">
              <a:avLst/>
            </a:prstGeom>
            <a:solidFill>
              <a:srgbClr val="650A34"/>
            </a:solidFill>
            <a:ln w="28575" cap="flat">
              <a:solidFill>
                <a:srgbClr val="FFE76A"/>
              </a:solidFill>
              <a:prstDash val="solid"/>
              <a:round/>
            </a:ln>
            <a:effectLst/>
          </p:spPr>
          <p:txBody>
            <a:bodyPr wrap="square" lIns="45719" tIns="45719" rIns="45719" bIns="45719" numCol="1" anchor="t">
              <a:noAutofit/>
            </a:bodyPr>
            <a:lstStyle/>
            <a:p>
              <a:pPr algn="l" defTabSz="457200">
                <a:defRPr b="0" sz="1200">
                  <a:uFillTx/>
                </a:defRPr>
              </a:pPr>
            </a:p>
          </p:txBody>
        </p:sp>
      </p:grpSp>
      <p:sp>
        <p:nvSpPr>
          <p:cNvPr id="538" name="Shape 538"/>
          <p:cNvSpPr/>
          <p:nvPr/>
        </p:nvSpPr>
        <p:spPr>
          <a:xfrm flipV="1">
            <a:off x="7517134" y="2178008"/>
            <a:ext cx="244852" cy="126168"/>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39" name="Shape 539"/>
          <p:cNvSpPr/>
          <p:nvPr/>
        </p:nvSpPr>
        <p:spPr>
          <a:xfrm flipV="1">
            <a:off x="7870062" y="2059907"/>
            <a:ext cx="244852" cy="71219"/>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40" name="Shape 540"/>
          <p:cNvSpPr/>
          <p:nvPr/>
        </p:nvSpPr>
        <p:spPr>
          <a:xfrm>
            <a:off x="7614242" y="1985653"/>
            <a:ext cx="139046" cy="155457"/>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41" name="Shape 541"/>
          <p:cNvSpPr/>
          <p:nvPr/>
        </p:nvSpPr>
        <p:spPr>
          <a:xfrm flipV="1">
            <a:off x="8093094" y="2953896"/>
            <a:ext cx="202357" cy="248797"/>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42" name="Shape 542"/>
          <p:cNvSpPr/>
          <p:nvPr/>
        </p:nvSpPr>
        <p:spPr>
          <a:xfrm flipV="1">
            <a:off x="8110536" y="3305828"/>
            <a:ext cx="253219" cy="57818"/>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43" name="Shape 543"/>
          <p:cNvSpPr/>
          <p:nvPr/>
        </p:nvSpPr>
        <p:spPr>
          <a:xfrm flipV="1">
            <a:off x="8001655" y="3059418"/>
            <a:ext cx="101179" cy="215838"/>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44" name="Shape 544"/>
          <p:cNvSpPr/>
          <p:nvPr/>
        </p:nvSpPr>
        <p:spPr>
          <a:xfrm flipV="1">
            <a:off x="6641065" y="3229152"/>
            <a:ext cx="114226" cy="71219"/>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45" name="Shape 545"/>
          <p:cNvSpPr/>
          <p:nvPr/>
        </p:nvSpPr>
        <p:spPr>
          <a:xfrm flipV="1">
            <a:off x="6977448" y="3125359"/>
            <a:ext cx="94402" cy="40202"/>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46" name="Shape 546"/>
          <p:cNvSpPr/>
          <p:nvPr/>
        </p:nvSpPr>
        <p:spPr>
          <a:xfrm>
            <a:off x="6766234" y="2997121"/>
            <a:ext cx="58968" cy="116796"/>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47" name="Shape 547"/>
          <p:cNvSpPr/>
          <p:nvPr/>
        </p:nvSpPr>
        <p:spPr>
          <a:xfrm>
            <a:off x="6878942" y="3300693"/>
            <a:ext cx="126610" cy="193077"/>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48" name="Shape 548"/>
          <p:cNvSpPr/>
          <p:nvPr/>
        </p:nvSpPr>
        <p:spPr>
          <a:xfrm>
            <a:off x="5893977" y="2705100"/>
            <a:ext cx="405690" cy="3713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0" sz="4200">
                <a:uFillTx/>
                <a:latin typeface="Gill Sans"/>
                <a:ea typeface="Gill Sans"/>
                <a:cs typeface="Gill Sans"/>
                <a:sym typeface="Gill Sans"/>
              </a:defRPr>
            </a:pPr>
            <a:r>
              <a:rPr b="1" sz="1600"/>
              <a:t>x</a:t>
            </a:r>
            <a:r>
              <a:rPr b="1" baseline="-25000" sz="1600"/>
              <a:t>1</a:t>
            </a:r>
          </a:p>
        </p:txBody>
      </p:sp>
      <p:sp>
        <p:nvSpPr>
          <p:cNvPr id="549" name="Shape 549"/>
          <p:cNvSpPr/>
          <p:nvPr/>
        </p:nvSpPr>
        <p:spPr>
          <a:xfrm>
            <a:off x="7500936" y="3984676"/>
            <a:ext cx="405690" cy="37134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0" sz="4200">
                <a:uFillTx/>
                <a:latin typeface="Gill Sans"/>
                <a:ea typeface="Gill Sans"/>
                <a:cs typeface="Gill Sans"/>
                <a:sym typeface="Gill Sans"/>
              </a:defRPr>
            </a:pPr>
            <a:r>
              <a:rPr b="1" sz="1600"/>
              <a:t>x</a:t>
            </a:r>
            <a:r>
              <a:rPr b="1" baseline="-25000" sz="1600"/>
              <a:t>2</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1" name="Shape 551"/>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552" name="Shape 552"/>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553" name="Shape 553"/>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554" name="Shape 554"/>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555" name="Shape 55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6" name="Shape 556"/>
          <p:cNvSpPr/>
          <p:nvPr>
            <p:ph type="title"/>
          </p:nvPr>
        </p:nvSpPr>
        <p:spPr>
          <a:prstGeom prst="rect">
            <a:avLst/>
          </a:prstGeom>
        </p:spPr>
        <p:txBody>
          <a:bodyPr/>
          <a:lstStyle/>
          <a:p>
            <a:pPr/>
            <a:r>
              <a:t>KMEANS ALGORITHM</a:t>
            </a:r>
          </a:p>
        </p:txBody>
      </p:sp>
      <p:sp>
        <p:nvSpPr>
          <p:cNvPr id="557" name="Shape 557"/>
          <p:cNvSpPr/>
          <p:nvPr/>
        </p:nvSpPr>
        <p:spPr>
          <a:xfrm>
            <a:off x="566737" y="1104899"/>
            <a:ext cx="5514989" cy="36245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R="65828" algn="l" defTabSz="914400">
              <a:lnSpc>
                <a:spcPts val="2400"/>
              </a:lnSpc>
              <a:spcBef>
                <a:spcPts val="700"/>
              </a:spcBef>
              <a:defRPr b="0" sz="2000"/>
            </a:pPr>
            <a:r>
              <a:rPr i="1"/>
              <a:t>1) Choose k initial centroids</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2) For each point:</a:t>
            </a:r>
          </a:p>
          <a:p>
            <a:pPr marR="65828" algn="l" defTabSz="914400">
              <a:lnSpc>
                <a:spcPts val="2400"/>
              </a:lnSpc>
              <a:spcBef>
                <a:spcPts val="700"/>
              </a:spcBef>
              <a:defRPr b="0" sz="2000"/>
            </a:pPr>
            <a:r>
              <a:rPr i="1"/>
              <a:t>     - find distance to each centroid</a:t>
            </a:r>
          </a:p>
          <a:p>
            <a:pPr marR="65828" algn="l" defTabSz="914400">
              <a:lnSpc>
                <a:spcPts val="2400"/>
              </a:lnSpc>
              <a:spcBef>
                <a:spcPts val="700"/>
              </a:spcBef>
              <a:defRPr b="0" sz="2000"/>
            </a:pPr>
            <a:r>
              <a:rPr i="1"/>
              <a:t>     - assign point to nearest centroid</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3) Recalculate centroid positions</a:t>
            </a:r>
            <a:endParaRPr i="1"/>
          </a:p>
          <a:p>
            <a:pPr marR="65828" algn="l" defTabSz="914400">
              <a:lnSpc>
                <a:spcPts val="2400"/>
              </a:lnSpc>
              <a:spcBef>
                <a:spcPts val="700"/>
              </a:spcBef>
              <a:defRPr b="0" sz="2000"/>
            </a:pPr>
          </a:p>
          <a:p>
            <a:pPr marR="65828" algn="l" defTabSz="914400">
              <a:lnSpc>
                <a:spcPts val="2400"/>
              </a:lnSpc>
              <a:spcBef>
                <a:spcPts val="700"/>
              </a:spcBef>
              <a:defRPr b="0" sz="2000"/>
            </a:pPr>
            <a:r>
              <a:rPr i="1"/>
              <a:t>4) Repeat steps 2-3 until stopping criteria met</a:t>
            </a:r>
          </a:p>
        </p:txBody>
      </p:sp>
      <p:sp>
        <p:nvSpPr>
          <p:cNvPr id="558" name="Shape 558"/>
          <p:cNvSpPr/>
          <p:nvPr/>
        </p:nvSpPr>
        <p:spPr>
          <a:xfrm flipH="1">
            <a:off x="6357937" y="1840230"/>
            <a:ext cx="1" cy="2263140"/>
          </a:xfrm>
          <a:prstGeom prst="line">
            <a:avLst/>
          </a:prstGeom>
          <a:solidFill>
            <a:srgbClr val="650A34"/>
          </a:solidFill>
          <a:ln w="38100">
            <a:solidFill>
              <a:srgbClr val="000000"/>
            </a:solidFill>
            <a:headEnd type="triangle"/>
          </a:ln>
        </p:spPr>
        <p:txBody>
          <a:bodyPr lIns="45719" rIns="45719"/>
          <a:lstStyle/>
          <a:p>
            <a:pPr algn="l" defTabSz="457200">
              <a:defRPr b="0" sz="1200">
                <a:uFillTx/>
              </a:defRPr>
            </a:pPr>
          </a:p>
        </p:txBody>
      </p:sp>
      <p:sp>
        <p:nvSpPr>
          <p:cNvPr id="559" name="Shape 559"/>
          <p:cNvSpPr/>
          <p:nvPr/>
        </p:nvSpPr>
        <p:spPr>
          <a:xfrm flipH="1">
            <a:off x="6198167" y="3988623"/>
            <a:ext cx="2750571" cy="1"/>
          </a:xfrm>
          <a:prstGeom prst="line">
            <a:avLst/>
          </a:prstGeom>
          <a:solidFill>
            <a:srgbClr val="650A34"/>
          </a:solidFill>
          <a:ln w="38100">
            <a:solidFill>
              <a:srgbClr val="000000"/>
            </a:solidFill>
            <a:headEnd type="triangle"/>
          </a:ln>
        </p:spPr>
        <p:txBody>
          <a:bodyPr lIns="45719" rIns="45719"/>
          <a:lstStyle/>
          <a:p>
            <a:pPr algn="l" defTabSz="457200">
              <a:defRPr b="0" sz="1200">
                <a:uFillTx/>
              </a:defRPr>
            </a:pPr>
          </a:p>
        </p:txBody>
      </p:sp>
      <p:sp>
        <p:nvSpPr>
          <p:cNvPr id="560" name="Shape 560"/>
          <p:cNvSpPr/>
          <p:nvPr/>
        </p:nvSpPr>
        <p:spPr>
          <a:xfrm>
            <a:off x="6662736" y="2890398"/>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561" name="Shape 561"/>
          <p:cNvSpPr/>
          <p:nvPr/>
        </p:nvSpPr>
        <p:spPr>
          <a:xfrm>
            <a:off x="7394257" y="2222810"/>
            <a:ext cx="182881" cy="182881"/>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562" name="Shape 562"/>
          <p:cNvSpPr/>
          <p:nvPr/>
        </p:nvSpPr>
        <p:spPr>
          <a:xfrm>
            <a:off x="7676494" y="2082088"/>
            <a:ext cx="182881" cy="182882"/>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563" name="Shape 563"/>
          <p:cNvSpPr/>
          <p:nvPr/>
        </p:nvSpPr>
        <p:spPr>
          <a:xfrm>
            <a:off x="7005553" y="3026968"/>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564" name="Shape 564"/>
          <p:cNvSpPr/>
          <p:nvPr/>
        </p:nvSpPr>
        <p:spPr>
          <a:xfrm>
            <a:off x="6510336" y="3209252"/>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565" name="Shape 565"/>
          <p:cNvSpPr/>
          <p:nvPr/>
        </p:nvSpPr>
        <p:spPr>
          <a:xfrm>
            <a:off x="8295313" y="2791237"/>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566" name="Shape 566"/>
          <p:cNvSpPr/>
          <p:nvPr/>
        </p:nvSpPr>
        <p:spPr>
          <a:xfrm>
            <a:off x="8011393" y="2974118"/>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567" name="Shape 567"/>
          <p:cNvSpPr/>
          <p:nvPr/>
        </p:nvSpPr>
        <p:spPr>
          <a:xfrm>
            <a:off x="8321424" y="3216774"/>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568" name="Shape 568"/>
          <p:cNvSpPr/>
          <p:nvPr/>
        </p:nvSpPr>
        <p:spPr>
          <a:xfrm>
            <a:off x="7512218" y="1866900"/>
            <a:ext cx="182881" cy="182881"/>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569" name="Shape 569"/>
          <p:cNvSpPr/>
          <p:nvPr/>
        </p:nvSpPr>
        <p:spPr>
          <a:xfrm>
            <a:off x="7005553" y="3493770"/>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570" name="Shape 570"/>
          <p:cNvSpPr/>
          <p:nvPr/>
        </p:nvSpPr>
        <p:spPr>
          <a:xfrm>
            <a:off x="8022066" y="1954283"/>
            <a:ext cx="182881" cy="182881"/>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grpSp>
        <p:nvGrpSpPr>
          <p:cNvPr id="573" name="Group 573"/>
          <p:cNvGrpSpPr/>
          <p:nvPr/>
        </p:nvGrpSpPr>
        <p:grpSpPr>
          <a:xfrm>
            <a:off x="6785941" y="3162300"/>
            <a:ext cx="201032" cy="201032"/>
            <a:chOff x="0" y="0"/>
            <a:chExt cx="201031" cy="201031"/>
          </a:xfrm>
        </p:grpSpPr>
        <p:sp>
          <p:nvSpPr>
            <p:cNvPr id="571" name="Shape 571"/>
            <p:cNvSpPr/>
            <p:nvPr/>
          </p:nvSpPr>
          <p:spPr>
            <a:xfrm flipH="1" flipV="1">
              <a:off x="0" y="104265"/>
              <a:ext cx="201032" cy="1"/>
            </a:xfrm>
            <a:prstGeom prst="line">
              <a:avLst/>
            </a:prstGeom>
            <a:solidFill>
              <a:srgbClr val="650A34"/>
            </a:solidFill>
            <a:ln w="28575" cap="flat">
              <a:solidFill>
                <a:srgbClr val="CE0035"/>
              </a:solidFill>
              <a:prstDash val="solid"/>
              <a:round/>
            </a:ln>
            <a:effectLst/>
          </p:spPr>
          <p:txBody>
            <a:bodyPr wrap="square" lIns="45719" tIns="45719" rIns="45719" bIns="45719" numCol="1" anchor="t">
              <a:noAutofit/>
            </a:bodyPr>
            <a:lstStyle/>
            <a:p>
              <a:pPr algn="l" defTabSz="457200">
                <a:defRPr b="0" sz="1200">
                  <a:uFillTx/>
                </a:defRPr>
              </a:pPr>
            </a:p>
          </p:txBody>
        </p:sp>
        <p:sp>
          <p:nvSpPr>
            <p:cNvPr id="572" name="Shape 572"/>
            <p:cNvSpPr/>
            <p:nvPr/>
          </p:nvSpPr>
          <p:spPr>
            <a:xfrm flipH="1">
              <a:off x="91470" y="0"/>
              <a:ext cx="1" cy="201032"/>
            </a:xfrm>
            <a:prstGeom prst="line">
              <a:avLst/>
            </a:prstGeom>
            <a:solidFill>
              <a:srgbClr val="650A34"/>
            </a:solidFill>
            <a:ln w="28575" cap="flat">
              <a:solidFill>
                <a:srgbClr val="CE0035"/>
              </a:solidFill>
              <a:prstDash val="solid"/>
              <a:round/>
            </a:ln>
            <a:effectLst/>
          </p:spPr>
          <p:txBody>
            <a:bodyPr wrap="square" lIns="45719" tIns="45719" rIns="45719" bIns="45719" numCol="1" anchor="t">
              <a:noAutofit/>
            </a:bodyPr>
            <a:lstStyle/>
            <a:p>
              <a:pPr algn="l" defTabSz="457200">
                <a:defRPr b="0" sz="1200">
                  <a:uFillTx/>
                </a:defRPr>
              </a:pPr>
            </a:p>
          </p:txBody>
        </p:sp>
      </p:grpSp>
      <p:grpSp>
        <p:nvGrpSpPr>
          <p:cNvPr id="576" name="Group 576"/>
          <p:cNvGrpSpPr/>
          <p:nvPr/>
        </p:nvGrpSpPr>
        <p:grpSpPr>
          <a:xfrm>
            <a:off x="7733991" y="2065669"/>
            <a:ext cx="201032" cy="201032"/>
            <a:chOff x="0" y="0"/>
            <a:chExt cx="201031" cy="201031"/>
          </a:xfrm>
        </p:grpSpPr>
        <p:sp>
          <p:nvSpPr>
            <p:cNvPr id="574" name="Shape 574"/>
            <p:cNvSpPr/>
            <p:nvPr/>
          </p:nvSpPr>
          <p:spPr>
            <a:xfrm flipH="1" flipV="1">
              <a:off x="0" y="104265"/>
              <a:ext cx="201032" cy="1"/>
            </a:xfrm>
            <a:prstGeom prst="line">
              <a:avLst/>
            </a:prstGeom>
            <a:solidFill>
              <a:srgbClr val="650A34"/>
            </a:solidFill>
            <a:ln w="28575" cap="flat">
              <a:solidFill>
                <a:srgbClr val="11615E"/>
              </a:solidFill>
              <a:prstDash val="solid"/>
              <a:round/>
            </a:ln>
            <a:effectLst/>
          </p:spPr>
          <p:txBody>
            <a:bodyPr wrap="square" lIns="45719" tIns="45719" rIns="45719" bIns="45719" numCol="1" anchor="t">
              <a:noAutofit/>
            </a:bodyPr>
            <a:lstStyle/>
            <a:p>
              <a:pPr algn="l" defTabSz="457200">
                <a:defRPr b="0" sz="1200">
                  <a:uFillTx/>
                </a:defRPr>
              </a:pPr>
            </a:p>
          </p:txBody>
        </p:sp>
        <p:sp>
          <p:nvSpPr>
            <p:cNvPr id="575" name="Shape 575"/>
            <p:cNvSpPr/>
            <p:nvPr/>
          </p:nvSpPr>
          <p:spPr>
            <a:xfrm flipH="1">
              <a:off x="91470" y="0"/>
              <a:ext cx="1" cy="201032"/>
            </a:xfrm>
            <a:prstGeom prst="line">
              <a:avLst/>
            </a:prstGeom>
            <a:solidFill>
              <a:srgbClr val="650A34"/>
            </a:solidFill>
            <a:ln w="28575" cap="flat">
              <a:solidFill>
                <a:srgbClr val="11615E"/>
              </a:solidFill>
              <a:prstDash val="solid"/>
              <a:round/>
            </a:ln>
            <a:effectLst/>
          </p:spPr>
          <p:txBody>
            <a:bodyPr wrap="square" lIns="45719" tIns="45719" rIns="45719" bIns="45719" numCol="1" anchor="t">
              <a:noAutofit/>
            </a:bodyPr>
            <a:lstStyle/>
            <a:p>
              <a:pPr algn="l" defTabSz="457200">
                <a:defRPr b="0" sz="1200">
                  <a:uFillTx/>
                </a:defRPr>
              </a:pPr>
            </a:p>
          </p:txBody>
        </p:sp>
      </p:grpSp>
      <p:grpSp>
        <p:nvGrpSpPr>
          <p:cNvPr id="579" name="Group 579"/>
          <p:cNvGrpSpPr/>
          <p:nvPr/>
        </p:nvGrpSpPr>
        <p:grpSpPr>
          <a:xfrm>
            <a:off x="8221544" y="2992285"/>
            <a:ext cx="201032" cy="201032"/>
            <a:chOff x="0" y="0"/>
            <a:chExt cx="201031" cy="201031"/>
          </a:xfrm>
        </p:grpSpPr>
        <p:sp>
          <p:nvSpPr>
            <p:cNvPr id="577" name="Shape 577"/>
            <p:cNvSpPr/>
            <p:nvPr/>
          </p:nvSpPr>
          <p:spPr>
            <a:xfrm flipH="1" flipV="1">
              <a:off x="0" y="104265"/>
              <a:ext cx="201032" cy="1"/>
            </a:xfrm>
            <a:prstGeom prst="line">
              <a:avLst/>
            </a:prstGeom>
            <a:solidFill>
              <a:srgbClr val="650A34"/>
            </a:solidFill>
            <a:ln w="28575" cap="flat">
              <a:solidFill>
                <a:srgbClr val="FFE76A"/>
              </a:solidFill>
              <a:prstDash val="solid"/>
              <a:round/>
            </a:ln>
            <a:effectLst/>
          </p:spPr>
          <p:txBody>
            <a:bodyPr wrap="square" lIns="45719" tIns="45719" rIns="45719" bIns="45719" numCol="1" anchor="t">
              <a:noAutofit/>
            </a:bodyPr>
            <a:lstStyle/>
            <a:p>
              <a:pPr algn="l" defTabSz="457200">
                <a:defRPr b="0" sz="1200">
                  <a:uFillTx/>
                </a:defRPr>
              </a:pPr>
            </a:p>
          </p:txBody>
        </p:sp>
        <p:sp>
          <p:nvSpPr>
            <p:cNvPr id="578" name="Shape 578"/>
            <p:cNvSpPr/>
            <p:nvPr/>
          </p:nvSpPr>
          <p:spPr>
            <a:xfrm flipH="1">
              <a:off x="91470" y="0"/>
              <a:ext cx="1" cy="201032"/>
            </a:xfrm>
            <a:prstGeom prst="line">
              <a:avLst/>
            </a:prstGeom>
            <a:solidFill>
              <a:srgbClr val="650A34"/>
            </a:solidFill>
            <a:ln w="28575" cap="flat">
              <a:solidFill>
                <a:srgbClr val="FFE76A"/>
              </a:solidFill>
              <a:prstDash val="solid"/>
              <a:round/>
            </a:ln>
            <a:effectLst/>
          </p:spPr>
          <p:txBody>
            <a:bodyPr wrap="square" lIns="45719" tIns="45719" rIns="45719" bIns="45719" numCol="1" anchor="t">
              <a:noAutofit/>
            </a:bodyPr>
            <a:lstStyle/>
            <a:p>
              <a:pPr algn="l" defTabSz="457200">
                <a:defRPr b="0" sz="1200">
                  <a:uFillTx/>
                </a:defRPr>
              </a:pPr>
            </a:p>
          </p:txBody>
        </p:sp>
      </p:grpSp>
      <p:sp>
        <p:nvSpPr>
          <p:cNvPr id="580" name="Shape 580"/>
          <p:cNvSpPr/>
          <p:nvPr/>
        </p:nvSpPr>
        <p:spPr>
          <a:xfrm flipV="1">
            <a:off x="7517134" y="2178008"/>
            <a:ext cx="244852" cy="126168"/>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81" name="Shape 581"/>
          <p:cNvSpPr/>
          <p:nvPr/>
        </p:nvSpPr>
        <p:spPr>
          <a:xfrm flipV="1">
            <a:off x="7870062" y="2059907"/>
            <a:ext cx="244852" cy="71219"/>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82" name="Shape 582"/>
          <p:cNvSpPr/>
          <p:nvPr/>
        </p:nvSpPr>
        <p:spPr>
          <a:xfrm>
            <a:off x="7614242" y="1985653"/>
            <a:ext cx="139046" cy="155457"/>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83" name="Shape 583"/>
          <p:cNvSpPr/>
          <p:nvPr/>
        </p:nvSpPr>
        <p:spPr>
          <a:xfrm flipV="1">
            <a:off x="6641065" y="3229152"/>
            <a:ext cx="114226" cy="71219"/>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84" name="Shape 584"/>
          <p:cNvSpPr/>
          <p:nvPr/>
        </p:nvSpPr>
        <p:spPr>
          <a:xfrm flipV="1">
            <a:off x="6977448" y="3125359"/>
            <a:ext cx="94402" cy="40202"/>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85" name="Shape 585"/>
          <p:cNvSpPr/>
          <p:nvPr/>
        </p:nvSpPr>
        <p:spPr>
          <a:xfrm>
            <a:off x="6766234" y="2997121"/>
            <a:ext cx="58968" cy="116796"/>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86" name="Shape 586"/>
          <p:cNvSpPr/>
          <p:nvPr/>
        </p:nvSpPr>
        <p:spPr>
          <a:xfrm>
            <a:off x="6967536" y="3390899"/>
            <a:ext cx="115099" cy="193077"/>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87" name="Shape 587"/>
          <p:cNvSpPr/>
          <p:nvPr/>
        </p:nvSpPr>
        <p:spPr>
          <a:xfrm>
            <a:off x="8348476" y="3192954"/>
            <a:ext cx="58968" cy="116796"/>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88" name="Shape 588"/>
          <p:cNvSpPr/>
          <p:nvPr/>
        </p:nvSpPr>
        <p:spPr>
          <a:xfrm flipV="1">
            <a:off x="8333637" y="2904999"/>
            <a:ext cx="30079" cy="86175"/>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89" name="Shape 589"/>
          <p:cNvSpPr/>
          <p:nvPr/>
        </p:nvSpPr>
        <p:spPr>
          <a:xfrm>
            <a:off x="8129376" y="3078583"/>
            <a:ext cx="75571" cy="36262"/>
          </a:xfrm>
          <a:prstGeom prst="line">
            <a:avLst/>
          </a:prstGeom>
          <a:solidFill>
            <a:srgbClr val="650A34"/>
          </a:solidFill>
          <a:ln w="28575">
            <a:solidFill>
              <a:srgbClr val="000000"/>
            </a:solidFill>
          </a:ln>
        </p:spPr>
        <p:txBody>
          <a:bodyPr lIns="45719" rIns="45719"/>
          <a:lstStyle/>
          <a:p>
            <a:pPr algn="l" defTabSz="457200">
              <a:defRPr b="0" sz="1200">
                <a:uFillTx/>
              </a:defRPr>
            </a:pPr>
          </a:p>
        </p:txBody>
      </p:sp>
      <p:sp>
        <p:nvSpPr>
          <p:cNvPr id="590" name="Shape 590"/>
          <p:cNvSpPr/>
          <p:nvPr/>
        </p:nvSpPr>
        <p:spPr>
          <a:xfrm>
            <a:off x="5893977" y="2705100"/>
            <a:ext cx="405690" cy="3713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0" sz="4200">
                <a:uFillTx/>
                <a:latin typeface="Gill Sans"/>
                <a:ea typeface="Gill Sans"/>
                <a:cs typeface="Gill Sans"/>
                <a:sym typeface="Gill Sans"/>
              </a:defRPr>
            </a:pPr>
            <a:r>
              <a:rPr b="1" sz="1600"/>
              <a:t>x</a:t>
            </a:r>
            <a:r>
              <a:rPr b="1" baseline="-25000" sz="1600"/>
              <a:t>1</a:t>
            </a:r>
          </a:p>
        </p:txBody>
      </p:sp>
      <p:sp>
        <p:nvSpPr>
          <p:cNvPr id="591" name="Shape 591"/>
          <p:cNvSpPr/>
          <p:nvPr/>
        </p:nvSpPr>
        <p:spPr>
          <a:xfrm>
            <a:off x="7500936" y="3984676"/>
            <a:ext cx="405690" cy="37134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0" sz="4200">
                <a:uFillTx/>
                <a:latin typeface="Gill Sans"/>
                <a:ea typeface="Gill Sans"/>
                <a:cs typeface="Gill Sans"/>
                <a:sym typeface="Gill Sans"/>
              </a:defRPr>
            </a:pPr>
            <a:r>
              <a:rPr b="1" sz="1600"/>
              <a:t>x</a:t>
            </a:r>
            <a:r>
              <a:rPr b="1" baseline="-25000" sz="1600"/>
              <a:t>2</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3" name="Shape 593"/>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594" name="Shape 594"/>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595" name="Shape 595"/>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596" name="Shape 596"/>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597" name="Shape 59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98" name="Shape 598"/>
          <p:cNvSpPr/>
          <p:nvPr>
            <p:ph type="title"/>
          </p:nvPr>
        </p:nvSpPr>
        <p:spPr>
          <a:prstGeom prst="rect">
            <a:avLst/>
          </a:prstGeom>
        </p:spPr>
        <p:txBody>
          <a:bodyPr/>
          <a:lstStyle/>
          <a:p>
            <a:pPr/>
            <a:r>
              <a:t>KMEANS ALGORITHM</a:t>
            </a:r>
          </a:p>
        </p:txBody>
      </p:sp>
      <p:sp>
        <p:nvSpPr>
          <p:cNvPr id="599" name="Shape 599"/>
          <p:cNvSpPr/>
          <p:nvPr/>
        </p:nvSpPr>
        <p:spPr>
          <a:xfrm>
            <a:off x="566737" y="1104899"/>
            <a:ext cx="5514989" cy="36245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R="65828" algn="l" defTabSz="914400">
              <a:lnSpc>
                <a:spcPts val="2400"/>
              </a:lnSpc>
              <a:spcBef>
                <a:spcPts val="700"/>
              </a:spcBef>
              <a:defRPr b="0" sz="2000"/>
            </a:pPr>
            <a:r>
              <a:rPr i="1"/>
              <a:t>1) Choose k initial centroids</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2) For each point:</a:t>
            </a:r>
          </a:p>
          <a:p>
            <a:pPr marR="65828" algn="l" defTabSz="914400">
              <a:lnSpc>
                <a:spcPts val="2400"/>
              </a:lnSpc>
              <a:spcBef>
                <a:spcPts val="700"/>
              </a:spcBef>
              <a:defRPr b="0" sz="2000"/>
            </a:pPr>
            <a:r>
              <a:rPr i="1"/>
              <a:t>     - find distance to each centroid</a:t>
            </a:r>
          </a:p>
          <a:p>
            <a:pPr marR="65828" algn="l" defTabSz="914400">
              <a:lnSpc>
                <a:spcPts val="2400"/>
              </a:lnSpc>
              <a:spcBef>
                <a:spcPts val="700"/>
              </a:spcBef>
              <a:defRPr b="0" sz="2000"/>
            </a:pPr>
            <a:r>
              <a:rPr i="1"/>
              <a:t>     - assign point to nearest centroid</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3) Recalculate centroid positions</a:t>
            </a:r>
            <a:endParaRPr i="1"/>
          </a:p>
          <a:p>
            <a:pPr marR="65828" algn="l" defTabSz="914400">
              <a:lnSpc>
                <a:spcPts val="2400"/>
              </a:lnSpc>
              <a:spcBef>
                <a:spcPts val="700"/>
              </a:spcBef>
              <a:defRPr b="0" sz="2000"/>
            </a:pPr>
          </a:p>
          <a:p>
            <a:pPr marR="65828" algn="l" defTabSz="914400">
              <a:lnSpc>
                <a:spcPts val="2400"/>
              </a:lnSpc>
              <a:spcBef>
                <a:spcPts val="700"/>
              </a:spcBef>
              <a:defRPr b="0" sz="2000"/>
            </a:pPr>
            <a:r>
              <a:rPr i="1"/>
              <a:t>4) Repeat steps 2-3 until stopping criteria met</a:t>
            </a:r>
          </a:p>
        </p:txBody>
      </p:sp>
      <p:sp>
        <p:nvSpPr>
          <p:cNvPr id="600" name="Shape 600"/>
          <p:cNvSpPr/>
          <p:nvPr/>
        </p:nvSpPr>
        <p:spPr>
          <a:xfrm flipH="1">
            <a:off x="6357937" y="1840230"/>
            <a:ext cx="1" cy="2263140"/>
          </a:xfrm>
          <a:prstGeom prst="line">
            <a:avLst/>
          </a:prstGeom>
          <a:solidFill>
            <a:srgbClr val="650A34"/>
          </a:solidFill>
          <a:ln w="38100">
            <a:solidFill>
              <a:srgbClr val="000000"/>
            </a:solidFill>
            <a:headEnd type="triangle"/>
          </a:ln>
        </p:spPr>
        <p:txBody>
          <a:bodyPr lIns="45719" rIns="45719"/>
          <a:lstStyle/>
          <a:p>
            <a:pPr algn="l" defTabSz="457200">
              <a:defRPr b="0" sz="1200">
                <a:uFillTx/>
              </a:defRPr>
            </a:pPr>
          </a:p>
        </p:txBody>
      </p:sp>
      <p:sp>
        <p:nvSpPr>
          <p:cNvPr id="601" name="Shape 601"/>
          <p:cNvSpPr/>
          <p:nvPr/>
        </p:nvSpPr>
        <p:spPr>
          <a:xfrm flipH="1">
            <a:off x="6198167" y="3988623"/>
            <a:ext cx="2750571" cy="1"/>
          </a:xfrm>
          <a:prstGeom prst="line">
            <a:avLst/>
          </a:prstGeom>
          <a:solidFill>
            <a:srgbClr val="650A34"/>
          </a:solidFill>
          <a:ln w="38100">
            <a:solidFill>
              <a:srgbClr val="000000"/>
            </a:solidFill>
            <a:headEnd type="triangle"/>
          </a:ln>
        </p:spPr>
        <p:txBody>
          <a:bodyPr lIns="45719" rIns="45719"/>
          <a:lstStyle/>
          <a:p>
            <a:pPr algn="l" defTabSz="457200">
              <a:defRPr b="0" sz="1200">
                <a:uFillTx/>
              </a:defRPr>
            </a:pPr>
          </a:p>
        </p:txBody>
      </p:sp>
      <p:sp>
        <p:nvSpPr>
          <p:cNvPr id="602" name="Shape 602"/>
          <p:cNvSpPr/>
          <p:nvPr/>
        </p:nvSpPr>
        <p:spPr>
          <a:xfrm>
            <a:off x="6662736" y="2890398"/>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603" name="Shape 603"/>
          <p:cNvSpPr/>
          <p:nvPr/>
        </p:nvSpPr>
        <p:spPr>
          <a:xfrm>
            <a:off x="7394257" y="2222810"/>
            <a:ext cx="182881" cy="182881"/>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604" name="Shape 604"/>
          <p:cNvSpPr/>
          <p:nvPr/>
        </p:nvSpPr>
        <p:spPr>
          <a:xfrm>
            <a:off x="7676494" y="2082088"/>
            <a:ext cx="182881" cy="182882"/>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605" name="Shape 605"/>
          <p:cNvSpPr/>
          <p:nvPr/>
        </p:nvSpPr>
        <p:spPr>
          <a:xfrm>
            <a:off x="7005553" y="3026968"/>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606" name="Shape 606"/>
          <p:cNvSpPr/>
          <p:nvPr/>
        </p:nvSpPr>
        <p:spPr>
          <a:xfrm>
            <a:off x="6510336" y="3209252"/>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607" name="Shape 607"/>
          <p:cNvSpPr/>
          <p:nvPr/>
        </p:nvSpPr>
        <p:spPr>
          <a:xfrm>
            <a:off x="8295313" y="2791237"/>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608" name="Shape 608"/>
          <p:cNvSpPr/>
          <p:nvPr/>
        </p:nvSpPr>
        <p:spPr>
          <a:xfrm>
            <a:off x="8011393" y="2974118"/>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609" name="Shape 609"/>
          <p:cNvSpPr/>
          <p:nvPr/>
        </p:nvSpPr>
        <p:spPr>
          <a:xfrm>
            <a:off x="8321424" y="3216774"/>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610" name="Shape 610"/>
          <p:cNvSpPr/>
          <p:nvPr/>
        </p:nvSpPr>
        <p:spPr>
          <a:xfrm>
            <a:off x="7512218" y="1866900"/>
            <a:ext cx="182881" cy="182881"/>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611" name="Shape 611"/>
          <p:cNvSpPr/>
          <p:nvPr/>
        </p:nvSpPr>
        <p:spPr>
          <a:xfrm>
            <a:off x="7005553" y="3493770"/>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612" name="Shape 612"/>
          <p:cNvSpPr/>
          <p:nvPr/>
        </p:nvSpPr>
        <p:spPr>
          <a:xfrm>
            <a:off x="8022066" y="1954283"/>
            <a:ext cx="182881" cy="182881"/>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grpSp>
        <p:nvGrpSpPr>
          <p:cNvPr id="615" name="Group 615"/>
          <p:cNvGrpSpPr/>
          <p:nvPr/>
        </p:nvGrpSpPr>
        <p:grpSpPr>
          <a:xfrm>
            <a:off x="6785941" y="3162300"/>
            <a:ext cx="201032" cy="201032"/>
            <a:chOff x="0" y="0"/>
            <a:chExt cx="201031" cy="201031"/>
          </a:xfrm>
        </p:grpSpPr>
        <p:sp>
          <p:nvSpPr>
            <p:cNvPr id="613" name="Shape 613"/>
            <p:cNvSpPr/>
            <p:nvPr/>
          </p:nvSpPr>
          <p:spPr>
            <a:xfrm flipH="1" flipV="1">
              <a:off x="0" y="104265"/>
              <a:ext cx="201032" cy="1"/>
            </a:xfrm>
            <a:prstGeom prst="line">
              <a:avLst/>
            </a:prstGeom>
            <a:solidFill>
              <a:srgbClr val="650A34"/>
            </a:solidFill>
            <a:ln w="28575" cap="flat">
              <a:solidFill>
                <a:srgbClr val="CE0035"/>
              </a:solidFill>
              <a:prstDash val="solid"/>
              <a:round/>
            </a:ln>
            <a:effectLst/>
          </p:spPr>
          <p:txBody>
            <a:bodyPr wrap="square" lIns="45719" tIns="45719" rIns="45719" bIns="45719" numCol="1" anchor="t">
              <a:noAutofit/>
            </a:bodyPr>
            <a:lstStyle/>
            <a:p>
              <a:pPr algn="l" defTabSz="457200">
                <a:defRPr b="0" sz="1200">
                  <a:uFillTx/>
                </a:defRPr>
              </a:pPr>
            </a:p>
          </p:txBody>
        </p:sp>
        <p:sp>
          <p:nvSpPr>
            <p:cNvPr id="614" name="Shape 614"/>
            <p:cNvSpPr/>
            <p:nvPr/>
          </p:nvSpPr>
          <p:spPr>
            <a:xfrm flipH="1">
              <a:off x="91470" y="0"/>
              <a:ext cx="1" cy="201032"/>
            </a:xfrm>
            <a:prstGeom prst="line">
              <a:avLst/>
            </a:prstGeom>
            <a:solidFill>
              <a:srgbClr val="650A34"/>
            </a:solidFill>
            <a:ln w="28575" cap="flat">
              <a:solidFill>
                <a:srgbClr val="CE0035"/>
              </a:solidFill>
              <a:prstDash val="solid"/>
              <a:round/>
            </a:ln>
            <a:effectLst/>
          </p:spPr>
          <p:txBody>
            <a:bodyPr wrap="square" lIns="45719" tIns="45719" rIns="45719" bIns="45719" numCol="1" anchor="t">
              <a:noAutofit/>
            </a:bodyPr>
            <a:lstStyle/>
            <a:p>
              <a:pPr algn="l" defTabSz="457200">
                <a:defRPr b="0" sz="1200">
                  <a:uFillTx/>
                </a:defRPr>
              </a:pPr>
            </a:p>
          </p:txBody>
        </p:sp>
      </p:grpSp>
      <p:grpSp>
        <p:nvGrpSpPr>
          <p:cNvPr id="618" name="Group 618"/>
          <p:cNvGrpSpPr/>
          <p:nvPr/>
        </p:nvGrpSpPr>
        <p:grpSpPr>
          <a:xfrm>
            <a:off x="7733991" y="2065669"/>
            <a:ext cx="201032" cy="201032"/>
            <a:chOff x="0" y="0"/>
            <a:chExt cx="201031" cy="201031"/>
          </a:xfrm>
        </p:grpSpPr>
        <p:sp>
          <p:nvSpPr>
            <p:cNvPr id="616" name="Shape 616"/>
            <p:cNvSpPr/>
            <p:nvPr/>
          </p:nvSpPr>
          <p:spPr>
            <a:xfrm flipH="1" flipV="1">
              <a:off x="0" y="104265"/>
              <a:ext cx="201032" cy="1"/>
            </a:xfrm>
            <a:prstGeom prst="line">
              <a:avLst/>
            </a:prstGeom>
            <a:solidFill>
              <a:srgbClr val="650A34"/>
            </a:solidFill>
            <a:ln w="28575" cap="flat">
              <a:solidFill>
                <a:srgbClr val="11615E"/>
              </a:solidFill>
              <a:prstDash val="solid"/>
              <a:round/>
            </a:ln>
            <a:effectLst/>
          </p:spPr>
          <p:txBody>
            <a:bodyPr wrap="square" lIns="45719" tIns="45719" rIns="45719" bIns="45719" numCol="1" anchor="t">
              <a:noAutofit/>
            </a:bodyPr>
            <a:lstStyle/>
            <a:p>
              <a:pPr algn="l" defTabSz="457200">
                <a:defRPr b="0" sz="1200">
                  <a:uFillTx/>
                </a:defRPr>
              </a:pPr>
            </a:p>
          </p:txBody>
        </p:sp>
        <p:sp>
          <p:nvSpPr>
            <p:cNvPr id="617" name="Shape 617"/>
            <p:cNvSpPr/>
            <p:nvPr/>
          </p:nvSpPr>
          <p:spPr>
            <a:xfrm flipH="1">
              <a:off x="91470" y="0"/>
              <a:ext cx="1" cy="201032"/>
            </a:xfrm>
            <a:prstGeom prst="line">
              <a:avLst/>
            </a:prstGeom>
            <a:solidFill>
              <a:srgbClr val="650A34"/>
            </a:solidFill>
            <a:ln w="28575" cap="flat">
              <a:solidFill>
                <a:srgbClr val="11615E"/>
              </a:solidFill>
              <a:prstDash val="solid"/>
              <a:round/>
            </a:ln>
            <a:effectLst/>
          </p:spPr>
          <p:txBody>
            <a:bodyPr wrap="square" lIns="45719" tIns="45719" rIns="45719" bIns="45719" numCol="1" anchor="t">
              <a:noAutofit/>
            </a:bodyPr>
            <a:lstStyle/>
            <a:p>
              <a:pPr algn="l" defTabSz="457200">
                <a:defRPr b="0" sz="1200">
                  <a:uFillTx/>
                </a:defRPr>
              </a:pPr>
            </a:p>
          </p:txBody>
        </p:sp>
      </p:grpSp>
      <p:grpSp>
        <p:nvGrpSpPr>
          <p:cNvPr id="621" name="Group 621"/>
          <p:cNvGrpSpPr/>
          <p:nvPr/>
        </p:nvGrpSpPr>
        <p:grpSpPr>
          <a:xfrm>
            <a:off x="8221544" y="2992285"/>
            <a:ext cx="201032" cy="201032"/>
            <a:chOff x="0" y="0"/>
            <a:chExt cx="201031" cy="201031"/>
          </a:xfrm>
        </p:grpSpPr>
        <p:sp>
          <p:nvSpPr>
            <p:cNvPr id="619" name="Shape 619"/>
            <p:cNvSpPr/>
            <p:nvPr/>
          </p:nvSpPr>
          <p:spPr>
            <a:xfrm flipH="1" flipV="1">
              <a:off x="0" y="104265"/>
              <a:ext cx="201032" cy="1"/>
            </a:xfrm>
            <a:prstGeom prst="line">
              <a:avLst/>
            </a:prstGeom>
            <a:solidFill>
              <a:srgbClr val="650A34"/>
            </a:solidFill>
            <a:ln w="28575" cap="flat">
              <a:solidFill>
                <a:srgbClr val="FFE76A"/>
              </a:solidFill>
              <a:prstDash val="solid"/>
              <a:round/>
            </a:ln>
            <a:effectLst/>
          </p:spPr>
          <p:txBody>
            <a:bodyPr wrap="square" lIns="45719" tIns="45719" rIns="45719" bIns="45719" numCol="1" anchor="t">
              <a:noAutofit/>
            </a:bodyPr>
            <a:lstStyle/>
            <a:p>
              <a:pPr algn="l" defTabSz="457200">
                <a:defRPr b="0" sz="1200">
                  <a:uFillTx/>
                </a:defRPr>
              </a:pPr>
            </a:p>
          </p:txBody>
        </p:sp>
        <p:sp>
          <p:nvSpPr>
            <p:cNvPr id="620" name="Shape 620"/>
            <p:cNvSpPr/>
            <p:nvPr/>
          </p:nvSpPr>
          <p:spPr>
            <a:xfrm flipH="1">
              <a:off x="91470" y="0"/>
              <a:ext cx="1" cy="201032"/>
            </a:xfrm>
            <a:prstGeom prst="line">
              <a:avLst/>
            </a:prstGeom>
            <a:solidFill>
              <a:srgbClr val="650A34"/>
            </a:solidFill>
            <a:ln w="28575" cap="flat">
              <a:solidFill>
                <a:srgbClr val="FFE76A"/>
              </a:solidFill>
              <a:prstDash val="solid"/>
              <a:round/>
            </a:ln>
            <a:effectLst/>
          </p:spPr>
          <p:txBody>
            <a:bodyPr wrap="square" lIns="45719" tIns="45719" rIns="45719" bIns="45719" numCol="1" anchor="t">
              <a:noAutofit/>
            </a:bodyPr>
            <a:lstStyle/>
            <a:p>
              <a:pPr algn="l" defTabSz="457200">
                <a:defRPr b="0" sz="1200">
                  <a:uFillTx/>
                </a:defRPr>
              </a:pPr>
            </a:p>
          </p:txBody>
        </p:sp>
      </p:grpSp>
      <p:sp>
        <p:nvSpPr>
          <p:cNvPr id="622" name="Shape 622"/>
          <p:cNvSpPr/>
          <p:nvPr/>
        </p:nvSpPr>
        <p:spPr>
          <a:xfrm>
            <a:off x="5893977" y="2705100"/>
            <a:ext cx="405690" cy="3713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0" sz="4200">
                <a:uFillTx/>
                <a:latin typeface="Gill Sans"/>
                <a:ea typeface="Gill Sans"/>
                <a:cs typeface="Gill Sans"/>
                <a:sym typeface="Gill Sans"/>
              </a:defRPr>
            </a:pPr>
            <a:r>
              <a:rPr b="1" sz="1600"/>
              <a:t>x</a:t>
            </a:r>
            <a:r>
              <a:rPr b="1" baseline="-25000" sz="1600"/>
              <a:t>1</a:t>
            </a:r>
          </a:p>
        </p:txBody>
      </p:sp>
      <p:sp>
        <p:nvSpPr>
          <p:cNvPr id="623" name="Shape 623"/>
          <p:cNvSpPr/>
          <p:nvPr/>
        </p:nvSpPr>
        <p:spPr>
          <a:xfrm>
            <a:off x="7500936" y="3984676"/>
            <a:ext cx="405690" cy="37134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0" sz="4200">
                <a:uFillTx/>
                <a:latin typeface="Gill Sans"/>
                <a:ea typeface="Gill Sans"/>
                <a:cs typeface="Gill Sans"/>
                <a:sym typeface="Gill Sans"/>
              </a:defRPr>
            </a:pPr>
            <a:r>
              <a:rPr b="1" sz="1600"/>
              <a:t>x</a:t>
            </a:r>
            <a:r>
              <a:rPr b="1" baseline="-25000" sz="1600"/>
              <a:t>2</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5" name="Shape 625"/>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626" name="Shape 626"/>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627" name="Shape 627"/>
          <p:cNvSpPr/>
          <p:nvPr>
            <p:ph type="title" idx="4294967295"/>
          </p:nvPr>
        </p:nvSpPr>
        <p:spPr>
          <a:xfrm>
            <a:off x="347662" y="1116012"/>
            <a:ext cx="8426451" cy="3894138"/>
          </a:xfrm>
          <a:prstGeom prst="rect">
            <a:avLst/>
          </a:prstGeom>
        </p:spPr>
        <p:txBody>
          <a:bodyPr lIns="38100" tIns="38100" rIns="38100" bIns="38100"/>
          <a:lstStyle>
            <a:lvl1pPr marL="27728" marR="27728" defTabSz="914400">
              <a:lnSpc>
                <a:spcPct val="70000"/>
              </a:lnSpc>
              <a:defRPr sz="8800"/>
            </a:lvl1pPr>
          </a:lstStyle>
          <a:p>
            <a:pPr/>
            <a:r>
              <a:t>HOW DO WE KNOW OUR CLUSTERS ARE ANY GOOD?</a:t>
            </a:r>
          </a:p>
        </p:txBody>
      </p:sp>
      <p:sp>
        <p:nvSpPr>
          <p:cNvPr id="628" name="Shape 628"/>
          <p:cNvSpPr/>
          <p:nvPr>
            <p:ph type="body" sz="quarter" idx="4294967295"/>
          </p:nvPr>
        </p:nvSpPr>
        <p:spPr>
          <a:xfrm>
            <a:off x="371475" y="495300"/>
            <a:ext cx="6400800" cy="620713"/>
          </a:xfrm>
          <a:prstGeom prst="rect">
            <a:avLst/>
          </a:prstGeom>
        </p:spPr>
        <p:txBody>
          <a:bodyPr/>
          <a:lstStyle>
            <a:lvl1pPr marL="40639" marR="40639" indent="0" defTabSz="914400">
              <a:buClr>
                <a:srgbClr val="FFFFFF"/>
              </a:buClr>
              <a:buFont typeface="Helvetica"/>
              <a:defRPr sz="2300"/>
            </a:lvl1pPr>
          </a:lstStyle>
          <a:p>
            <a:pPr/>
            <a:r>
              <a:t>DATA SCIENCE PART TIME COURSE</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0" name="Shape 63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31" name="Shape 63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32" name="Shape 63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33" name="Shape 63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34" name="Shape 63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5" name="Shape 635"/>
          <p:cNvSpPr/>
          <p:nvPr>
            <p:ph type="title"/>
          </p:nvPr>
        </p:nvSpPr>
        <p:spPr>
          <a:prstGeom prst="rect">
            <a:avLst/>
          </a:prstGeom>
        </p:spPr>
        <p:txBody>
          <a:bodyPr/>
          <a:lstStyle/>
          <a:p>
            <a:pPr/>
            <a:r>
              <a:t>CLUSTER VALIDATION</a:t>
            </a:r>
          </a:p>
        </p:txBody>
      </p:sp>
      <p:sp>
        <p:nvSpPr>
          <p:cNvPr id="636" name="Shape 636"/>
          <p:cNvSpPr/>
          <p:nvPr/>
        </p:nvSpPr>
        <p:spPr>
          <a:xfrm>
            <a:off x="454024" y="1429572"/>
            <a:ext cx="8455027" cy="173608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65828" algn="l" defTabSz="914400">
              <a:lnSpc>
                <a:spcPts val="2400"/>
              </a:lnSpc>
              <a:spcBef>
                <a:spcPts val="700"/>
              </a:spcBef>
              <a:defRPr b="0" sz="2000"/>
            </a:pPr>
            <a:r>
              <a:t>In general, k-means will converge to a solution and return a partition of k clusters, even if no natural clusters exist in the data.</a:t>
            </a:r>
          </a:p>
          <a:p>
            <a:pPr marR="65828" algn="l" defTabSz="914400">
              <a:lnSpc>
                <a:spcPts val="2400"/>
              </a:lnSpc>
              <a:spcBef>
                <a:spcPts val="700"/>
              </a:spcBef>
              <a:defRPr b="0" sz="2000"/>
            </a:pPr>
          </a:p>
          <a:p>
            <a:pPr marR="65828" algn="l" defTabSz="914400">
              <a:lnSpc>
                <a:spcPts val="2400"/>
              </a:lnSpc>
              <a:spcBef>
                <a:spcPts val="700"/>
              </a:spcBef>
              <a:defRPr b="0" sz="2000"/>
            </a:pPr>
            <a:r>
              <a:t>We will look at two validation metrics useful for partitional clustering, </a:t>
            </a:r>
            <a:r>
              <a:t>cohesion</a:t>
            </a:r>
            <a:r>
              <a:t> and </a:t>
            </a:r>
            <a:r>
              <a:t>separation</a:t>
            </a:r>
            <a:r>
              <a:t>.</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8" name="Shape 638"/>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39" name="Shape 639"/>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40" name="Shape 64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41" name="Shape 64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42" name="Shape 64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3" name="Shape 643"/>
          <p:cNvSpPr/>
          <p:nvPr>
            <p:ph type="title"/>
          </p:nvPr>
        </p:nvSpPr>
        <p:spPr>
          <a:prstGeom prst="rect">
            <a:avLst/>
          </a:prstGeom>
        </p:spPr>
        <p:txBody>
          <a:bodyPr/>
          <a:lstStyle/>
          <a:p>
            <a:pPr/>
            <a:r>
              <a:t>CLUSTER VALIDATION</a:t>
            </a:r>
          </a:p>
        </p:txBody>
      </p:sp>
      <p:sp>
        <p:nvSpPr>
          <p:cNvPr id="644" name="Shape 644"/>
          <p:cNvSpPr/>
          <p:nvPr/>
        </p:nvSpPr>
        <p:spPr>
          <a:xfrm>
            <a:off x="454024" y="1429572"/>
            <a:ext cx="8455027" cy="19202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65828" algn="l" defTabSz="914400">
              <a:lnSpc>
                <a:spcPts val="2400"/>
              </a:lnSpc>
              <a:spcBef>
                <a:spcPts val="700"/>
              </a:spcBef>
              <a:defRPr b="0" sz="2000"/>
            </a:pPr>
            <a:r>
              <a:t>Cohesion measures clustering effectiveness within a cluster.</a:t>
            </a:r>
          </a:p>
          <a:p>
            <a:pPr marR="65828" algn="l" defTabSz="914400">
              <a:lnSpc>
                <a:spcPts val="2400"/>
              </a:lnSpc>
              <a:spcBef>
                <a:spcPts val="700"/>
              </a:spcBef>
              <a:defRPr b="0" sz="2000"/>
            </a:pPr>
          </a:p>
          <a:p>
            <a:pPr marR="65828" algn="l" defTabSz="914400">
              <a:lnSpc>
                <a:spcPts val="2400"/>
              </a:lnSpc>
              <a:spcBef>
                <a:spcPts val="700"/>
              </a:spcBef>
              <a:defRPr b="0" sz="2000"/>
            </a:pPr>
          </a:p>
          <a:p>
            <a:pPr marR="65828" algn="l" defTabSz="914400">
              <a:lnSpc>
                <a:spcPts val="2400"/>
              </a:lnSpc>
              <a:spcBef>
                <a:spcPts val="700"/>
              </a:spcBef>
              <a:defRPr b="0" sz="2000"/>
            </a:pPr>
          </a:p>
          <a:p>
            <a:pPr marR="65828" algn="l" defTabSz="914400">
              <a:lnSpc>
                <a:spcPts val="2400"/>
              </a:lnSpc>
              <a:spcBef>
                <a:spcPts val="700"/>
              </a:spcBef>
              <a:defRPr b="0" sz="2000"/>
            </a:pPr>
            <a:r>
              <a:t>Separation measures clustering effectiveness between clusters.</a:t>
            </a:r>
          </a:p>
        </p:txBody>
      </p:sp>
      <p:pic>
        <p:nvPicPr>
          <p:cNvPr id="645" name="image12.png"/>
          <p:cNvPicPr>
            <a:picLocks noChangeAspect="1"/>
          </p:cNvPicPr>
          <p:nvPr/>
        </p:nvPicPr>
        <p:blipFill>
          <a:blip r:embed="rId2">
            <a:extLst/>
          </a:blip>
          <a:stretch>
            <a:fillRect/>
          </a:stretch>
        </p:blipFill>
        <p:spPr>
          <a:xfrm>
            <a:off x="2884487" y="1880295"/>
            <a:ext cx="3594101" cy="1016001"/>
          </a:xfrm>
          <a:prstGeom prst="rect">
            <a:avLst/>
          </a:prstGeom>
          <a:ln w="12700">
            <a:miter lim="400000"/>
          </a:ln>
        </p:spPr>
      </p:pic>
      <p:pic>
        <p:nvPicPr>
          <p:cNvPr id="646" name="image13.png"/>
          <p:cNvPicPr>
            <a:picLocks noChangeAspect="1"/>
          </p:cNvPicPr>
          <p:nvPr/>
        </p:nvPicPr>
        <p:blipFill>
          <a:blip r:embed="rId3">
            <a:extLst/>
          </a:blip>
          <a:stretch>
            <a:fillRect/>
          </a:stretch>
        </p:blipFill>
        <p:spPr>
          <a:xfrm>
            <a:off x="2865437" y="3677589"/>
            <a:ext cx="3632201" cy="711201"/>
          </a:xfrm>
          <a:prstGeom prst="rect">
            <a:avLst/>
          </a:prstGeom>
          <a:ln w="12700">
            <a:miter lim="400000"/>
          </a:ln>
        </p:spPr>
      </p:pic>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8" name="Shape 648"/>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49" name="Shape 649"/>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50" name="Shape 65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51" name="Shape 65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52" name="Shape 65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3" name="Shape 653"/>
          <p:cNvSpPr/>
          <p:nvPr>
            <p:ph type="title"/>
          </p:nvPr>
        </p:nvSpPr>
        <p:spPr>
          <a:prstGeom prst="rect">
            <a:avLst/>
          </a:prstGeom>
        </p:spPr>
        <p:txBody>
          <a:bodyPr/>
          <a:lstStyle/>
          <a:p>
            <a:pPr/>
            <a:r>
              <a:t>CLUSTER VALIDATION</a:t>
            </a:r>
          </a:p>
        </p:txBody>
      </p:sp>
      <p:pic>
        <p:nvPicPr>
          <p:cNvPr id="654" name="image14.png"/>
          <p:cNvPicPr>
            <a:picLocks noChangeAspect="1"/>
          </p:cNvPicPr>
          <p:nvPr/>
        </p:nvPicPr>
        <p:blipFill>
          <a:blip r:embed="rId2">
            <a:extLst/>
          </a:blip>
          <a:stretch>
            <a:fillRect/>
          </a:stretch>
        </p:blipFill>
        <p:spPr>
          <a:xfrm>
            <a:off x="983455" y="1191807"/>
            <a:ext cx="7396165" cy="3329392"/>
          </a:xfrm>
          <a:prstGeom prst="rect">
            <a:avLst/>
          </a:prstGeom>
          <a:ln w="12700">
            <a:miter lim="400000"/>
          </a:ln>
        </p:spPr>
      </p:pic>
      <p:sp>
        <p:nvSpPr>
          <p:cNvPr id="655" name="Shape 655"/>
          <p:cNvSpPr/>
          <p:nvPr/>
        </p:nvSpPr>
        <p:spPr>
          <a:xfrm>
            <a:off x="414337" y="4838700"/>
            <a:ext cx="2896553" cy="2184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l" defTabSz="914400">
              <a:defRPr b="0" i="1" sz="800">
                <a:uFillTx/>
                <a:latin typeface="News706 BT"/>
                <a:ea typeface="News706 BT"/>
                <a:cs typeface="News706 BT"/>
                <a:sym typeface="News706 BT"/>
              </a:defRPr>
            </a:lvl1pPr>
          </a:lstStyle>
          <a:p>
            <a:pPr>
              <a:defRPr i="0" sz="4200">
                <a:latin typeface="Gill Sans"/>
                <a:ea typeface="Gill Sans"/>
                <a:cs typeface="Gill Sans"/>
                <a:sym typeface="Gill Sans"/>
              </a:defRPr>
            </a:pPr>
            <a:r>
              <a:rPr i="1" sz="800">
                <a:latin typeface="News706 BT"/>
                <a:ea typeface="News706 BT"/>
                <a:cs typeface="News706 BT"/>
                <a:sym typeface="News706 BT"/>
              </a:rPr>
              <a:t>source: http://www-users.cs.umn.edu/~kumar/dmbook/ch8.pdf</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163" name="Shape 163"/>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164" name="Shape 164"/>
          <p:cNvSpPr/>
          <p:nvPr>
            <p:ph type="title" idx="4294967295"/>
          </p:nvPr>
        </p:nvSpPr>
        <p:spPr>
          <a:xfrm>
            <a:off x="347662" y="1116012"/>
            <a:ext cx="8426451" cy="3894138"/>
          </a:xfrm>
          <a:prstGeom prst="rect">
            <a:avLst/>
          </a:prstGeom>
        </p:spPr>
        <p:txBody>
          <a:bodyPr lIns="38100" tIns="38100" rIns="38100" bIns="38100"/>
          <a:lstStyle>
            <a:lvl1pPr marL="27728" marR="27728" defTabSz="914400">
              <a:lnSpc>
                <a:spcPct val="70000"/>
              </a:lnSpc>
              <a:defRPr sz="8800"/>
            </a:lvl1pPr>
          </a:lstStyle>
          <a:p>
            <a:pPr/>
            <a:r>
              <a:t>WHAT IS CLUSTERING AND WHY DO IT?</a:t>
            </a:r>
          </a:p>
        </p:txBody>
      </p:sp>
      <p:sp>
        <p:nvSpPr>
          <p:cNvPr id="165" name="Shape 165"/>
          <p:cNvSpPr/>
          <p:nvPr>
            <p:ph type="body" sz="quarter" idx="4294967295"/>
          </p:nvPr>
        </p:nvSpPr>
        <p:spPr>
          <a:xfrm>
            <a:off x="371475" y="495300"/>
            <a:ext cx="6400800" cy="620713"/>
          </a:xfrm>
          <a:prstGeom prst="rect">
            <a:avLst/>
          </a:prstGeom>
        </p:spPr>
        <p:txBody>
          <a:bodyPr/>
          <a:lstStyle>
            <a:lvl1pPr marL="40639" marR="40639" indent="0" defTabSz="914400">
              <a:buClr>
                <a:srgbClr val="FFFFFF"/>
              </a:buClr>
              <a:buFont typeface="Helvetica"/>
              <a:defRPr sz="2300"/>
            </a:lvl1pPr>
          </a:lstStyle>
          <a:p>
            <a:pPr/>
            <a:r>
              <a:t>DATA SCIENCE PART TIME COURSE</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7" name="Shape 657"/>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58" name="Shape 658"/>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59" name="Shape 659"/>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60" name="Shape 660"/>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61" name="Shape 66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62" name="Shape 662"/>
          <p:cNvSpPr/>
          <p:nvPr>
            <p:ph type="title"/>
          </p:nvPr>
        </p:nvSpPr>
        <p:spPr>
          <a:prstGeom prst="rect">
            <a:avLst/>
          </a:prstGeom>
        </p:spPr>
        <p:txBody>
          <a:bodyPr/>
          <a:lstStyle/>
          <a:p>
            <a:pPr/>
            <a:r>
              <a:t>CLUSTER VALIDATION</a:t>
            </a:r>
          </a:p>
        </p:txBody>
      </p:sp>
      <p:sp>
        <p:nvSpPr>
          <p:cNvPr id="663" name="Shape 663"/>
          <p:cNvSpPr/>
          <p:nvPr/>
        </p:nvSpPr>
        <p:spPr>
          <a:xfrm>
            <a:off x="454024" y="1429572"/>
            <a:ext cx="8455027" cy="30378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65828" algn="l" defTabSz="914400">
              <a:lnSpc>
                <a:spcPts val="2400"/>
              </a:lnSpc>
              <a:spcBef>
                <a:spcPts val="700"/>
              </a:spcBef>
              <a:defRPr b="0" sz="2000"/>
            </a:pPr>
            <a:r>
              <a:t>One useful measure than combines the ideas of cohesion and separation is the silhouette coefficient. For point x</a:t>
            </a:r>
            <a:r>
              <a:rPr baseline="-5999"/>
              <a:t>i</a:t>
            </a:r>
            <a:r>
              <a:t>, this is given by: </a:t>
            </a:r>
          </a:p>
          <a:p>
            <a:pPr marR="65828" algn="l" defTabSz="914400">
              <a:lnSpc>
                <a:spcPts val="2400"/>
              </a:lnSpc>
              <a:spcBef>
                <a:spcPts val="700"/>
              </a:spcBef>
              <a:defRPr b="0" sz="2000"/>
            </a:pPr>
          </a:p>
          <a:p>
            <a:pPr marR="65828" algn="l" defTabSz="914400">
              <a:lnSpc>
                <a:spcPts val="2400"/>
              </a:lnSpc>
              <a:spcBef>
                <a:spcPts val="700"/>
              </a:spcBef>
              <a:defRPr b="0" sz="2000"/>
            </a:pPr>
          </a:p>
          <a:p>
            <a:pPr marR="65828" algn="l" defTabSz="914400">
              <a:lnSpc>
                <a:spcPts val="2400"/>
              </a:lnSpc>
              <a:spcBef>
                <a:spcPts val="700"/>
              </a:spcBef>
              <a:defRPr b="0" sz="2000"/>
            </a:pPr>
            <a:r>
              <a:t>such that:</a:t>
            </a:r>
          </a:p>
          <a:p>
            <a:pPr marR="65828" algn="l" defTabSz="914400">
              <a:lnSpc>
                <a:spcPts val="2400"/>
              </a:lnSpc>
              <a:spcBef>
                <a:spcPts val="700"/>
              </a:spcBef>
              <a:defRPr b="0" sz="2000"/>
            </a:pPr>
            <a:r>
              <a:t>    a</a:t>
            </a:r>
            <a:r>
              <a:rPr baseline="-5999"/>
              <a:t>i</a:t>
            </a:r>
            <a:r>
              <a:t> = average in-cluster distance to x</a:t>
            </a:r>
            <a:r>
              <a:rPr baseline="-5999"/>
              <a:t>i</a:t>
            </a:r>
          </a:p>
          <a:p>
            <a:pPr marR="65828" algn="l" defTabSz="914400">
              <a:lnSpc>
                <a:spcPts val="2400"/>
              </a:lnSpc>
              <a:spcBef>
                <a:spcPts val="700"/>
              </a:spcBef>
              <a:defRPr b="0" sz="2000"/>
            </a:pPr>
            <a:r>
              <a:t>    b</a:t>
            </a:r>
            <a:r>
              <a:rPr baseline="-5999"/>
              <a:t>ij</a:t>
            </a:r>
            <a:r>
              <a:t> = average between-cluster distance to x</a:t>
            </a:r>
            <a:r>
              <a:rPr baseline="-5999"/>
              <a:t>i</a:t>
            </a:r>
          </a:p>
          <a:p>
            <a:pPr marR="65828" algn="l" defTabSz="914400">
              <a:lnSpc>
                <a:spcPts val="2400"/>
              </a:lnSpc>
              <a:spcBef>
                <a:spcPts val="700"/>
              </a:spcBef>
              <a:defRPr b="0" sz="2000"/>
            </a:pPr>
            <a:r>
              <a:t>    b</a:t>
            </a:r>
            <a:r>
              <a:rPr baseline="-5999"/>
              <a:t>i</a:t>
            </a:r>
            <a:r>
              <a:t> = min</a:t>
            </a:r>
            <a:r>
              <a:rPr baseline="-5999"/>
              <a:t>j</a:t>
            </a:r>
            <a:r>
              <a:t>(b</a:t>
            </a:r>
            <a:r>
              <a:rPr baseline="-5999"/>
              <a:t>ij</a:t>
            </a:r>
            <a:r>
              <a:t>)</a:t>
            </a:r>
          </a:p>
        </p:txBody>
      </p:sp>
      <p:pic>
        <p:nvPicPr>
          <p:cNvPr id="664" name="image15.png"/>
          <p:cNvPicPr>
            <a:picLocks noChangeAspect="1"/>
          </p:cNvPicPr>
          <p:nvPr/>
        </p:nvPicPr>
        <p:blipFill>
          <a:blip r:embed="rId2">
            <a:extLst/>
          </a:blip>
          <a:stretch>
            <a:fillRect/>
          </a:stretch>
        </p:blipFill>
        <p:spPr>
          <a:xfrm>
            <a:off x="3430587" y="2305050"/>
            <a:ext cx="2501901" cy="647700"/>
          </a:xfrm>
          <a:prstGeom prst="rect">
            <a:avLst/>
          </a:prstGeom>
          <a:ln w="12700">
            <a:miter lim="400000"/>
          </a:ln>
        </p:spPr>
      </p:pic>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6" name="Shape 666"/>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67" name="Shape 667"/>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68" name="Shape 668"/>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69" name="Shape 669"/>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70" name="Shape 67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71" name="Shape 671"/>
          <p:cNvSpPr/>
          <p:nvPr>
            <p:ph type="title"/>
          </p:nvPr>
        </p:nvSpPr>
        <p:spPr>
          <a:prstGeom prst="rect">
            <a:avLst/>
          </a:prstGeom>
        </p:spPr>
        <p:txBody>
          <a:bodyPr/>
          <a:lstStyle/>
          <a:p>
            <a:pPr/>
            <a:r>
              <a:t>CLUSTER VALIDATION</a:t>
            </a:r>
          </a:p>
        </p:txBody>
      </p:sp>
      <p:sp>
        <p:nvSpPr>
          <p:cNvPr id="672" name="Shape 672"/>
          <p:cNvSpPr/>
          <p:nvPr/>
        </p:nvSpPr>
        <p:spPr>
          <a:xfrm>
            <a:off x="454024" y="1429572"/>
            <a:ext cx="8455027" cy="25425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65828" algn="l" defTabSz="914400">
              <a:lnSpc>
                <a:spcPts val="2400"/>
              </a:lnSpc>
              <a:spcBef>
                <a:spcPts val="700"/>
              </a:spcBef>
              <a:defRPr b="0" sz="2000"/>
            </a:pPr>
            <a:r>
              <a:t>The silhouette coefficient can take values between -1 and 1.</a:t>
            </a:r>
          </a:p>
          <a:p>
            <a:pPr marR="65828" algn="l" defTabSz="914400">
              <a:lnSpc>
                <a:spcPts val="2400"/>
              </a:lnSpc>
              <a:spcBef>
                <a:spcPts val="700"/>
              </a:spcBef>
              <a:defRPr b="0" sz="2000"/>
            </a:pPr>
          </a:p>
          <a:p>
            <a:pPr marR="65828" algn="l" defTabSz="914400">
              <a:lnSpc>
                <a:spcPts val="2400"/>
              </a:lnSpc>
              <a:spcBef>
                <a:spcPts val="700"/>
              </a:spcBef>
              <a:defRPr b="0" sz="2000"/>
            </a:pPr>
            <a:r>
              <a:t>In general, we want separation to be high and cohesion to be low. This corresponds to a value of SC close to +1.</a:t>
            </a:r>
          </a:p>
          <a:p>
            <a:pPr marR="65828" algn="l" defTabSz="914400">
              <a:lnSpc>
                <a:spcPts val="2400"/>
              </a:lnSpc>
              <a:spcBef>
                <a:spcPts val="700"/>
              </a:spcBef>
              <a:defRPr b="0" sz="2000"/>
            </a:pPr>
          </a:p>
          <a:p>
            <a:pPr marR="65828" algn="l" defTabSz="914400">
              <a:lnSpc>
                <a:spcPts val="2400"/>
              </a:lnSpc>
              <a:spcBef>
                <a:spcPts val="700"/>
              </a:spcBef>
              <a:defRPr b="0" sz="2000"/>
            </a:pPr>
            <a:r>
              <a:t>A negative silhouette coefficient means the cluster radius is larger than the space between clusters, and thus clusters overlap</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4" name="Shape 674"/>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75" name="Shape 675"/>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76" name="Shape 676"/>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77" name="Shape 677"/>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78" name="Shape 67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79" name="Shape 679"/>
          <p:cNvSpPr/>
          <p:nvPr>
            <p:ph type="title"/>
          </p:nvPr>
        </p:nvSpPr>
        <p:spPr>
          <a:prstGeom prst="rect">
            <a:avLst/>
          </a:prstGeom>
        </p:spPr>
        <p:txBody>
          <a:bodyPr/>
          <a:lstStyle/>
          <a:p>
            <a:pPr/>
            <a:r>
              <a:t>CLUSTER VALIDATION</a:t>
            </a:r>
          </a:p>
        </p:txBody>
      </p:sp>
      <p:sp>
        <p:nvSpPr>
          <p:cNvPr id="680" name="Shape 680"/>
          <p:cNvSpPr/>
          <p:nvPr/>
        </p:nvSpPr>
        <p:spPr>
          <a:xfrm>
            <a:off x="454024" y="1429572"/>
            <a:ext cx="8455027" cy="25425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65828" algn="l" defTabSz="914400">
              <a:lnSpc>
                <a:spcPts val="2400"/>
              </a:lnSpc>
              <a:spcBef>
                <a:spcPts val="700"/>
              </a:spcBef>
              <a:defRPr b="0" sz="2000"/>
            </a:pPr>
            <a:r>
              <a:t>The silhouette coefficient for the cluster C</a:t>
            </a:r>
            <a:r>
              <a:rPr baseline="-5999"/>
              <a:t>i</a:t>
            </a:r>
            <a:r>
              <a:t> is given by the average silhouette coefficient across all points in C</a:t>
            </a:r>
            <a:r>
              <a:rPr baseline="-5999"/>
              <a:t>i</a:t>
            </a:r>
            <a:r>
              <a:t>:</a:t>
            </a:r>
          </a:p>
          <a:p>
            <a:pPr marR="65828" algn="l" defTabSz="914400">
              <a:lnSpc>
                <a:spcPts val="2400"/>
              </a:lnSpc>
              <a:spcBef>
                <a:spcPts val="700"/>
              </a:spcBef>
              <a:defRPr b="0" sz="2000"/>
            </a:pPr>
          </a:p>
          <a:p>
            <a:pPr marR="65828" algn="l" defTabSz="914400">
              <a:lnSpc>
                <a:spcPts val="2400"/>
              </a:lnSpc>
              <a:spcBef>
                <a:spcPts val="700"/>
              </a:spcBef>
              <a:defRPr b="0" sz="2000"/>
            </a:pPr>
          </a:p>
          <a:p>
            <a:pPr marR="65828" algn="l" defTabSz="914400">
              <a:lnSpc>
                <a:spcPts val="2400"/>
              </a:lnSpc>
              <a:spcBef>
                <a:spcPts val="700"/>
              </a:spcBef>
              <a:defRPr b="0" sz="2000"/>
            </a:pPr>
          </a:p>
          <a:p>
            <a:pPr marR="65828" algn="l" defTabSz="914400">
              <a:lnSpc>
                <a:spcPts val="2400"/>
              </a:lnSpc>
              <a:spcBef>
                <a:spcPts val="700"/>
              </a:spcBef>
              <a:defRPr b="0" sz="2000"/>
            </a:pPr>
            <a:r>
              <a:t>The overall silhouette coefficient is given by the average silhouette coefficient across all clusters:</a:t>
            </a:r>
          </a:p>
        </p:txBody>
      </p:sp>
      <p:pic>
        <p:nvPicPr>
          <p:cNvPr id="681" name="image16.png"/>
          <p:cNvPicPr>
            <a:picLocks noChangeAspect="1"/>
          </p:cNvPicPr>
          <p:nvPr/>
        </p:nvPicPr>
        <p:blipFill>
          <a:blip r:embed="rId2">
            <a:extLst/>
          </a:blip>
          <a:stretch>
            <a:fillRect/>
          </a:stretch>
        </p:blipFill>
        <p:spPr>
          <a:xfrm>
            <a:off x="2907606" y="2216150"/>
            <a:ext cx="3263901" cy="825500"/>
          </a:xfrm>
          <a:prstGeom prst="rect">
            <a:avLst/>
          </a:prstGeom>
          <a:ln w="12700">
            <a:miter lim="400000"/>
          </a:ln>
        </p:spPr>
      </p:pic>
      <p:pic>
        <p:nvPicPr>
          <p:cNvPr id="682" name="image17.png"/>
          <p:cNvPicPr>
            <a:picLocks noChangeAspect="1"/>
          </p:cNvPicPr>
          <p:nvPr/>
        </p:nvPicPr>
        <p:blipFill>
          <a:blip r:embed="rId3">
            <a:extLst/>
          </a:blip>
          <a:stretch>
            <a:fillRect/>
          </a:stretch>
        </p:blipFill>
        <p:spPr>
          <a:xfrm>
            <a:off x="2818706" y="3984848"/>
            <a:ext cx="3441701" cy="889001"/>
          </a:xfrm>
          <a:prstGeom prst="rect">
            <a:avLst/>
          </a:prstGeom>
          <a:ln w="12700">
            <a:miter lim="400000"/>
          </a:ln>
        </p:spPr>
      </p:pic>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4" name="Shape 684"/>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85" name="Shape 685"/>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86" name="Shape 686"/>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87" name="Shape 687"/>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88" name="Shape 68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9" name="Shape 689"/>
          <p:cNvSpPr/>
          <p:nvPr>
            <p:ph type="title"/>
          </p:nvPr>
        </p:nvSpPr>
        <p:spPr>
          <a:prstGeom prst="rect">
            <a:avLst/>
          </a:prstGeom>
        </p:spPr>
        <p:txBody>
          <a:bodyPr/>
          <a:lstStyle/>
          <a:p>
            <a:pPr/>
            <a:r>
              <a:t>CLUSTER VALIDATION</a:t>
            </a:r>
          </a:p>
        </p:txBody>
      </p:sp>
      <p:sp>
        <p:nvSpPr>
          <p:cNvPr id="690" name="Shape 690"/>
          <p:cNvSpPr/>
          <p:nvPr/>
        </p:nvSpPr>
        <p:spPr>
          <a:xfrm>
            <a:off x="454024" y="1429572"/>
            <a:ext cx="8455027" cy="18281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65828" algn="l" defTabSz="914400">
              <a:lnSpc>
                <a:spcPts val="2400"/>
              </a:lnSpc>
              <a:spcBef>
                <a:spcPts val="700"/>
              </a:spcBef>
              <a:defRPr b="0" sz="2000"/>
            </a:pPr>
            <a:r>
              <a:t>One useful application of cluster validation is to determine the best number of clusters for your dataset.</a:t>
            </a:r>
          </a:p>
          <a:p>
            <a:pPr marR="65828" algn="l" defTabSz="914400">
              <a:lnSpc>
                <a:spcPts val="2400"/>
              </a:lnSpc>
              <a:spcBef>
                <a:spcPts val="700"/>
              </a:spcBef>
              <a:defRPr b="0" sz="2000"/>
            </a:pPr>
          </a:p>
          <a:p>
            <a:pPr marR="65828" algn="l" defTabSz="914400">
              <a:lnSpc>
                <a:spcPts val="2400"/>
              </a:lnSpc>
              <a:spcBef>
                <a:spcPts val="700"/>
              </a:spcBef>
              <a:defRPr b="0" sz="2000"/>
            </a:pPr>
            <a:r>
              <a:t>Q:  How would you do this?</a:t>
            </a:r>
          </a:p>
          <a:p>
            <a:pPr marR="65828" algn="l" defTabSz="914400">
              <a:lnSpc>
                <a:spcPts val="2400"/>
              </a:lnSpc>
              <a:spcBef>
                <a:spcPts val="700"/>
              </a:spcBef>
              <a:defRPr b="0" sz="2000"/>
            </a:pPr>
            <a:r>
              <a:t>A:  By computing the SSE or SC for different values of k.</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2" name="Shape 69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93" name="Shape 69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94" name="Shape 694"/>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95" name="Shape 695"/>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96" name="Shape 69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97" name="Shape 697"/>
          <p:cNvSpPr/>
          <p:nvPr>
            <p:ph type="title"/>
          </p:nvPr>
        </p:nvSpPr>
        <p:spPr>
          <a:prstGeom prst="rect">
            <a:avLst/>
          </a:prstGeom>
        </p:spPr>
        <p:txBody>
          <a:bodyPr/>
          <a:lstStyle/>
          <a:p>
            <a:pPr/>
            <a:r>
              <a:t>CLUSTER VALIDATION</a:t>
            </a:r>
          </a:p>
        </p:txBody>
      </p:sp>
      <p:sp>
        <p:nvSpPr>
          <p:cNvPr id="698" name="Shape 698"/>
          <p:cNvSpPr/>
          <p:nvPr/>
        </p:nvSpPr>
        <p:spPr>
          <a:xfrm>
            <a:off x="454024" y="1429572"/>
            <a:ext cx="8455027" cy="61848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65828" algn="l" defTabSz="914400">
              <a:lnSpc>
                <a:spcPts val="2400"/>
              </a:lnSpc>
              <a:spcBef>
                <a:spcPts val="700"/>
              </a:spcBef>
              <a:defRPr b="0" sz="2000"/>
            </a:lvl1pPr>
          </a:lstStyle>
          <a:p>
            <a:pPr/>
            <a:r>
              <a:t>Ultimately, cluster validation and clustering in general are suggestive techniques that rely on human interpretation to be meaningful.</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0" name="Shape 70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701" name="Shape 70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702" name="Shape 70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703" name="Shape 70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704" name="Shape 70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5" name="Shape 705"/>
          <p:cNvSpPr/>
          <p:nvPr>
            <p:ph type="title"/>
          </p:nvPr>
        </p:nvSpPr>
        <p:spPr>
          <a:prstGeom prst="rect">
            <a:avLst/>
          </a:prstGeom>
        </p:spPr>
        <p:txBody>
          <a:bodyPr/>
          <a:lstStyle/>
          <a:p>
            <a:pPr/>
            <a:r>
              <a:t>CLUSTER VALIDATION</a:t>
            </a:r>
          </a:p>
        </p:txBody>
      </p:sp>
      <p:sp>
        <p:nvSpPr>
          <p:cNvPr id="706" name="Shape 706"/>
          <p:cNvSpPr/>
          <p:nvPr/>
        </p:nvSpPr>
        <p:spPr>
          <a:xfrm>
            <a:off x="454024" y="1429572"/>
            <a:ext cx="8455027" cy="25425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65828" algn="l" defTabSz="914400">
              <a:lnSpc>
                <a:spcPts val="2400"/>
              </a:lnSpc>
              <a:spcBef>
                <a:spcPts val="700"/>
              </a:spcBef>
              <a:defRPr b="0" sz="2000"/>
            </a:pPr>
            <a:r>
              <a:t>Strengths:</a:t>
            </a:r>
          </a:p>
          <a:p>
            <a:pPr marR="65828" algn="l" defTabSz="914400">
              <a:lnSpc>
                <a:spcPts val="2400"/>
              </a:lnSpc>
              <a:spcBef>
                <a:spcPts val="700"/>
              </a:spcBef>
              <a:defRPr b="0" sz="2000"/>
            </a:pPr>
            <a:r>
              <a:t>K-means is a popular algorithm because of its computational efficiency and simple and intuitive nature.</a:t>
            </a:r>
          </a:p>
          <a:p>
            <a:pPr marR="65828" algn="l" defTabSz="914400">
              <a:lnSpc>
                <a:spcPts val="2400"/>
              </a:lnSpc>
              <a:spcBef>
                <a:spcPts val="700"/>
              </a:spcBef>
              <a:defRPr b="0" sz="2000"/>
            </a:pPr>
          </a:p>
          <a:p>
            <a:pPr marR="65828" algn="l" defTabSz="914400">
              <a:lnSpc>
                <a:spcPts val="2400"/>
              </a:lnSpc>
              <a:spcBef>
                <a:spcPts val="700"/>
              </a:spcBef>
              <a:defRPr b="0" sz="2000"/>
            </a:pPr>
            <a:r>
              <a:t>Weaknesses:</a:t>
            </a:r>
          </a:p>
          <a:p>
            <a:pPr marR="65828" algn="l" defTabSz="914400">
              <a:lnSpc>
                <a:spcPts val="2400"/>
              </a:lnSpc>
              <a:spcBef>
                <a:spcPts val="700"/>
              </a:spcBef>
              <a:defRPr b="0" sz="2000"/>
            </a:pPr>
            <a:r>
              <a:t>However, K-means is highly scale dependent, and is not suitable for data with widely varying shapes and densities.</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8" name="Shape 708"/>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709" name="Shape 709"/>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710" name="Shape 710"/>
          <p:cNvSpPr/>
          <p:nvPr>
            <p:ph type="title" idx="4294967295"/>
          </p:nvPr>
        </p:nvSpPr>
        <p:spPr>
          <a:xfrm>
            <a:off x="-2586038" y="1065212"/>
            <a:ext cx="8426451" cy="3894138"/>
          </a:xfrm>
          <a:prstGeom prst="rect">
            <a:avLst/>
          </a:prstGeom>
        </p:spPr>
        <p:txBody>
          <a:bodyPr lIns="38100" tIns="38100" rIns="38100" bIns="38100" anchor="ctr"/>
          <a:lstStyle>
            <a:lvl1pPr marL="27728" marR="27728" algn="ctr" defTabSz="914400">
              <a:lnSpc>
                <a:spcPct val="70000"/>
              </a:lnSpc>
              <a:defRPr sz="8800"/>
            </a:lvl1pPr>
          </a:lstStyle>
          <a:p>
            <a:pPr/>
            <a:r>
              <a:t>LAB</a:t>
            </a:r>
          </a:p>
        </p:txBody>
      </p:sp>
      <p:sp>
        <p:nvSpPr>
          <p:cNvPr id="711" name="Shape 711"/>
          <p:cNvSpPr/>
          <p:nvPr>
            <p:ph type="body" sz="quarter" idx="4294967295"/>
          </p:nvPr>
        </p:nvSpPr>
        <p:spPr>
          <a:xfrm>
            <a:off x="371475" y="495300"/>
            <a:ext cx="6400800" cy="620713"/>
          </a:xfrm>
          <a:prstGeom prst="rect">
            <a:avLst/>
          </a:prstGeom>
        </p:spPr>
        <p:txBody>
          <a:bodyPr/>
          <a:lstStyle>
            <a:lvl1pPr marL="40639" marR="40639" indent="0" defTabSz="914400">
              <a:buClr>
                <a:srgbClr val="FFFFFF"/>
              </a:buClr>
              <a:buFont typeface="Helvetica"/>
              <a:defRPr sz="2300"/>
            </a:lvl1pPr>
          </a:lstStyle>
          <a:p>
            <a:pPr/>
            <a:r>
              <a:t>DATA SCIENCE PART TIME COURSE</a:t>
            </a:r>
          </a:p>
        </p:txBody>
      </p:sp>
      <p:pic>
        <p:nvPicPr>
          <p:cNvPr id="712" name="pasted-image.png"/>
          <p:cNvPicPr>
            <a:picLocks noChangeAspect="1"/>
          </p:cNvPicPr>
          <p:nvPr/>
        </p:nvPicPr>
        <p:blipFill>
          <a:blip r:embed="rId2">
            <a:extLst/>
          </a:blip>
          <a:stretch>
            <a:fillRect/>
          </a:stretch>
        </p:blipFill>
        <p:spPr>
          <a:xfrm>
            <a:off x="4878522" y="1159627"/>
            <a:ext cx="4130799" cy="3705309"/>
          </a:xfrm>
          <a:prstGeom prst="rect">
            <a:avLst/>
          </a:prstGeom>
          <a:ln w="25400"/>
        </p:spPr>
      </p:pic>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4" name="Shape 714"/>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715" name="Shape 715"/>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716" name="Shape 716"/>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717" name="Shape 717"/>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718" name="Shape 71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9" name="Shape 719"/>
          <p:cNvSpPr/>
          <p:nvPr>
            <p:ph type="title"/>
          </p:nvPr>
        </p:nvSpPr>
        <p:spPr>
          <a:prstGeom prst="rect">
            <a:avLst/>
          </a:prstGeom>
        </p:spPr>
        <p:txBody>
          <a:bodyPr/>
          <a:lstStyle/>
          <a:p>
            <a:pPr/>
            <a:r>
              <a:t>SYNCHING A FORK</a:t>
            </a:r>
          </a:p>
        </p:txBody>
      </p:sp>
      <p:sp>
        <p:nvSpPr>
          <p:cNvPr id="720" name="Shape 720"/>
          <p:cNvSpPr/>
          <p:nvPr/>
        </p:nvSpPr>
        <p:spPr>
          <a:xfrm>
            <a:off x="454024" y="1226372"/>
            <a:ext cx="8455027" cy="27342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65828" algn="l" defTabSz="914400">
              <a:lnSpc>
                <a:spcPts val="2400"/>
              </a:lnSpc>
              <a:spcBef>
                <a:spcPts val="700"/>
              </a:spcBef>
              <a:defRPr b="0" sz="2000">
                <a:latin typeface="Futura"/>
                <a:ea typeface="Futura"/>
                <a:cs typeface="Futura"/>
                <a:sym typeface="Futura"/>
              </a:defRPr>
            </a:pPr>
            <a:r>
              <a:t>git remote -v</a:t>
            </a:r>
          </a:p>
          <a:p>
            <a:pPr marR="65828" algn="l" defTabSz="914400">
              <a:lnSpc>
                <a:spcPts val="2400"/>
              </a:lnSpc>
              <a:spcBef>
                <a:spcPts val="700"/>
              </a:spcBef>
              <a:defRPr b="0" sz="2000">
                <a:latin typeface="Futura"/>
                <a:ea typeface="Futura"/>
                <a:cs typeface="Futura"/>
                <a:sym typeface="Futura"/>
              </a:defRPr>
            </a:pPr>
            <a:r>
              <a:t>git remote add upstream https://github.com/ihansel/SYD_DAT_3.git</a:t>
            </a:r>
          </a:p>
          <a:p>
            <a:pPr marR="65828" algn="l" defTabSz="914400">
              <a:lnSpc>
                <a:spcPts val="2400"/>
              </a:lnSpc>
              <a:spcBef>
                <a:spcPts val="700"/>
              </a:spcBef>
              <a:defRPr b="0" sz="2000">
                <a:latin typeface="Futura"/>
                <a:ea typeface="Futura"/>
                <a:cs typeface="Futura"/>
                <a:sym typeface="Futura"/>
              </a:defRPr>
            </a:pPr>
            <a:r>
              <a:t>git remote -v</a:t>
            </a:r>
          </a:p>
          <a:p>
            <a:pPr marR="65828" algn="l" defTabSz="914400">
              <a:lnSpc>
                <a:spcPts val="2400"/>
              </a:lnSpc>
              <a:spcBef>
                <a:spcPts val="700"/>
              </a:spcBef>
              <a:defRPr b="0" sz="2000">
                <a:latin typeface="Futura"/>
                <a:ea typeface="Futura"/>
                <a:cs typeface="Futura"/>
                <a:sym typeface="Futura"/>
              </a:defRPr>
            </a:pPr>
            <a:r>
              <a:t>git fetch upstream</a:t>
            </a:r>
          </a:p>
          <a:p>
            <a:pPr marR="65828" algn="l" defTabSz="914400">
              <a:lnSpc>
                <a:spcPts val="2400"/>
              </a:lnSpc>
              <a:spcBef>
                <a:spcPts val="700"/>
              </a:spcBef>
              <a:defRPr b="0" sz="2000">
                <a:latin typeface="Futura"/>
                <a:ea typeface="Futura"/>
                <a:cs typeface="Futura"/>
                <a:sym typeface="Futura"/>
              </a:defRPr>
            </a:pPr>
            <a:r>
              <a:t>git checkout master</a:t>
            </a:r>
          </a:p>
          <a:p>
            <a:pPr marR="65828" algn="l" defTabSz="914400">
              <a:lnSpc>
                <a:spcPts val="2400"/>
              </a:lnSpc>
              <a:spcBef>
                <a:spcPts val="700"/>
              </a:spcBef>
              <a:defRPr b="0" sz="2000">
                <a:latin typeface="Futura"/>
                <a:ea typeface="Futura"/>
                <a:cs typeface="Futura"/>
                <a:sym typeface="Futura"/>
              </a:defRPr>
            </a:pPr>
            <a:r>
              <a:t>git merge upstream/master</a:t>
            </a:r>
          </a:p>
          <a:p>
            <a:pPr marR="65828" algn="l" defTabSz="914400">
              <a:lnSpc>
                <a:spcPts val="2400"/>
              </a:lnSpc>
              <a:spcBef>
                <a:spcPts val="700"/>
              </a:spcBef>
              <a:defRPr b="0" sz="2000">
                <a:latin typeface="Futura"/>
                <a:ea typeface="Futura"/>
                <a:cs typeface="Futura"/>
                <a:sym typeface="Futura"/>
              </a:defRPr>
            </a:pPr>
            <a:r>
              <a:t>OR git reset --hard upstream/master</a:t>
            </a:r>
          </a:p>
        </p:txBody>
      </p:sp>
      <p:pic>
        <p:nvPicPr>
          <p:cNvPr id="721" name="pasted-image.png"/>
          <p:cNvPicPr>
            <a:picLocks noChangeAspect="1"/>
          </p:cNvPicPr>
          <p:nvPr/>
        </p:nvPicPr>
        <p:blipFill>
          <a:blip r:embed="rId2">
            <a:extLst/>
          </a:blip>
          <a:stretch>
            <a:fillRect/>
          </a:stretch>
        </p:blipFill>
        <p:spPr>
          <a:xfrm>
            <a:off x="1985804" y="4150357"/>
            <a:ext cx="2240977" cy="1243333"/>
          </a:xfrm>
          <a:prstGeom prst="rect">
            <a:avLst/>
          </a:prstGeom>
          <a:ln w="25400"/>
        </p:spPr>
      </p:pic>
      <p:pic>
        <p:nvPicPr>
          <p:cNvPr id="722" name="pasted-image.png"/>
          <p:cNvPicPr>
            <a:picLocks noChangeAspect="1"/>
          </p:cNvPicPr>
          <p:nvPr/>
        </p:nvPicPr>
        <p:blipFill>
          <a:blip r:embed="rId2">
            <a:extLst/>
          </a:blip>
          <a:stretch>
            <a:fillRect/>
          </a:stretch>
        </p:blipFill>
        <p:spPr>
          <a:xfrm>
            <a:off x="4249866" y="4150357"/>
            <a:ext cx="2240977" cy="1243333"/>
          </a:xfrm>
          <a:prstGeom prst="rect">
            <a:avLst/>
          </a:prstGeom>
          <a:ln w="25400"/>
        </p:spPr>
      </p:pic>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4" name="Shape 724"/>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725" name="Shape 725"/>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726" name="Shape 726"/>
          <p:cNvSpPr/>
          <p:nvPr>
            <p:ph type="title" idx="4294967295"/>
          </p:nvPr>
        </p:nvSpPr>
        <p:spPr>
          <a:xfrm>
            <a:off x="347662" y="1116012"/>
            <a:ext cx="8426451" cy="3894138"/>
          </a:xfrm>
          <a:prstGeom prst="rect">
            <a:avLst/>
          </a:prstGeom>
        </p:spPr>
        <p:txBody>
          <a:bodyPr lIns="38100" tIns="38100" rIns="38100" bIns="38100"/>
          <a:lstStyle/>
          <a:p>
            <a:pPr marL="27728" marR="27728">
              <a:lnSpc>
                <a:spcPts val="7600"/>
              </a:lnSpc>
              <a:defRPr sz="8800"/>
            </a:pPr>
            <a:r>
              <a:t>DISCUSSION TIME</a:t>
            </a:r>
          </a:p>
          <a:p>
            <a:pPr marL="27728" marR="27728">
              <a:lnSpc>
                <a:spcPct val="120000"/>
              </a:lnSpc>
              <a:defRPr sz="1800"/>
            </a:pPr>
          </a:p>
          <a:p>
            <a:pPr marL="207115" marR="27728" indent="-138747">
              <a:lnSpc>
                <a:spcPct val="120000"/>
              </a:lnSpc>
              <a:buSzPct val="69000"/>
              <a:buFont typeface="Lucida Grande"/>
              <a:defRPr sz="1800"/>
            </a:pPr>
            <a:r>
              <a:rPr sz="1900"/>
              <a:t>Homework 1</a:t>
            </a:r>
            <a:endParaRPr sz="1900"/>
          </a:p>
          <a:p>
            <a:pPr marL="207115" marR="27728" indent="-138747">
              <a:lnSpc>
                <a:spcPct val="120000"/>
              </a:lnSpc>
              <a:buSzPct val="69000"/>
              <a:buFont typeface="Lucida Grande"/>
              <a:defRPr sz="1800"/>
            </a:pPr>
            <a:r>
              <a:rPr sz="1900"/>
              <a:t>Readings</a:t>
            </a:r>
          </a:p>
        </p:txBody>
      </p:sp>
      <p:sp>
        <p:nvSpPr>
          <p:cNvPr id="727" name="Shape 727"/>
          <p:cNvSpPr/>
          <p:nvPr>
            <p:ph type="body" sz="quarter" idx="4294967295"/>
          </p:nvPr>
        </p:nvSpPr>
        <p:spPr>
          <a:xfrm>
            <a:off x="371475" y="495300"/>
            <a:ext cx="6400800" cy="620713"/>
          </a:xfrm>
          <a:prstGeom prst="rect">
            <a:avLst/>
          </a:prstGeom>
        </p:spPr>
        <p:txBody>
          <a:bodyPr/>
          <a:lstStyle>
            <a:lvl1pPr marL="0" indent="0">
              <a:lnSpc>
                <a:spcPts val="2300"/>
              </a:lnSpc>
              <a:buClr>
                <a:srgbClr val="FFFFFF"/>
              </a:buClr>
              <a:buFont typeface="Helvetica"/>
              <a:defRPr sz="2300"/>
            </a:lvl1pPr>
          </a:lstStyle>
          <a:p>
            <a:pPr/>
            <a:r>
              <a:t>DATA SCIENCE - Week 5 Day 1</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9" name="Shape 729"/>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730" name="Shape 730"/>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731" name="Shape 731"/>
          <p:cNvSpPr/>
          <p:nvPr>
            <p:ph type="title" idx="4294967295"/>
          </p:nvPr>
        </p:nvSpPr>
        <p:spPr>
          <a:xfrm>
            <a:off x="347662" y="1116012"/>
            <a:ext cx="8667750" cy="4026747"/>
          </a:xfrm>
          <a:prstGeom prst="rect">
            <a:avLst/>
          </a:prstGeom>
        </p:spPr>
        <p:txBody>
          <a:bodyPr lIns="38100" tIns="38100" rIns="38100" bIns="38100"/>
          <a:lstStyle/>
          <a:p>
            <a:pPr marL="27728" marR="27728">
              <a:lnSpc>
                <a:spcPts val="7600"/>
              </a:lnSpc>
              <a:defRPr b="0" sz="8800">
                <a:latin typeface="Chalkduster"/>
                <a:ea typeface="Chalkduster"/>
                <a:cs typeface="Chalkduster"/>
                <a:sym typeface="Chalkduster"/>
              </a:defRPr>
            </a:pPr>
            <a:r>
              <a:t>HOMEWORK 1</a:t>
            </a:r>
          </a:p>
          <a:p>
            <a:pPr marL="27728" marR="27728">
              <a:lnSpc>
                <a:spcPct val="120000"/>
              </a:lnSpc>
              <a:defRPr sz="1800"/>
            </a:pPr>
          </a:p>
          <a:p>
            <a:pPr marL="27728" marR="27728">
              <a:lnSpc>
                <a:spcPct val="120000"/>
              </a:lnSpc>
              <a:defRPr sz="1800"/>
            </a:pPr>
            <a:r>
              <a:t>Highlights</a:t>
            </a:r>
            <a:endParaRPr sz="1900"/>
          </a:p>
          <a:p>
            <a:pPr marL="207115" marR="27728" indent="-138747">
              <a:lnSpc>
                <a:spcPct val="120000"/>
              </a:lnSpc>
              <a:buSzPct val="69000"/>
              <a:buFont typeface="Lucida Grande"/>
              <a:defRPr sz="1800"/>
            </a:pPr>
            <a:r>
              <a:rPr sz="1900"/>
              <a:t>Everyone mentioned the T-shaped Data Scientist !!!</a:t>
            </a:r>
            <a:endParaRPr sz="1900"/>
          </a:p>
          <a:p>
            <a:pPr marL="207115" marR="27728" indent="-138747">
              <a:lnSpc>
                <a:spcPct val="120000"/>
              </a:lnSpc>
              <a:buSzPct val="69000"/>
              <a:buFont typeface="Lucida Grande"/>
              <a:defRPr sz="1800"/>
            </a:pPr>
            <a:r>
              <a:rPr sz="1900"/>
              <a:t>'Diane stresses the importance of the human-computer symbiosis (i.e. let the computer do what it does best E.g. crunch numbers/models and calculations, and let humans do what they do best, E.g. Interpret models and relationships to extract meaning from which to base a decision/recommendation.’ - Arthur</a:t>
            </a:r>
            <a:endParaRPr sz="1900"/>
          </a:p>
          <a:p>
            <a:pPr marL="207115" marR="27728" indent="-138747">
              <a:lnSpc>
                <a:spcPct val="120000"/>
              </a:lnSpc>
              <a:buSzPct val="69000"/>
              <a:buFont typeface="Lucida Grande"/>
              <a:defRPr sz="1800"/>
            </a:pPr>
            <a:r>
              <a:rPr sz="1900"/>
              <a:t>‘The most successful data scientists are those with substantial, deep expertise in at least one aspect of data science, be it statistics, big data, or business communication.’ - Flavia</a:t>
            </a:r>
          </a:p>
        </p:txBody>
      </p:sp>
      <p:sp>
        <p:nvSpPr>
          <p:cNvPr id="732" name="Shape 732"/>
          <p:cNvSpPr/>
          <p:nvPr>
            <p:ph type="body" sz="quarter" idx="4294967295"/>
          </p:nvPr>
        </p:nvSpPr>
        <p:spPr>
          <a:xfrm>
            <a:off x="371475" y="495300"/>
            <a:ext cx="6400800" cy="620713"/>
          </a:xfrm>
          <a:prstGeom prst="rect">
            <a:avLst/>
          </a:prstGeom>
        </p:spPr>
        <p:txBody>
          <a:bodyPr/>
          <a:lstStyle>
            <a:lvl1pPr marL="0" indent="0">
              <a:lnSpc>
                <a:spcPts val="2300"/>
              </a:lnSpc>
              <a:buClr>
                <a:srgbClr val="FFFFFF"/>
              </a:buClr>
              <a:buFont typeface="Helvetica"/>
              <a:defRPr sz="2300"/>
            </a:lvl1pPr>
          </a:lstStyle>
          <a:p>
            <a:pPr/>
            <a:r>
              <a:t>DATA SCIENCE - Week 5 Day 1</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68" name="Shape 168"/>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69" name="Shape 169"/>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70" name="Shape 170"/>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pic>
        <p:nvPicPr>
          <p:cNvPr id="171" name="pasted-image.png"/>
          <p:cNvPicPr>
            <a:picLocks noChangeAspect="1"/>
          </p:cNvPicPr>
          <p:nvPr/>
        </p:nvPicPr>
        <p:blipFill>
          <a:blip r:embed="rId2">
            <a:extLst/>
          </a:blip>
          <a:stretch>
            <a:fillRect/>
          </a:stretch>
        </p:blipFill>
        <p:spPr>
          <a:xfrm>
            <a:off x="464964" y="0"/>
            <a:ext cx="8433147" cy="5257800"/>
          </a:xfrm>
          <a:prstGeom prst="rect">
            <a:avLst/>
          </a:prstGeom>
          <a:ln w="25400"/>
        </p:spPr>
      </p:pic>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4" name="Shape 734"/>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735" name="Shape 735"/>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736" name="Shape 736"/>
          <p:cNvSpPr/>
          <p:nvPr>
            <p:ph type="title" idx="4294967295"/>
          </p:nvPr>
        </p:nvSpPr>
        <p:spPr>
          <a:xfrm>
            <a:off x="347662" y="1116012"/>
            <a:ext cx="8798321" cy="3894138"/>
          </a:xfrm>
          <a:prstGeom prst="rect">
            <a:avLst/>
          </a:prstGeom>
        </p:spPr>
        <p:txBody>
          <a:bodyPr lIns="38100" tIns="38100" rIns="38100" bIns="38100"/>
          <a:lstStyle/>
          <a:p>
            <a:pPr marL="27728" marR="27728">
              <a:lnSpc>
                <a:spcPts val="7600"/>
              </a:lnSpc>
              <a:defRPr b="0" sz="8800">
                <a:latin typeface="Chalkduster"/>
                <a:ea typeface="Chalkduster"/>
                <a:cs typeface="Chalkduster"/>
                <a:sym typeface="Chalkduster"/>
              </a:defRPr>
            </a:pPr>
            <a:r>
              <a:t>HOMEWORK 1</a:t>
            </a:r>
          </a:p>
          <a:p>
            <a:pPr marL="27728" marR="27728">
              <a:lnSpc>
                <a:spcPct val="120000"/>
              </a:lnSpc>
              <a:defRPr sz="1800"/>
            </a:pPr>
          </a:p>
          <a:p>
            <a:pPr marL="27728" marR="27728">
              <a:lnSpc>
                <a:spcPct val="120000"/>
              </a:lnSpc>
              <a:defRPr sz="1800"/>
            </a:pPr>
            <a:r>
              <a:t>Highlights</a:t>
            </a:r>
            <a:endParaRPr sz="1900"/>
          </a:p>
          <a:p>
            <a:pPr marL="207115" marR="27728" indent="-138747">
              <a:lnSpc>
                <a:spcPct val="120000"/>
              </a:lnSpc>
              <a:buSzPct val="69000"/>
              <a:buFont typeface="Lucida Grande"/>
              <a:defRPr sz="1800"/>
            </a:pPr>
            <a:r>
              <a:rPr sz="1900"/>
              <a:t>‘Collabration and team skills are cruicial in succeeding as a data scientists. ’ - Louis</a:t>
            </a:r>
            <a:endParaRPr sz="1900"/>
          </a:p>
          <a:p>
            <a:pPr marL="207115" marR="27728" indent="-138747">
              <a:lnSpc>
                <a:spcPct val="120000"/>
              </a:lnSpc>
              <a:buSzPct val="69000"/>
              <a:buFont typeface="Lucida Grande"/>
              <a:defRPr sz="1800"/>
            </a:pPr>
            <a:r>
              <a:rPr sz="1900"/>
              <a:t>‘There needs to be adequate integration between new data scientist hires and rest of the organization.’ - Anushi</a:t>
            </a:r>
            <a:endParaRPr sz="1900"/>
          </a:p>
          <a:p>
            <a:pPr marL="207115" marR="27728" indent="-138747">
              <a:lnSpc>
                <a:spcPct val="120000"/>
              </a:lnSpc>
              <a:buSzPct val="69000"/>
              <a:buFont typeface="Lucida Grande"/>
              <a:defRPr sz="1800"/>
            </a:pPr>
            <a:r>
              <a:rPr sz="1900"/>
              <a:t>‘He did mention that at the beginning of intership he did realize that being only an statistician with not programming skills will not be enough to achieve his goals as it will be a limitation in the number of thing that he could do; therefore, worked hard in order to get those skills.’ - Claudia</a:t>
            </a:r>
          </a:p>
        </p:txBody>
      </p:sp>
      <p:sp>
        <p:nvSpPr>
          <p:cNvPr id="737" name="Shape 737"/>
          <p:cNvSpPr/>
          <p:nvPr>
            <p:ph type="body" sz="quarter" idx="4294967295"/>
          </p:nvPr>
        </p:nvSpPr>
        <p:spPr>
          <a:xfrm>
            <a:off x="371475" y="495300"/>
            <a:ext cx="6400800" cy="620713"/>
          </a:xfrm>
          <a:prstGeom prst="rect">
            <a:avLst/>
          </a:prstGeom>
        </p:spPr>
        <p:txBody>
          <a:bodyPr/>
          <a:lstStyle>
            <a:lvl1pPr marL="0" indent="0">
              <a:lnSpc>
                <a:spcPts val="2300"/>
              </a:lnSpc>
              <a:buClr>
                <a:srgbClr val="FFFFFF"/>
              </a:buClr>
              <a:buFont typeface="Helvetica"/>
              <a:defRPr sz="2300"/>
            </a:lvl1pPr>
          </a:lstStyle>
          <a:p>
            <a:pPr/>
            <a:r>
              <a:t>DATA SCIENCE - Week 5 Day 1</a:t>
            </a: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9" name="Shape 739"/>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740" name="Shape 740"/>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741" name="Shape 741"/>
          <p:cNvSpPr/>
          <p:nvPr>
            <p:ph type="title" idx="4294967295"/>
          </p:nvPr>
        </p:nvSpPr>
        <p:spPr>
          <a:xfrm>
            <a:off x="347662" y="1116012"/>
            <a:ext cx="8798321" cy="3894138"/>
          </a:xfrm>
          <a:prstGeom prst="rect">
            <a:avLst/>
          </a:prstGeom>
        </p:spPr>
        <p:txBody>
          <a:bodyPr lIns="38100" tIns="38100" rIns="38100" bIns="38100"/>
          <a:lstStyle/>
          <a:p>
            <a:pPr marL="27728" marR="27728">
              <a:lnSpc>
                <a:spcPts val="7600"/>
              </a:lnSpc>
              <a:defRPr b="0" sz="8800">
                <a:latin typeface="Chalkduster"/>
                <a:ea typeface="Chalkduster"/>
                <a:cs typeface="Chalkduster"/>
                <a:sym typeface="Chalkduster"/>
              </a:defRPr>
            </a:pPr>
            <a:r>
              <a:t>HOMEWORK 1</a:t>
            </a:r>
          </a:p>
          <a:p>
            <a:pPr marL="27728" marR="27728">
              <a:lnSpc>
                <a:spcPct val="120000"/>
              </a:lnSpc>
              <a:defRPr sz="1800"/>
            </a:pPr>
          </a:p>
          <a:p>
            <a:pPr marL="27728" marR="27728">
              <a:lnSpc>
                <a:spcPct val="120000"/>
              </a:lnSpc>
              <a:defRPr sz="1800"/>
            </a:pPr>
            <a:r>
              <a:t>Highlights</a:t>
            </a:r>
            <a:endParaRPr sz="1900"/>
          </a:p>
          <a:p>
            <a:pPr marL="207115" marR="27728" indent="-138747">
              <a:lnSpc>
                <a:spcPct val="120000"/>
              </a:lnSpc>
              <a:buSzPct val="69000"/>
              <a:buFont typeface="Lucida Grande"/>
              <a:defRPr sz="1800"/>
            </a:pPr>
            <a:r>
              <a:rPr sz="1900"/>
              <a:t>‘That people and organizations tend to hire others like themselves. You need to try lots of things and talk to a lot of people. You need to fail sometimes and learn.’ - Jeremy</a:t>
            </a:r>
            <a:endParaRPr sz="1900"/>
          </a:p>
          <a:p>
            <a:pPr marL="207115" marR="27728" indent="-138747">
              <a:lnSpc>
                <a:spcPct val="120000"/>
              </a:lnSpc>
              <a:buSzPct val="69000"/>
              <a:buFont typeface="Lucida Grande"/>
              <a:defRPr sz="1800"/>
            </a:pPr>
            <a:r>
              <a:rPr sz="1900"/>
              <a:t>‘If you talk a problem though to a plastic duck, sometime you start to find the holes in your assumptions. Then you can plug them up.’ - Vijay</a:t>
            </a:r>
            <a:endParaRPr sz="1900"/>
          </a:p>
          <a:p>
            <a:pPr marL="207115" marR="27728" indent="-138747">
              <a:lnSpc>
                <a:spcPct val="120000"/>
              </a:lnSpc>
              <a:buSzPct val="69000"/>
              <a:buFont typeface="Lucida Grande"/>
              <a:defRPr sz="1800"/>
            </a:pPr>
            <a:r>
              <a:rPr sz="1900"/>
              <a:t>‘The most successful data scientists are those with substantial, deep expertise in at least one aspect of data science, be it statistics, big data, or business communication.’ - Jin</a:t>
            </a:r>
          </a:p>
        </p:txBody>
      </p:sp>
      <p:sp>
        <p:nvSpPr>
          <p:cNvPr id="742" name="Shape 742"/>
          <p:cNvSpPr/>
          <p:nvPr>
            <p:ph type="body" sz="quarter" idx="4294967295"/>
          </p:nvPr>
        </p:nvSpPr>
        <p:spPr>
          <a:xfrm>
            <a:off x="371475" y="495300"/>
            <a:ext cx="6400800" cy="620713"/>
          </a:xfrm>
          <a:prstGeom prst="rect">
            <a:avLst/>
          </a:prstGeom>
        </p:spPr>
        <p:txBody>
          <a:bodyPr/>
          <a:lstStyle>
            <a:lvl1pPr marL="0" indent="0">
              <a:lnSpc>
                <a:spcPts val="2300"/>
              </a:lnSpc>
              <a:buClr>
                <a:srgbClr val="FFFFFF"/>
              </a:buClr>
              <a:buFont typeface="Helvetica"/>
              <a:defRPr sz="2300"/>
            </a:lvl1pPr>
          </a:lstStyle>
          <a:p>
            <a:pPr/>
            <a:r>
              <a:t>DATA SCIENCE - Week 5 Day 1</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4" name="Shape 744"/>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745" name="Shape 745"/>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pic>
        <p:nvPicPr>
          <p:cNvPr id="746" name="pasted-image.png"/>
          <p:cNvPicPr>
            <a:picLocks noChangeAspect="1"/>
          </p:cNvPicPr>
          <p:nvPr/>
        </p:nvPicPr>
        <p:blipFill>
          <a:blip r:embed="rId2">
            <a:extLst/>
          </a:blip>
          <a:stretch>
            <a:fillRect/>
          </a:stretch>
        </p:blipFill>
        <p:spPr>
          <a:xfrm>
            <a:off x="1476202" y="100"/>
            <a:ext cx="6518396" cy="5257801"/>
          </a:xfrm>
          <a:prstGeom prst="rect">
            <a:avLst/>
          </a:prstGeom>
          <a:ln w="25400"/>
        </p:spPr>
      </p:pic>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8" name="Shape 748"/>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749" name="Shape 749"/>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750" name="Shape 750"/>
          <p:cNvSpPr/>
          <p:nvPr>
            <p:ph type="title" idx="4294967295"/>
          </p:nvPr>
        </p:nvSpPr>
        <p:spPr>
          <a:xfrm>
            <a:off x="347662" y="1116012"/>
            <a:ext cx="8426451" cy="3894138"/>
          </a:xfrm>
          <a:prstGeom prst="rect">
            <a:avLst/>
          </a:prstGeom>
        </p:spPr>
        <p:txBody>
          <a:bodyPr lIns="38100" tIns="38100" rIns="38100" bIns="38100"/>
          <a:lstStyle/>
          <a:p>
            <a:pPr marL="27728" marR="27728">
              <a:lnSpc>
                <a:spcPts val="7600"/>
              </a:lnSpc>
              <a:defRPr sz="8800"/>
            </a:pPr>
            <a:r>
              <a:t>READINGS</a:t>
            </a:r>
          </a:p>
          <a:p>
            <a:pPr marL="27728" marR="27728">
              <a:lnSpc>
                <a:spcPct val="120000"/>
              </a:lnSpc>
              <a:defRPr sz="1800"/>
            </a:pPr>
          </a:p>
          <a:p>
            <a:pPr marL="27728" marR="27728">
              <a:lnSpc>
                <a:spcPct val="120000"/>
              </a:lnSpc>
              <a:defRPr sz="1800"/>
            </a:pPr>
            <a:r>
              <a:rPr sz="1900"/>
              <a:t>Read the following before class on Monday</a:t>
            </a:r>
            <a:endParaRPr sz="1900"/>
          </a:p>
          <a:p>
            <a:pPr marL="199812" marR="27728" indent="-131444">
              <a:lnSpc>
                <a:spcPct val="120000"/>
              </a:lnSpc>
              <a:buSzPct val="69000"/>
              <a:buFont typeface="Lucida Grande"/>
              <a:defRPr sz="1800"/>
            </a:pPr>
            <a:r>
              <a:rPr u="sng">
                <a:hlinkClick r:id="rId2" invalidUrl="" action="" tgtFrame="" tooltip="" history="1" highlightClick="0" endSnd="0"/>
              </a:rPr>
              <a:t>http://www.slideshare.net/MrChrisJohnson/algorithmic-music-recommendations-at-spotify</a:t>
            </a:r>
            <a:endParaRPr sz="1900"/>
          </a:p>
          <a:p>
            <a:pPr marL="199812" marR="27728" indent="-131444">
              <a:lnSpc>
                <a:spcPct val="120000"/>
              </a:lnSpc>
              <a:buSzPct val="69000"/>
              <a:buFont typeface="Lucida Grande"/>
              <a:defRPr sz="1800"/>
            </a:pPr>
            <a:r>
              <a:rPr u="sng">
                <a:hlinkClick r:id="rId3" invalidUrl="" action="" tgtFrame="" tooltip="" history="1" highlightClick="0" endSnd="0"/>
              </a:rPr>
              <a:t>http://techblog.netflix.com/2012/04/netflix-recommendations-beyond-5-stars.html</a:t>
            </a:r>
          </a:p>
        </p:txBody>
      </p:sp>
      <p:sp>
        <p:nvSpPr>
          <p:cNvPr id="751" name="Shape 751"/>
          <p:cNvSpPr/>
          <p:nvPr>
            <p:ph type="body" sz="quarter" idx="4294967295"/>
          </p:nvPr>
        </p:nvSpPr>
        <p:spPr>
          <a:xfrm>
            <a:off x="371475" y="495300"/>
            <a:ext cx="6400800" cy="620713"/>
          </a:xfrm>
          <a:prstGeom prst="rect">
            <a:avLst/>
          </a:prstGeom>
        </p:spPr>
        <p:txBody>
          <a:bodyPr/>
          <a:lstStyle>
            <a:lvl1pPr marL="0" indent="0">
              <a:lnSpc>
                <a:spcPts val="2300"/>
              </a:lnSpc>
              <a:buClr>
                <a:srgbClr val="FFFFFF"/>
              </a:buClr>
              <a:buFont typeface="Helvetica"/>
              <a:defRPr sz="2300"/>
            </a:lvl1pPr>
          </a:lstStyle>
          <a:p>
            <a:pPr/>
            <a:r>
              <a:t>DATA SCIENCE - Week 4 Day 2</a:t>
            </a:r>
          </a:p>
        </p:txBody>
      </p:sp>
      <p:pic>
        <p:nvPicPr>
          <p:cNvPr id="752" name="pasted-image.png"/>
          <p:cNvPicPr>
            <a:picLocks noChangeAspect="1"/>
          </p:cNvPicPr>
          <p:nvPr/>
        </p:nvPicPr>
        <p:blipFill>
          <a:blip r:embed="rId4">
            <a:extLst/>
          </a:blip>
          <a:srcRect l="6642" t="3937" r="6953" b="3565"/>
          <a:stretch>
            <a:fillRect/>
          </a:stretch>
        </p:blipFill>
        <p:spPr>
          <a:xfrm>
            <a:off x="1980638" y="3644613"/>
            <a:ext cx="1252074" cy="1253709"/>
          </a:xfrm>
          <a:custGeom>
            <a:avLst/>
            <a:gdLst/>
            <a:ahLst/>
            <a:cxnLst>
              <a:cxn ang="0">
                <a:pos x="wd2" y="hd2"/>
              </a:cxn>
              <a:cxn ang="5400000">
                <a:pos x="wd2" y="hd2"/>
              </a:cxn>
              <a:cxn ang="10800000">
                <a:pos x="wd2" y="hd2"/>
              </a:cxn>
              <a:cxn ang="16200000">
                <a:pos x="wd2" y="hd2"/>
              </a:cxn>
            </a:cxnLst>
            <a:rect l="0" t="0" r="r" b="b"/>
            <a:pathLst>
              <a:path w="18812" h="21592" fill="norm" stroke="1" extrusionOk="0">
                <a:moveTo>
                  <a:pt x="9784" y="6"/>
                </a:moveTo>
                <a:cubicBezTo>
                  <a:pt x="9452" y="-6"/>
                  <a:pt x="9115" y="-3"/>
                  <a:pt x="8776" y="27"/>
                </a:cubicBezTo>
                <a:cubicBezTo>
                  <a:pt x="6307" y="238"/>
                  <a:pt x="4495" y="1183"/>
                  <a:pt x="2766" y="3150"/>
                </a:cubicBezTo>
                <a:cubicBezTo>
                  <a:pt x="-2784" y="9465"/>
                  <a:pt x="521" y="20614"/>
                  <a:pt x="8210" y="21516"/>
                </a:cubicBezTo>
                <a:cubicBezTo>
                  <a:pt x="8620" y="21564"/>
                  <a:pt x="9020" y="21591"/>
                  <a:pt x="9414" y="21591"/>
                </a:cubicBezTo>
                <a:cubicBezTo>
                  <a:pt x="12173" y="21594"/>
                  <a:pt x="14521" y="20430"/>
                  <a:pt x="16379" y="18126"/>
                </a:cubicBezTo>
                <a:cubicBezTo>
                  <a:pt x="17959" y="16168"/>
                  <a:pt x="18816" y="13585"/>
                  <a:pt x="18812" y="10765"/>
                </a:cubicBezTo>
                <a:cubicBezTo>
                  <a:pt x="18803" y="4877"/>
                  <a:pt x="14761" y="186"/>
                  <a:pt x="9784" y="6"/>
                </a:cubicBezTo>
                <a:close/>
              </a:path>
            </a:pathLst>
          </a:custGeom>
          <a:ln w="25400"/>
        </p:spPr>
      </p:pic>
      <p:pic>
        <p:nvPicPr>
          <p:cNvPr id="753" name="pasted-image.png"/>
          <p:cNvPicPr>
            <a:picLocks noChangeAspect="1"/>
          </p:cNvPicPr>
          <p:nvPr/>
        </p:nvPicPr>
        <p:blipFill>
          <a:blip r:embed="rId5">
            <a:extLst/>
          </a:blip>
          <a:stretch>
            <a:fillRect/>
          </a:stretch>
        </p:blipFill>
        <p:spPr>
          <a:xfrm>
            <a:off x="5163977" y="3567252"/>
            <a:ext cx="3037048" cy="1408432"/>
          </a:xfrm>
          <a:prstGeom prst="rect">
            <a:avLst/>
          </a:prstGeom>
          <a:ln w="25400"/>
        </p:spPr>
      </p:pic>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5" name="Shape 755"/>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756" name="Shape 756"/>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pic>
        <p:nvPicPr>
          <p:cNvPr id="757" name="pasted-image.png"/>
          <p:cNvPicPr>
            <a:picLocks noChangeAspect="1"/>
          </p:cNvPicPr>
          <p:nvPr/>
        </p:nvPicPr>
        <p:blipFill>
          <a:blip r:embed="rId2">
            <a:extLst/>
          </a:blip>
          <a:stretch>
            <a:fillRect/>
          </a:stretch>
        </p:blipFill>
        <p:spPr>
          <a:xfrm>
            <a:off x="2730937" y="100"/>
            <a:ext cx="4008927" cy="5257801"/>
          </a:xfrm>
          <a:prstGeom prst="rect">
            <a:avLst/>
          </a:prstGeom>
          <a:ln w="25400"/>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74" name="Shape 174"/>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75" name="Shape 175"/>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76" name="Shape 176"/>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77" name="Shape 177"/>
          <p:cNvSpPr/>
          <p:nvPr>
            <p:ph type="sldNum" sz="quarter" idx="2"/>
          </p:nvPr>
        </p:nvSpPr>
        <p:spPr>
          <a:xfrm>
            <a:off x="8685361" y="514350"/>
            <a:ext cx="183853"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8" name="Shape 178"/>
          <p:cNvSpPr/>
          <p:nvPr>
            <p:ph type="title"/>
          </p:nvPr>
        </p:nvSpPr>
        <p:spPr>
          <a:prstGeom prst="rect">
            <a:avLst/>
          </a:prstGeom>
        </p:spPr>
        <p:txBody>
          <a:bodyPr/>
          <a:lstStyle/>
          <a:p>
            <a:pPr/>
            <a:r>
              <a:t>CLUSTERING</a:t>
            </a:r>
          </a:p>
        </p:txBody>
      </p:sp>
      <p:sp>
        <p:nvSpPr>
          <p:cNvPr id="179" name="Shape 179"/>
          <p:cNvSpPr/>
          <p:nvPr/>
        </p:nvSpPr>
        <p:spPr>
          <a:xfrm>
            <a:off x="454024" y="2434652"/>
            <a:ext cx="5080399" cy="111378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259715" marR="65828" indent="-219075" algn="l" defTabSz="914400">
              <a:lnSpc>
                <a:spcPts val="2400"/>
              </a:lnSpc>
              <a:spcBef>
                <a:spcPts val="700"/>
              </a:spcBef>
              <a:buClr>
                <a:srgbClr val="000000"/>
              </a:buClr>
              <a:buSzPct val="69000"/>
              <a:buFont typeface="Lucida Grande"/>
              <a:buChar char="‣"/>
              <a:defRPr b="0" sz="2000"/>
            </a:pPr>
            <a:r>
              <a:t>What is a Cluster?</a:t>
            </a:r>
          </a:p>
          <a:p>
            <a:pPr marL="259715" marR="65828" indent="-219075" algn="l" defTabSz="914400">
              <a:lnSpc>
                <a:spcPts val="2400"/>
              </a:lnSpc>
              <a:spcBef>
                <a:spcPts val="700"/>
              </a:spcBef>
              <a:buClr>
                <a:srgbClr val="000000"/>
              </a:buClr>
              <a:buSzPct val="69000"/>
              <a:buFont typeface="Lucida Grande"/>
              <a:buChar char="‣"/>
              <a:defRPr b="0" sz="2000"/>
            </a:pPr>
            <a:r>
              <a:t>Why would we do this?</a:t>
            </a:r>
          </a:p>
          <a:p>
            <a:pPr marL="259715" marR="65828" indent="-219075" algn="l" defTabSz="914400">
              <a:lnSpc>
                <a:spcPts val="2400"/>
              </a:lnSpc>
              <a:spcBef>
                <a:spcPts val="700"/>
              </a:spcBef>
              <a:buClr>
                <a:srgbClr val="000000"/>
              </a:buClr>
              <a:buSzPct val="69000"/>
              <a:buFont typeface="Lucida Grande"/>
              <a:buChar char="‣"/>
              <a:defRPr b="0" sz="2000"/>
            </a:pPr>
            <a:r>
              <a:t>What is K-Means?</a:t>
            </a:r>
          </a:p>
        </p:txBody>
      </p:sp>
      <p:sp>
        <p:nvSpPr>
          <p:cNvPr id="180" name="Shape 180"/>
          <p:cNvSpPr/>
          <p:nvPr/>
        </p:nvSpPr>
        <p:spPr>
          <a:xfrm flipH="1">
            <a:off x="6357937" y="1840230"/>
            <a:ext cx="1" cy="2263140"/>
          </a:xfrm>
          <a:prstGeom prst="line">
            <a:avLst/>
          </a:prstGeom>
          <a:solidFill>
            <a:srgbClr val="650A34"/>
          </a:solidFill>
          <a:ln w="38100">
            <a:solidFill>
              <a:srgbClr val="000000"/>
            </a:solidFill>
            <a:headEnd type="triangle"/>
          </a:ln>
        </p:spPr>
        <p:txBody>
          <a:bodyPr lIns="45719" rIns="45719"/>
          <a:lstStyle/>
          <a:p>
            <a:pPr algn="l" defTabSz="457200">
              <a:defRPr b="0" sz="1200">
                <a:uFillTx/>
              </a:defRPr>
            </a:pPr>
          </a:p>
        </p:txBody>
      </p:sp>
      <p:sp>
        <p:nvSpPr>
          <p:cNvPr id="181" name="Shape 181"/>
          <p:cNvSpPr/>
          <p:nvPr/>
        </p:nvSpPr>
        <p:spPr>
          <a:xfrm flipH="1">
            <a:off x="6198167" y="3988623"/>
            <a:ext cx="2750571" cy="1"/>
          </a:xfrm>
          <a:prstGeom prst="line">
            <a:avLst/>
          </a:prstGeom>
          <a:solidFill>
            <a:srgbClr val="650A34"/>
          </a:solidFill>
          <a:ln w="38100">
            <a:solidFill>
              <a:srgbClr val="000000"/>
            </a:solidFill>
            <a:headEnd type="triangle"/>
          </a:ln>
        </p:spPr>
        <p:txBody>
          <a:bodyPr lIns="45719" rIns="45719"/>
          <a:lstStyle/>
          <a:p>
            <a:pPr algn="l" defTabSz="457200">
              <a:defRPr b="0" sz="1200">
                <a:uFillTx/>
              </a:defRPr>
            </a:pPr>
          </a:p>
        </p:txBody>
      </p:sp>
      <p:sp>
        <p:nvSpPr>
          <p:cNvPr id="182" name="Shape 182"/>
          <p:cNvSpPr/>
          <p:nvPr/>
        </p:nvSpPr>
        <p:spPr>
          <a:xfrm>
            <a:off x="6662736" y="2890398"/>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183" name="Shape 183"/>
          <p:cNvSpPr/>
          <p:nvPr/>
        </p:nvSpPr>
        <p:spPr>
          <a:xfrm>
            <a:off x="7394257" y="2222810"/>
            <a:ext cx="182881" cy="182881"/>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184" name="Shape 184"/>
          <p:cNvSpPr/>
          <p:nvPr/>
        </p:nvSpPr>
        <p:spPr>
          <a:xfrm>
            <a:off x="7676494" y="2082088"/>
            <a:ext cx="182881" cy="182882"/>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185" name="Shape 185"/>
          <p:cNvSpPr/>
          <p:nvPr/>
        </p:nvSpPr>
        <p:spPr>
          <a:xfrm>
            <a:off x="7005553" y="3026968"/>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186" name="Shape 186"/>
          <p:cNvSpPr/>
          <p:nvPr/>
        </p:nvSpPr>
        <p:spPr>
          <a:xfrm>
            <a:off x="6510336" y="3209252"/>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187" name="Shape 187"/>
          <p:cNvSpPr/>
          <p:nvPr/>
        </p:nvSpPr>
        <p:spPr>
          <a:xfrm>
            <a:off x="8295313" y="2791237"/>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188" name="Shape 188"/>
          <p:cNvSpPr/>
          <p:nvPr/>
        </p:nvSpPr>
        <p:spPr>
          <a:xfrm>
            <a:off x="8011393" y="2974118"/>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189" name="Shape 189"/>
          <p:cNvSpPr/>
          <p:nvPr/>
        </p:nvSpPr>
        <p:spPr>
          <a:xfrm>
            <a:off x="8321424" y="3216774"/>
            <a:ext cx="182881" cy="182881"/>
          </a:xfrm>
          <a:prstGeom prst="ellipse">
            <a:avLst/>
          </a:prstGeom>
          <a:solidFill>
            <a:srgbClr val="FFE76A"/>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190" name="Shape 190"/>
          <p:cNvSpPr/>
          <p:nvPr/>
        </p:nvSpPr>
        <p:spPr>
          <a:xfrm>
            <a:off x="7512218" y="1866900"/>
            <a:ext cx="182881" cy="182881"/>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191" name="Shape 191"/>
          <p:cNvSpPr/>
          <p:nvPr/>
        </p:nvSpPr>
        <p:spPr>
          <a:xfrm>
            <a:off x="7005553" y="3493770"/>
            <a:ext cx="182881" cy="182881"/>
          </a:xfrm>
          <a:prstGeom prst="ellipse">
            <a:avLst/>
          </a:prstGeom>
          <a:solidFill>
            <a:srgbClr val="FF3669"/>
          </a:solidFill>
          <a:ln w="12700">
            <a:miter lim="400000"/>
          </a:ln>
        </p:spPr>
        <p:txBody>
          <a:bodyPr lIns="45719" rIns="45719"/>
          <a:lstStyle/>
          <a:p>
            <a:pPr defTabSz="914400">
              <a:defRPr b="0" sz="5800">
                <a:uFillTx/>
                <a:latin typeface="Gill Sans"/>
                <a:ea typeface="Gill Sans"/>
                <a:cs typeface="Gill Sans"/>
                <a:sym typeface="Gill Sans"/>
              </a:defRPr>
            </a:pPr>
          </a:p>
        </p:txBody>
      </p:sp>
      <p:sp>
        <p:nvSpPr>
          <p:cNvPr id="192" name="Shape 192"/>
          <p:cNvSpPr/>
          <p:nvPr/>
        </p:nvSpPr>
        <p:spPr>
          <a:xfrm>
            <a:off x="8022066" y="1954283"/>
            <a:ext cx="182881" cy="182881"/>
          </a:xfrm>
          <a:prstGeom prst="ellipse">
            <a:avLst/>
          </a:prstGeom>
          <a:solidFill>
            <a:srgbClr val="70E5E1"/>
          </a:solidFill>
          <a:ln w="12700">
            <a:miter lim="400000"/>
          </a:ln>
        </p:spPr>
        <p:txBody>
          <a:bodyPr lIns="45719" rIns="45719"/>
          <a:lstStyle/>
          <a:p>
            <a:pPr defTabSz="914400">
              <a:defRPr b="0" sz="5800">
                <a:uFillTx/>
                <a:latin typeface="Gill Sans"/>
                <a:ea typeface="Gill Sans"/>
                <a:cs typeface="Gill Sans"/>
                <a:sym typeface="Gill Sans"/>
              </a:defRPr>
            </a:pPr>
          </a:p>
        </p:txBody>
      </p:sp>
      <p:grpSp>
        <p:nvGrpSpPr>
          <p:cNvPr id="195" name="Group 195"/>
          <p:cNvGrpSpPr/>
          <p:nvPr/>
        </p:nvGrpSpPr>
        <p:grpSpPr>
          <a:xfrm>
            <a:off x="6785941" y="3162300"/>
            <a:ext cx="201032" cy="201032"/>
            <a:chOff x="0" y="0"/>
            <a:chExt cx="201031" cy="201031"/>
          </a:xfrm>
        </p:grpSpPr>
        <p:sp>
          <p:nvSpPr>
            <p:cNvPr id="193" name="Shape 193"/>
            <p:cNvSpPr/>
            <p:nvPr/>
          </p:nvSpPr>
          <p:spPr>
            <a:xfrm flipH="1" flipV="1">
              <a:off x="0" y="104265"/>
              <a:ext cx="201032" cy="1"/>
            </a:xfrm>
            <a:prstGeom prst="line">
              <a:avLst/>
            </a:prstGeom>
            <a:solidFill>
              <a:srgbClr val="650A34"/>
            </a:solidFill>
            <a:ln w="28575" cap="flat">
              <a:solidFill>
                <a:srgbClr val="CE0035"/>
              </a:solidFill>
              <a:prstDash val="solid"/>
              <a:round/>
            </a:ln>
            <a:effectLst/>
          </p:spPr>
          <p:txBody>
            <a:bodyPr wrap="square" lIns="45719" tIns="45719" rIns="45719" bIns="45719" numCol="1" anchor="t">
              <a:noAutofit/>
            </a:bodyPr>
            <a:lstStyle/>
            <a:p>
              <a:pPr algn="l" defTabSz="457200">
                <a:defRPr b="0" sz="1200">
                  <a:uFillTx/>
                </a:defRPr>
              </a:pPr>
            </a:p>
          </p:txBody>
        </p:sp>
        <p:sp>
          <p:nvSpPr>
            <p:cNvPr id="194" name="Shape 194"/>
            <p:cNvSpPr/>
            <p:nvPr/>
          </p:nvSpPr>
          <p:spPr>
            <a:xfrm flipH="1">
              <a:off x="91470" y="0"/>
              <a:ext cx="1" cy="201032"/>
            </a:xfrm>
            <a:prstGeom prst="line">
              <a:avLst/>
            </a:prstGeom>
            <a:solidFill>
              <a:srgbClr val="650A34"/>
            </a:solidFill>
            <a:ln w="28575" cap="flat">
              <a:solidFill>
                <a:srgbClr val="CE0035"/>
              </a:solidFill>
              <a:prstDash val="solid"/>
              <a:round/>
            </a:ln>
            <a:effectLst/>
          </p:spPr>
          <p:txBody>
            <a:bodyPr wrap="square" lIns="45719" tIns="45719" rIns="45719" bIns="45719" numCol="1" anchor="t">
              <a:noAutofit/>
            </a:bodyPr>
            <a:lstStyle/>
            <a:p>
              <a:pPr algn="l" defTabSz="457200">
                <a:defRPr b="0" sz="1200">
                  <a:uFillTx/>
                </a:defRPr>
              </a:pPr>
            </a:p>
          </p:txBody>
        </p:sp>
      </p:grpSp>
      <p:grpSp>
        <p:nvGrpSpPr>
          <p:cNvPr id="198" name="Group 198"/>
          <p:cNvGrpSpPr/>
          <p:nvPr/>
        </p:nvGrpSpPr>
        <p:grpSpPr>
          <a:xfrm>
            <a:off x="7733991" y="2065669"/>
            <a:ext cx="201032" cy="201032"/>
            <a:chOff x="0" y="0"/>
            <a:chExt cx="201031" cy="201031"/>
          </a:xfrm>
        </p:grpSpPr>
        <p:sp>
          <p:nvSpPr>
            <p:cNvPr id="196" name="Shape 196"/>
            <p:cNvSpPr/>
            <p:nvPr/>
          </p:nvSpPr>
          <p:spPr>
            <a:xfrm flipH="1" flipV="1">
              <a:off x="0" y="104265"/>
              <a:ext cx="201032" cy="1"/>
            </a:xfrm>
            <a:prstGeom prst="line">
              <a:avLst/>
            </a:prstGeom>
            <a:solidFill>
              <a:srgbClr val="650A34"/>
            </a:solidFill>
            <a:ln w="28575" cap="flat">
              <a:solidFill>
                <a:srgbClr val="11615E"/>
              </a:solidFill>
              <a:prstDash val="solid"/>
              <a:round/>
            </a:ln>
            <a:effectLst/>
          </p:spPr>
          <p:txBody>
            <a:bodyPr wrap="square" lIns="45719" tIns="45719" rIns="45719" bIns="45719" numCol="1" anchor="t">
              <a:noAutofit/>
            </a:bodyPr>
            <a:lstStyle/>
            <a:p>
              <a:pPr algn="l" defTabSz="457200">
                <a:defRPr b="0" sz="1200">
                  <a:uFillTx/>
                </a:defRPr>
              </a:pPr>
            </a:p>
          </p:txBody>
        </p:sp>
        <p:sp>
          <p:nvSpPr>
            <p:cNvPr id="197" name="Shape 197"/>
            <p:cNvSpPr/>
            <p:nvPr/>
          </p:nvSpPr>
          <p:spPr>
            <a:xfrm flipH="1">
              <a:off x="91470" y="0"/>
              <a:ext cx="1" cy="201032"/>
            </a:xfrm>
            <a:prstGeom prst="line">
              <a:avLst/>
            </a:prstGeom>
            <a:solidFill>
              <a:srgbClr val="650A34"/>
            </a:solidFill>
            <a:ln w="28575" cap="flat">
              <a:solidFill>
                <a:srgbClr val="11615E"/>
              </a:solidFill>
              <a:prstDash val="solid"/>
              <a:round/>
            </a:ln>
            <a:effectLst/>
          </p:spPr>
          <p:txBody>
            <a:bodyPr wrap="square" lIns="45719" tIns="45719" rIns="45719" bIns="45719" numCol="1" anchor="t">
              <a:noAutofit/>
            </a:bodyPr>
            <a:lstStyle/>
            <a:p>
              <a:pPr algn="l" defTabSz="457200">
                <a:defRPr b="0" sz="1200">
                  <a:uFillTx/>
                </a:defRPr>
              </a:pPr>
            </a:p>
          </p:txBody>
        </p:sp>
      </p:grpSp>
      <p:grpSp>
        <p:nvGrpSpPr>
          <p:cNvPr id="201" name="Group 201"/>
          <p:cNvGrpSpPr/>
          <p:nvPr/>
        </p:nvGrpSpPr>
        <p:grpSpPr>
          <a:xfrm>
            <a:off x="8221544" y="2992285"/>
            <a:ext cx="201032" cy="201032"/>
            <a:chOff x="0" y="0"/>
            <a:chExt cx="201031" cy="201031"/>
          </a:xfrm>
        </p:grpSpPr>
        <p:sp>
          <p:nvSpPr>
            <p:cNvPr id="199" name="Shape 199"/>
            <p:cNvSpPr/>
            <p:nvPr/>
          </p:nvSpPr>
          <p:spPr>
            <a:xfrm flipH="1" flipV="1">
              <a:off x="0" y="104265"/>
              <a:ext cx="201032" cy="1"/>
            </a:xfrm>
            <a:prstGeom prst="line">
              <a:avLst/>
            </a:prstGeom>
            <a:solidFill>
              <a:srgbClr val="650A34"/>
            </a:solidFill>
            <a:ln w="28575" cap="flat">
              <a:solidFill>
                <a:srgbClr val="FFE76A"/>
              </a:solidFill>
              <a:prstDash val="solid"/>
              <a:round/>
            </a:ln>
            <a:effectLst/>
          </p:spPr>
          <p:txBody>
            <a:bodyPr wrap="square" lIns="45719" tIns="45719" rIns="45719" bIns="45719" numCol="1" anchor="t">
              <a:noAutofit/>
            </a:bodyPr>
            <a:lstStyle/>
            <a:p>
              <a:pPr algn="l" defTabSz="457200">
                <a:defRPr b="0" sz="1200">
                  <a:uFillTx/>
                </a:defRPr>
              </a:pPr>
            </a:p>
          </p:txBody>
        </p:sp>
        <p:sp>
          <p:nvSpPr>
            <p:cNvPr id="200" name="Shape 200"/>
            <p:cNvSpPr/>
            <p:nvPr/>
          </p:nvSpPr>
          <p:spPr>
            <a:xfrm flipH="1">
              <a:off x="91470" y="0"/>
              <a:ext cx="1" cy="201032"/>
            </a:xfrm>
            <a:prstGeom prst="line">
              <a:avLst/>
            </a:prstGeom>
            <a:solidFill>
              <a:srgbClr val="650A34"/>
            </a:solidFill>
            <a:ln w="28575" cap="flat">
              <a:solidFill>
                <a:srgbClr val="FFE76A"/>
              </a:solidFill>
              <a:prstDash val="solid"/>
              <a:round/>
            </a:ln>
            <a:effectLst/>
          </p:spPr>
          <p:txBody>
            <a:bodyPr wrap="square" lIns="45719" tIns="45719" rIns="45719" bIns="45719" numCol="1" anchor="t">
              <a:noAutofit/>
            </a:bodyPr>
            <a:lstStyle/>
            <a:p>
              <a:pPr algn="l" defTabSz="457200">
                <a:defRPr b="0" sz="1200">
                  <a:uFillTx/>
                </a:defRPr>
              </a:pPr>
            </a:p>
          </p:txBody>
        </p:sp>
      </p:grpSp>
      <p:sp>
        <p:nvSpPr>
          <p:cNvPr id="202" name="Shape 202"/>
          <p:cNvSpPr/>
          <p:nvPr/>
        </p:nvSpPr>
        <p:spPr>
          <a:xfrm>
            <a:off x="5893977" y="2705100"/>
            <a:ext cx="405690" cy="3713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0" sz="4200">
                <a:uFillTx/>
                <a:latin typeface="Gill Sans"/>
                <a:ea typeface="Gill Sans"/>
                <a:cs typeface="Gill Sans"/>
                <a:sym typeface="Gill Sans"/>
              </a:defRPr>
            </a:pPr>
            <a:r>
              <a:rPr b="1" sz="1600"/>
              <a:t>x</a:t>
            </a:r>
            <a:r>
              <a:rPr b="1" baseline="-25000" sz="1600"/>
              <a:t>1</a:t>
            </a:r>
          </a:p>
        </p:txBody>
      </p:sp>
      <p:sp>
        <p:nvSpPr>
          <p:cNvPr id="203" name="Shape 203"/>
          <p:cNvSpPr/>
          <p:nvPr/>
        </p:nvSpPr>
        <p:spPr>
          <a:xfrm>
            <a:off x="7500936" y="3984676"/>
            <a:ext cx="405690" cy="37134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0" sz="4200">
                <a:uFillTx/>
                <a:latin typeface="Gill Sans"/>
                <a:ea typeface="Gill Sans"/>
                <a:cs typeface="Gill Sans"/>
                <a:sym typeface="Gill Sans"/>
              </a:defRPr>
            </a:pPr>
            <a:r>
              <a:rPr b="1" sz="1600"/>
              <a:t>x</a:t>
            </a:r>
            <a:r>
              <a:rPr b="1" baseline="-25000" sz="1600"/>
              <a:t>2</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06" name="Shape 206"/>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07" name="Shape 207"/>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08" name="Shape 208"/>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09" name="Shape 209"/>
          <p:cNvSpPr/>
          <p:nvPr>
            <p:ph type="sldNum" sz="quarter" idx="2"/>
          </p:nvPr>
        </p:nvSpPr>
        <p:spPr>
          <a:xfrm>
            <a:off x="8685361" y="514350"/>
            <a:ext cx="183853"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0" name="Shape 210"/>
          <p:cNvSpPr/>
          <p:nvPr>
            <p:ph type="title"/>
          </p:nvPr>
        </p:nvSpPr>
        <p:spPr>
          <a:prstGeom prst="rect">
            <a:avLst/>
          </a:prstGeom>
        </p:spPr>
        <p:txBody>
          <a:bodyPr/>
          <a:lstStyle/>
          <a:p>
            <a:pPr/>
            <a:r>
              <a:t>WHAT IS A CLUSTER?</a:t>
            </a:r>
          </a:p>
        </p:txBody>
      </p:sp>
      <p:sp>
        <p:nvSpPr>
          <p:cNvPr id="211" name="Shape 211"/>
          <p:cNvSpPr/>
          <p:nvPr/>
        </p:nvSpPr>
        <p:spPr>
          <a:xfrm>
            <a:off x="454024" y="1325562"/>
            <a:ext cx="8455027" cy="37871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65828" algn="l" defTabSz="914400">
              <a:lnSpc>
                <a:spcPts val="2400"/>
              </a:lnSpc>
              <a:spcBef>
                <a:spcPts val="700"/>
              </a:spcBef>
              <a:defRPr b="0" sz="2000"/>
            </a:pPr>
            <a:r>
              <a:t>Recall unsupervised learning is when we are trying to find interesting patterns or groups in our data. We don’t have a variable we are trying to predict (a Y value).</a:t>
            </a:r>
          </a:p>
          <a:p>
            <a:pPr marR="65828" algn="l" defTabSz="914400">
              <a:lnSpc>
                <a:spcPts val="2400"/>
              </a:lnSpc>
              <a:spcBef>
                <a:spcPts val="700"/>
              </a:spcBef>
              <a:defRPr b="0" sz="2000"/>
            </a:pPr>
          </a:p>
          <a:p>
            <a:pPr marR="65828" algn="l" defTabSz="914400">
              <a:lnSpc>
                <a:spcPts val="2400"/>
              </a:lnSpc>
              <a:spcBef>
                <a:spcPts val="700"/>
              </a:spcBef>
              <a:defRPr b="0" sz="2000"/>
            </a:pPr>
            <a:r>
              <a:t>Clustering aims to discover subgroups in our data where the points are similar to each other. So we have a collection of groups and all points belonging to the same group are similar. Points in different groups are different to each other.</a:t>
            </a:r>
          </a:p>
          <a:p>
            <a:pPr marR="65828" algn="l" defTabSz="914400">
              <a:lnSpc>
                <a:spcPts val="2400"/>
              </a:lnSpc>
              <a:spcBef>
                <a:spcPts val="700"/>
              </a:spcBef>
              <a:defRPr b="0" sz="2000"/>
            </a:pPr>
          </a:p>
          <a:p>
            <a:pPr marR="65828" algn="l" defTabSz="914400">
              <a:lnSpc>
                <a:spcPts val="2400"/>
              </a:lnSpc>
              <a:spcBef>
                <a:spcPts val="700"/>
              </a:spcBef>
              <a:defRPr b="0" sz="2000"/>
            </a:pPr>
            <a:r>
              <a:t>We have to decide what variables we will construct the groups on. What makes them different (or similar)?</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14" name="Shape 214"/>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15" name="Shape 215"/>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16" name="Shape 216"/>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17" name="Shape 217"/>
          <p:cNvSpPr/>
          <p:nvPr>
            <p:ph type="sldNum" sz="quarter" idx="2"/>
          </p:nvPr>
        </p:nvSpPr>
        <p:spPr>
          <a:xfrm>
            <a:off x="8685361" y="514350"/>
            <a:ext cx="183853"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8" name="Shape 218"/>
          <p:cNvSpPr/>
          <p:nvPr>
            <p:ph type="title"/>
          </p:nvPr>
        </p:nvSpPr>
        <p:spPr>
          <a:prstGeom prst="rect">
            <a:avLst/>
          </a:prstGeom>
        </p:spPr>
        <p:txBody>
          <a:bodyPr/>
          <a:lstStyle/>
          <a:p>
            <a:pPr/>
            <a:r>
              <a:t>WHY WOULD WE CLUSTER DATA?</a:t>
            </a:r>
          </a:p>
        </p:txBody>
      </p:sp>
      <p:sp>
        <p:nvSpPr>
          <p:cNvPr id="219" name="Shape 219"/>
          <p:cNvSpPr/>
          <p:nvPr/>
        </p:nvSpPr>
        <p:spPr>
          <a:xfrm>
            <a:off x="454024" y="1429572"/>
            <a:ext cx="8455027" cy="223138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65828" algn="l" defTabSz="914400">
              <a:lnSpc>
                <a:spcPts val="2400"/>
              </a:lnSpc>
              <a:spcBef>
                <a:spcPts val="700"/>
              </a:spcBef>
              <a:defRPr b="0" sz="2000"/>
            </a:pPr>
            <a:r>
              <a:rPr i="1"/>
              <a:t>To enhance our understanding of a dataset by dividing the data into groups.</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Clustering provides a layer of abstraction from individual data points.</a:t>
            </a:r>
          </a:p>
          <a:p>
            <a:pPr marR="65828" algn="l" defTabSz="914400">
              <a:lnSpc>
                <a:spcPts val="2400"/>
              </a:lnSpc>
              <a:spcBef>
                <a:spcPts val="700"/>
              </a:spcBef>
              <a:defRPr b="0" sz="2000"/>
            </a:pPr>
            <a:endParaRPr i="1"/>
          </a:p>
          <a:p>
            <a:pPr marR="65828" algn="l" defTabSz="914400">
              <a:lnSpc>
                <a:spcPts val="2400"/>
              </a:lnSpc>
              <a:spcBef>
                <a:spcPts val="700"/>
              </a:spcBef>
              <a:defRPr b="0" sz="2000"/>
            </a:pPr>
            <a:r>
              <a:rPr i="1"/>
              <a:t>The goal is to extract and enhance the natural structure of the data</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22" name="Shape 222"/>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23" name="Shape 223"/>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24" name="Shape 224"/>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25" name="Shape 225"/>
          <p:cNvSpPr/>
          <p:nvPr>
            <p:ph type="sldNum" sz="quarter" idx="2"/>
          </p:nvPr>
        </p:nvSpPr>
        <p:spPr>
          <a:xfrm>
            <a:off x="8685361" y="514350"/>
            <a:ext cx="183853"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6" name="Shape 226"/>
          <p:cNvSpPr/>
          <p:nvPr>
            <p:ph type="title"/>
          </p:nvPr>
        </p:nvSpPr>
        <p:spPr>
          <a:prstGeom prst="rect">
            <a:avLst/>
          </a:prstGeom>
        </p:spPr>
        <p:txBody>
          <a:bodyPr/>
          <a:lstStyle/>
          <a:p>
            <a:pPr/>
            <a:r>
              <a:t>WHY WOULD WE CLUSTER DATA?</a:t>
            </a:r>
          </a:p>
        </p:txBody>
      </p:sp>
      <p:sp>
        <p:nvSpPr>
          <p:cNvPr id="227" name="Shape 227"/>
          <p:cNvSpPr/>
          <p:nvPr/>
        </p:nvSpPr>
        <p:spPr>
          <a:xfrm>
            <a:off x="454024" y="1429572"/>
            <a:ext cx="8455027" cy="61848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65828" algn="l" defTabSz="914400">
              <a:lnSpc>
                <a:spcPts val="2400"/>
              </a:lnSpc>
              <a:spcBef>
                <a:spcPts val="700"/>
              </a:spcBef>
              <a:defRPr b="0" sz="2000"/>
            </a:lvl1pPr>
          </a:lstStyle>
          <a:p>
            <a:pPr/>
            <a:r>
              <a:t>Marketing teams might want to group customers into like groups as a way of summarising the data</a:t>
            </a:r>
          </a:p>
        </p:txBody>
      </p:sp>
      <p:pic>
        <p:nvPicPr>
          <p:cNvPr id="228" name="pasted-image.tif"/>
          <p:cNvPicPr>
            <a:picLocks noChangeAspect="1"/>
          </p:cNvPicPr>
          <p:nvPr/>
        </p:nvPicPr>
        <p:blipFill>
          <a:blip r:embed="rId2">
            <a:extLst/>
          </a:blip>
          <a:stretch>
            <a:fillRect/>
          </a:stretch>
        </p:blipFill>
        <p:spPr>
          <a:xfrm>
            <a:off x="3290032" y="2304145"/>
            <a:ext cx="2783010" cy="2783010"/>
          </a:xfrm>
          <a:prstGeom prst="rect">
            <a:avLst/>
          </a:prstGeom>
          <a:ln w="25400"/>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31" name="Shape 23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32" name="Shape 23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33" name="Shape 23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34" name="Shape 234"/>
          <p:cNvSpPr/>
          <p:nvPr>
            <p:ph type="sldNum" sz="quarter" idx="2"/>
          </p:nvPr>
        </p:nvSpPr>
        <p:spPr>
          <a:xfrm>
            <a:off x="8685361" y="514350"/>
            <a:ext cx="183853"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5" name="Shape 235"/>
          <p:cNvSpPr/>
          <p:nvPr>
            <p:ph type="title"/>
          </p:nvPr>
        </p:nvSpPr>
        <p:spPr>
          <a:prstGeom prst="rect">
            <a:avLst/>
          </a:prstGeom>
        </p:spPr>
        <p:txBody>
          <a:bodyPr/>
          <a:lstStyle/>
          <a:p>
            <a:pPr/>
            <a:r>
              <a:t>WHY WOULD WE CLUSTER DATA?</a:t>
            </a:r>
          </a:p>
        </p:txBody>
      </p:sp>
      <p:sp>
        <p:nvSpPr>
          <p:cNvPr id="236" name="Shape 236"/>
          <p:cNvSpPr/>
          <p:nvPr/>
        </p:nvSpPr>
        <p:spPr>
          <a:xfrm>
            <a:off x="454024" y="1429572"/>
            <a:ext cx="8455027" cy="61848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65828" algn="l" defTabSz="914400">
              <a:lnSpc>
                <a:spcPts val="2400"/>
              </a:lnSpc>
              <a:spcBef>
                <a:spcPts val="700"/>
              </a:spcBef>
              <a:defRPr b="0" sz="2000"/>
            </a:lvl1pPr>
          </a:lstStyle>
          <a:p>
            <a:pPr/>
            <a:r>
              <a:t>Financial groups may want to group transactions into like groups as a way to find unusual payments</a:t>
            </a:r>
          </a:p>
        </p:txBody>
      </p:sp>
      <p:pic>
        <p:nvPicPr>
          <p:cNvPr id="237" name="pasted-image.png"/>
          <p:cNvPicPr>
            <a:picLocks noChangeAspect="1"/>
          </p:cNvPicPr>
          <p:nvPr/>
        </p:nvPicPr>
        <p:blipFill>
          <a:blip r:embed="rId2">
            <a:extLst/>
          </a:blip>
          <a:stretch>
            <a:fillRect/>
          </a:stretch>
        </p:blipFill>
        <p:spPr>
          <a:xfrm>
            <a:off x="2662732" y="2617590"/>
            <a:ext cx="4037611" cy="2467430"/>
          </a:xfrm>
          <a:prstGeom prst="rect">
            <a:avLst/>
          </a:prstGeom>
          <a:ln w="25400"/>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000000"/>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Trebuchet MS"/>
        <a:ea typeface="Trebuchet MS"/>
        <a:cs typeface="Trebuchet M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EDE"/>
        </a:solidFill>
        <a:ln w="25400"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Trebuchet MS"/>
        <a:ea typeface="Trebuchet MS"/>
        <a:cs typeface="Trebuchet M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EDE"/>
        </a:solidFill>
        <a:ln w="25400"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