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58787" y="487362"/>
            <a:ext cx="8448676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58787" y="908050"/>
            <a:ext cx="8448676" cy="0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444569" y="1066787"/>
            <a:ext cx="4924356" cy="1126999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500"/>
              </a:lnSpc>
              <a:defRPr cap="all" sz="3800">
                <a:solidFill>
                  <a:srgbClr val="000000"/>
                </a:solidFill>
                <a:uFillTx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458769" y="2072195"/>
            <a:ext cx="5748357" cy="1343026"/>
          </a:xfrm>
          <a:prstGeom prst="rect">
            <a:avLst/>
          </a:prstGeom>
        </p:spPr>
        <p:txBody>
          <a:bodyPr lIns="0" tIns="0" rIns="0" bIns="0"/>
          <a:lstStyle>
            <a:lvl1pPr marL="174625" indent="-174625" defTabSz="914400">
              <a:lnSpc>
                <a:spcPts val="2400"/>
              </a:lnSpc>
              <a:buSzPct val="69000"/>
              <a:buFont typeface="Lucida Grande"/>
              <a:buChar char="‣"/>
              <a:defRPr b="0" sz="2000">
                <a:solidFill>
                  <a:srgbClr val="000000"/>
                </a:solidFill>
                <a:uFillTx/>
              </a:defRPr>
            </a:lvl1pPr>
            <a:lvl2pPr marL="0" indent="329138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2pPr>
            <a:lvl3pPr marL="0" indent="658277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3pPr>
            <a:lvl4pPr marL="0" indent="987415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4pPr>
            <a:lvl5pPr marL="0" indent="1316552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582397" y="536831"/>
            <a:ext cx="323479" cy="297938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>
              <a:lnSpc>
                <a:spcPts val="2300"/>
              </a:lnSpc>
              <a:defRPr sz="22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5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6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81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93" name="image.tiff"/>
          <p:cNvPicPr>
            <a:picLocks noChangeAspect="0"/>
          </p:cNvPicPr>
          <p:nvPr/>
        </p:nvPicPr>
        <p:blipFill>
          <a:blip r:embed="rId2">
            <a:extLst/>
          </a:blip>
          <a:srcRect l="0" t="2653" r="0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r2d3.us/visual-intro-to-machine-learning-part-1/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igml.com/dashboard/datasets" TargetMode="External"/><Relationship Id="rId3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151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t>11 WEEK PART TIME COURSE</a:t>
            </a:r>
          </a:p>
          <a:p>
            <a:pPr>
              <a:lnSpc>
                <a:spcPct val="70000"/>
              </a:lnSpc>
              <a:defRPr sz="4100"/>
            </a:pPr>
          </a:p>
          <a:p>
            <a:pPr>
              <a:lnSpc>
                <a:spcPct val="70000"/>
              </a:lnSpc>
              <a:defRPr sz="4100"/>
            </a:pPr>
            <a:r>
              <a:t>Week 7 - Decision Trees</a:t>
            </a:r>
          </a:p>
          <a:p>
            <a:pPr>
              <a:lnSpc>
                <a:spcPct val="70000"/>
              </a:lnSpc>
              <a:defRPr sz="4100"/>
            </a:pPr>
            <a:r>
              <a:t>Monday 2nd January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SHORTCOMINGS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Prone to overfitting.</a:t>
            </a:r>
          </a:p>
          <a:p>
            <a:pPr>
              <a:spcBef>
                <a:spcPts val="1200"/>
              </a:spcBef>
            </a:pPr>
            <a:r>
              <a:t>Predictive power is lower in comparison to many other modern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Scans for a feature to split on that results in the greatest separation between classes in the resulting nodes.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3" name="Shape 2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pic>
        <p:nvPicPr>
          <p:cNvPr id="2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301" y="1730337"/>
            <a:ext cx="4607344" cy="346719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 flipH="1">
            <a:off x="6198214" y="3939201"/>
            <a:ext cx="533503" cy="235514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H="1">
            <a:off x="4404053" y="1330680"/>
            <a:ext cx="508071" cy="508072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4957683" y="960437"/>
            <a:ext cx="191840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Equal ratio of target classes</a:t>
            </a:r>
          </a:p>
          <a:p>
            <a:pPr algn="l" defTabSz="914400">
              <a:defRPr b="0" sz="1800">
                <a:uFillTx/>
              </a:defRPr>
            </a:pPr>
            <a:r>
              <a:t>50:50</a:t>
            </a:r>
          </a:p>
        </p:txBody>
      </p:sp>
      <p:sp>
        <p:nvSpPr>
          <p:cNvPr id="239" name="Shape 239"/>
          <p:cNvSpPr/>
          <p:nvPr/>
        </p:nvSpPr>
        <p:spPr>
          <a:xfrm>
            <a:off x="6794440" y="3549270"/>
            <a:ext cx="138753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High purity</a:t>
            </a:r>
          </a:p>
          <a:p>
            <a:pPr algn="l" defTabSz="914400">
              <a:defRPr b="0" sz="1800">
                <a:uFillTx/>
              </a:defRPr>
            </a:pPr>
            <a:r>
              <a:t>of class 1</a:t>
            </a:r>
          </a:p>
        </p:txBody>
      </p:sp>
      <p:sp>
        <p:nvSpPr>
          <p:cNvPr id="240" name="Shape 240"/>
          <p:cNvSpPr/>
          <p:nvPr/>
        </p:nvSpPr>
        <p:spPr>
          <a:xfrm>
            <a:off x="2067980" y="3936484"/>
            <a:ext cx="583826" cy="237003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603404" y="3549270"/>
            <a:ext cx="138753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High purity</a:t>
            </a:r>
          </a:p>
          <a:p>
            <a:pPr algn="l" defTabSz="914400">
              <a:defRPr b="0" sz="1800">
                <a:uFillTx/>
              </a:defRPr>
            </a:pPr>
            <a:r>
              <a:t>of class 0</a:t>
            </a:r>
          </a:p>
        </p:txBody>
      </p:sp>
      <p:sp>
        <p:nvSpPr>
          <p:cNvPr id="242" name="Shape 242"/>
          <p:cNvSpPr/>
          <p:nvPr/>
        </p:nvSpPr>
        <p:spPr>
          <a:xfrm>
            <a:off x="2119822" y="931227"/>
            <a:ext cx="21267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Gini Index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pic>
        <p:nvPicPr>
          <p:cNvPr id="2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21" y="1235131"/>
            <a:ext cx="3935204" cy="380922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 flipH="1">
            <a:off x="4987982" y="1962836"/>
            <a:ext cx="670354" cy="1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0" name="Shape 260"/>
          <p:cNvSpPr/>
          <p:nvPr/>
        </p:nvSpPr>
        <p:spPr>
          <a:xfrm flipH="1">
            <a:off x="4987982" y="3867835"/>
            <a:ext cx="670354" cy="1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5848501" y="1675086"/>
            <a:ext cx="182368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100">
                <a:uFillTx/>
              </a:defRPr>
            </a:lvl1pPr>
          </a:lstStyle>
          <a:p>
            <a:pPr/>
            <a:r>
              <a:t>Linear decision boundary</a:t>
            </a:r>
          </a:p>
        </p:txBody>
      </p:sp>
      <p:sp>
        <p:nvSpPr>
          <p:cNvPr id="262" name="Shape 262"/>
          <p:cNvSpPr/>
          <p:nvPr/>
        </p:nvSpPr>
        <p:spPr>
          <a:xfrm>
            <a:off x="5801140" y="3369278"/>
            <a:ext cx="191840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100">
                <a:uFillTx/>
              </a:defRPr>
            </a:lvl1pPr>
          </a:lstStyle>
          <a:p>
            <a:pPr/>
            <a:r>
              <a:t>Non-linear decision boundary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</p:txBody>
      </p:sp>
      <p:pic>
        <p:nvPicPr>
          <p:cNvPr id="2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9263" y="1825997"/>
            <a:ext cx="4037255" cy="3060239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  <a:p>
            <a:pPr>
              <a:spcBef>
                <a:spcPts val="1200"/>
              </a:spcBef>
            </a:pPr>
            <a:r>
              <a:t>For a classification tree, we predict that each observation belongs to the most commonly occurring class of training observations in the region to which it belongs.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  <a:p>
            <a:pPr>
              <a:spcBef>
                <a:spcPts val="1200"/>
              </a:spcBef>
            </a:pPr>
            <a:r>
              <a:t>For a classification tree, we predict that each observation belongs to the most commonly occurring class of training observations in the region to which it belongs. </a:t>
            </a:r>
          </a:p>
          <a:p>
            <a:pPr>
              <a:spcBef>
                <a:spcPts val="1200"/>
              </a:spcBef>
            </a:pPr>
            <a:r>
              <a:t>We naturally get combinations of features used for our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3" name="Shape 2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VISUALISING A DECISION TREE FIT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buSzTx/>
              <a:buNone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http://www.r2d3.us/visual-intro-to-machine-learning-part-1/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TITANIC DATA</a:t>
            </a:r>
          </a:p>
        </p:txBody>
      </p:sp>
      <p:graphicFrame>
        <p:nvGraphicFramePr>
          <p:cNvPr id="303" name="Table 303"/>
          <p:cNvGraphicFramePr/>
          <p:nvPr/>
        </p:nvGraphicFramePr>
        <p:xfrm>
          <a:off x="629478" y="1799082"/>
          <a:ext cx="8104119" cy="2794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63600"/>
                <a:gridCol w="647700"/>
                <a:gridCol w="520700"/>
                <a:gridCol w="2401817"/>
                <a:gridCol w="495300"/>
                <a:gridCol w="355600"/>
                <a:gridCol w="469900"/>
                <a:gridCol w="469900"/>
                <a:gridCol w="1231900"/>
                <a:gridCol w="64770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PassengerId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Survived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Pclass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Sex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Age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SibSp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Parch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Ticket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Fare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Braund, Mr. Owen Harris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A/5 21171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Cumings, Mrs. John Bradley (Florence Briggs Thayer)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PC 17599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Heikkinen, Miss. Laina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STON/O2. 3101282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Futrelle, Mrs. Jacques Heath (Lily May Peel)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113803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Allen, Mr. William Henry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373450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Moran, Mr. James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Tx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330877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McCarthy, Mr. Timothy J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17463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Palsson, Master. Gosta Leonard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349909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Johnson, Mrs. Oscar W (Elisabeth Vilhelmina Berg)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347742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/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Nasser, Mrs. Nicholas (Adele Achem)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237736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/>
                        <a:t>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4" name="Shape 304"/>
          <p:cNvSpPr/>
          <p:nvPr/>
        </p:nvSpPr>
        <p:spPr>
          <a:xfrm>
            <a:off x="2156538" y="1435381"/>
            <a:ext cx="6549603" cy="27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14395"/>
                </a:moveTo>
                <a:cubicBezTo>
                  <a:pt x="7211" y="-5386"/>
                  <a:pt x="14411" y="-4780"/>
                  <a:pt x="21600" y="16214"/>
                </a:cubicBezTo>
              </a:path>
            </a:pathLst>
          </a:custGeom>
          <a:ln w="25400">
            <a:solidFill>
              <a:srgbClr val="8B81D2"/>
            </a:solidFill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5028505" y="1061371"/>
            <a:ext cx="8057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91378" y="1061371"/>
            <a:ext cx="5983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307" name="Shape 307"/>
          <p:cNvSpPr/>
          <p:nvPr/>
        </p:nvSpPr>
        <p:spPr>
          <a:xfrm>
            <a:off x="1764236" y="1341214"/>
            <a:ext cx="1" cy="383160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SzPct val="100000"/>
              <a:buAutoNum type="arabicPeriod" startAt="1"/>
            </a:pPr>
            <a:r>
              <a:t>..</a:t>
            </a:r>
          </a:p>
          <a:p>
            <a:pPr marL="352777" indent="-352777">
              <a:buSzPct val="100000"/>
              <a:buAutoNum type="arabicPeriod" startAt="1"/>
            </a:pPr>
            <a:r>
              <a:t>What are decision trees?</a:t>
            </a:r>
          </a:p>
          <a:p>
            <a:pPr marL="352777" indent="-352777">
              <a:buSzPct val="100000"/>
              <a:buAutoNum type="arabicPeriod" startAt="1"/>
            </a:pPr>
            <a:r>
              <a:t>How decision trees work</a:t>
            </a:r>
          </a:p>
          <a:p>
            <a:pPr marL="352777" indent="-352777">
              <a:buSzPct val="100000"/>
              <a:buAutoNum type="arabicPeriod" startAt="1"/>
            </a:pPr>
            <a:r>
              <a:t>Visual example on Titanic dataset</a:t>
            </a:r>
          </a:p>
          <a:p>
            <a:pPr marL="352777" indent="-352777">
              <a:buSzPct val="100000"/>
              <a:buAutoNum type="arabicPeriod" startAt="1"/>
            </a:pPr>
            <a:r>
              <a:t>Lab</a:t>
            </a:r>
          </a:p>
          <a:p>
            <a:pPr marL="352777" indent="-352777">
              <a:buSzPct val="100000"/>
              <a:buAutoNum type="arabicPeriod" startAt="1"/>
            </a:pPr>
            <a:r>
              <a:t>Talks</a:t>
            </a:r>
          </a:p>
          <a:p>
            <a:pPr marL="352777" indent="-352777">
              <a:buSzPct val="100000"/>
              <a:buAutoNum type="arabicPeriod" startAt="1"/>
            </a:pPr>
            <a: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TITANIC DATA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In pairs, pick the two features from the titanic dataset that you believe will be the most predictive of survival.</a:t>
            </a: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TITANIC DATA</a:t>
            </a:r>
          </a:p>
        </p:txBody>
      </p:sp>
      <p:graphicFrame>
        <p:nvGraphicFramePr>
          <p:cNvPr id="323" name="Table 323"/>
          <p:cNvGraphicFramePr/>
          <p:nvPr/>
        </p:nvGraphicFramePr>
        <p:xfrm>
          <a:off x="444587" y="1071562"/>
          <a:ext cx="7508701" cy="39518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387900"/>
                <a:gridCol w="6120801"/>
              </a:tblGrid>
              <a:tr h="440753">
                <a:tc>
                  <a:txBody>
                    <a:bodyPr/>
                    <a:lstStyle/>
                    <a:p>
                      <a:pPr marL="40639" marR="40639" algn="l" defTabSz="914400">
                        <a:lnSpc>
                          <a:spcPts val="2500"/>
                        </a:lnSpc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Variable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40639" marR="40639" algn="l" defTabSz="914400">
                        <a:lnSpc>
                          <a:spcPts val="2500"/>
                        </a:lnSpc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Description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survival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Survival (0 = No; 1 = Yes)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pclass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Passenger Class   (1 = 1st; 2 = 2nd; 3 = 3rd)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name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sex   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Sex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age   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sibsp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Siblings/Spouses Aboard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parch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Parents/Children Aboard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 Number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fare  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Passenger Fare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35110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cabin          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FFFFFF"/>
                      </a:solidFill>
                      <a:miter lim="400000"/>
                    </a:lnL>
                    <a:lnB w="28575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10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Cabin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FFFFFF"/>
                      </a:solidFill>
                      <a:miter lim="400000"/>
                    </a:lnR>
                    <a:lnB w="28575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pic>
        <p:nvPicPr>
          <p:cNvPr id="3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338" y="1069594"/>
            <a:ext cx="3360399" cy="1673453"/>
          </a:xfrm>
          <a:prstGeom prst="rect">
            <a:avLst/>
          </a:prstGeom>
          <a:ln w="25400"/>
        </p:spPr>
      </p:pic>
      <p:pic>
        <p:nvPicPr>
          <p:cNvPr id="332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386" y="2885544"/>
            <a:ext cx="3448303" cy="1162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8" name="Shape 3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338" y="1069594"/>
            <a:ext cx="3360399" cy="1673453"/>
          </a:xfrm>
          <a:prstGeom prst="rect">
            <a:avLst/>
          </a:prstGeom>
          <a:ln w="25400"/>
        </p:spPr>
      </p:pic>
      <p:pic>
        <p:nvPicPr>
          <p:cNvPr id="341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386" y="2885544"/>
            <a:ext cx="3448303" cy="1162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3316" y="4300968"/>
            <a:ext cx="4296443" cy="875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pic>
        <p:nvPicPr>
          <p:cNvPr id="3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338" y="1069594"/>
            <a:ext cx="3360399" cy="1673453"/>
          </a:xfrm>
          <a:prstGeom prst="rect">
            <a:avLst/>
          </a:prstGeom>
          <a:ln w="25400"/>
        </p:spPr>
      </p:pic>
      <p:pic>
        <p:nvPicPr>
          <p:cNvPr id="351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3316" y="2999799"/>
            <a:ext cx="4296443" cy="875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4748" y="4036461"/>
            <a:ext cx="5081176" cy="1103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grpSp>
        <p:nvGrpSpPr>
          <p:cNvPr id="364" name="Group 364"/>
          <p:cNvGrpSpPr/>
          <p:nvPr/>
        </p:nvGrpSpPr>
        <p:grpSpPr>
          <a:xfrm>
            <a:off x="3947006" y="948497"/>
            <a:ext cx="1292650" cy="733322"/>
            <a:chOff x="0" y="0"/>
            <a:chExt cx="1292649" cy="733321"/>
          </a:xfrm>
        </p:grpSpPr>
        <p:grpSp>
          <p:nvGrpSpPr>
            <p:cNvPr id="362" name="Group 362"/>
            <p:cNvGrpSpPr/>
            <p:nvPr/>
          </p:nvGrpSpPr>
          <p:grpSpPr>
            <a:xfrm>
              <a:off x="-1" y="363988"/>
              <a:ext cx="1292651" cy="369334"/>
              <a:chOff x="0" y="0"/>
              <a:chExt cx="1292649" cy="369332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-1" y="-1"/>
                <a:ext cx="1292651" cy="36933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9525" cap="flat">
                <a:solidFill>
                  <a:srgbClr val="40404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0" y="0"/>
                <a:ext cx="12926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 </a:t>
                </a: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0" y="0"/>
              <a:ext cx="1292650" cy="403621"/>
            </a:xfrm>
            <a:prstGeom prst="rect">
              <a:avLst/>
            </a:prstGeom>
            <a:solidFill>
              <a:srgbClr val="BFBFBF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>
                  <a:solidFill>
                    <a:srgbClr val="262626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  <a:r>
                <a:t>Gini</a:t>
              </a:r>
              <a:r>
                <a:rPr baseline="-25000"/>
                <a:t>O</a:t>
              </a:r>
            </a:p>
          </p:txBody>
        </p:sp>
      </p:grpSp>
      <p:sp>
        <p:nvSpPr>
          <p:cNvPr id="365" name="Shape 365"/>
          <p:cNvSpPr/>
          <p:nvPr/>
        </p:nvSpPr>
        <p:spPr>
          <a:xfrm rot="5400000">
            <a:off x="5900553" y="1062797"/>
            <a:ext cx="1905002" cy="198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561"/>
                </a:lnTo>
                <a:cubicBezTo>
                  <a:pt x="0" y="5542"/>
                  <a:pt x="4231" y="1474"/>
                  <a:pt x="9450" y="1474"/>
                </a:cubicBezTo>
                <a:lnTo>
                  <a:pt x="16200" y="1474"/>
                </a:lnTo>
                <a:lnTo>
                  <a:pt x="16200" y="0"/>
                </a:lnTo>
                <a:lnTo>
                  <a:pt x="21600" y="3229"/>
                </a:lnTo>
                <a:lnTo>
                  <a:pt x="16200" y="6457"/>
                </a:lnTo>
                <a:lnTo>
                  <a:pt x="16200" y="4983"/>
                </a:lnTo>
                <a:lnTo>
                  <a:pt x="9450" y="4983"/>
                </a:lnTo>
                <a:cubicBezTo>
                  <a:pt x="6246" y="4983"/>
                  <a:pt x="3650" y="7480"/>
                  <a:pt x="3650" y="10561"/>
                </a:cubicBezTo>
                <a:lnTo>
                  <a:pt x="3650" y="21600"/>
                </a:lnTo>
                <a:close/>
              </a:path>
            </a:pathLst>
          </a:custGeom>
          <a:solidFill>
            <a:srgbClr val="003399"/>
          </a:solidFill>
          <a:ln>
            <a:solidFill>
              <a:srgbClr val="4066B2"/>
            </a:solidFill>
          </a:ln>
        </p:spPr>
        <p:txBody>
          <a:bodyPr lIns="0" tIns="0" rIns="0" bIns="0"/>
          <a:lstStyle/>
          <a:p>
            <a:pPr marL="231775" indent="-231775" algn="l" defTabSz="914400">
              <a:lnSpc>
                <a:spcPct val="105999"/>
              </a:lnSpc>
              <a:defRPr b="0" sz="2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6" name="Shape 366"/>
          <p:cNvSpPr/>
          <p:nvPr/>
        </p:nvSpPr>
        <p:spPr>
          <a:xfrm flipH="1" rot="16200000">
            <a:off x="1381105" y="1062799"/>
            <a:ext cx="1905002" cy="198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561"/>
                </a:lnTo>
                <a:cubicBezTo>
                  <a:pt x="0" y="5542"/>
                  <a:pt x="4231" y="1474"/>
                  <a:pt x="9450" y="1474"/>
                </a:cubicBezTo>
                <a:lnTo>
                  <a:pt x="16200" y="1474"/>
                </a:lnTo>
                <a:lnTo>
                  <a:pt x="16200" y="0"/>
                </a:lnTo>
                <a:lnTo>
                  <a:pt x="21600" y="3229"/>
                </a:lnTo>
                <a:lnTo>
                  <a:pt x="16200" y="6457"/>
                </a:lnTo>
                <a:lnTo>
                  <a:pt x="16200" y="4983"/>
                </a:lnTo>
                <a:lnTo>
                  <a:pt x="9450" y="4983"/>
                </a:lnTo>
                <a:cubicBezTo>
                  <a:pt x="6246" y="4983"/>
                  <a:pt x="3650" y="7480"/>
                  <a:pt x="3650" y="10561"/>
                </a:cubicBezTo>
                <a:lnTo>
                  <a:pt x="3650" y="21600"/>
                </a:lnTo>
                <a:close/>
              </a:path>
            </a:pathLst>
          </a:custGeom>
          <a:solidFill>
            <a:srgbClr val="003399"/>
          </a:solidFill>
          <a:ln>
            <a:solidFill>
              <a:srgbClr val="4066B2"/>
            </a:solidFill>
          </a:ln>
        </p:spPr>
        <p:txBody>
          <a:bodyPr lIns="0" tIns="0" rIns="0" bIns="0"/>
          <a:lstStyle/>
          <a:p>
            <a:pPr marL="231775" indent="-231775" algn="l" defTabSz="914400">
              <a:lnSpc>
                <a:spcPct val="105999"/>
              </a:lnSpc>
              <a:defRPr b="0" sz="2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367" name="Table 367"/>
          <p:cNvGraphicFramePr/>
          <p:nvPr/>
        </p:nvGraphicFramePr>
        <p:xfrm>
          <a:off x="478528" y="3231521"/>
          <a:ext cx="2301835" cy="1371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0033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Died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Table 368"/>
          <p:cNvGraphicFramePr/>
          <p:nvPr/>
        </p:nvGraphicFramePr>
        <p:xfrm>
          <a:off x="6355826" y="3231521"/>
          <a:ext cx="2301835" cy="12896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1544434"/>
                <a:gridCol w="757400"/>
              </a:tblGrid>
              <a:tr h="37523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0033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Died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71" name="Group 371"/>
          <p:cNvGrpSpPr/>
          <p:nvPr/>
        </p:nvGrpSpPr>
        <p:grpSpPr>
          <a:xfrm>
            <a:off x="3324206" y="1839147"/>
            <a:ext cx="2538249" cy="2002223"/>
            <a:chOff x="0" y="0"/>
            <a:chExt cx="2538247" cy="2002221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538248" cy="2002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70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793" t="14529" r="26550" b="62115"/>
            <a:stretch>
              <a:fillRect/>
            </a:stretch>
          </p:blipFill>
          <p:spPr>
            <a:xfrm>
              <a:off x="0" y="0"/>
              <a:ext cx="2538248" cy="2002222"/>
            </a:xfrm>
            <a:prstGeom prst="rect">
              <a:avLst/>
            </a:prstGeom>
            <a:ln w="28575" cap="flat">
              <a:solidFill>
                <a:srgbClr val="BFBFBF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3555125" y="1851087"/>
            <a:ext cx="2218413" cy="1749930"/>
            <a:chOff x="0" y="0"/>
            <a:chExt cx="2218411" cy="1749928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218412" cy="1749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80" name="image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6793" t="14529" r="26550" b="62115"/>
            <a:stretch>
              <a:fillRect/>
            </a:stretch>
          </p:blipFill>
          <p:spPr>
            <a:xfrm>
              <a:off x="0" y="0"/>
              <a:ext cx="2218412" cy="1749929"/>
            </a:xfrm>
            <a:prstGeom prst="rect">
              <a:avLst/>
            </a:prstGeom>
            <a:ln w="28575" cap="flat">
              <a:solidFill>
                <a:srgbClr val="BFBFBF"/>
              </a:solidFill>
              <a:prstDash val="solid"/>
              <a:round/>
            </a:ln>
            <a:effectLst/>
          </p:spPr>
        </p:pic>
      </p:grpSp>
      <p:sp>
        <p:nvSpPr>
          <p:cNvPr id="382" name="Shape 382"/>
          <p:cNvSpPr/>
          <p:nvPr/>
        </p:nvSpPr>
        <p:spPr>
          <a:xfrm>
            <a:off x="3035125" y="3763108"/>
            <a:ext cx="3258414" cy="403621"/>
          </a:xfrm>
          <a:prstGeom prst="rect">
            <a:avLst/>
          </a:prstGeom>
          <a:solidFill>
            <a:srgbClr val="003399"/>
          </a:solidFill>
          <a:ln>
            <a:solidFill>
              <a:srgbClr val="40404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800">
                <a:solidFill>
                  <a:srgbClr val="F2F2F2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Gini</a:t>
            </a:r>
            <a:r>
              <a:rPr baseline="-25000"/>
              <a:t>C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1267273" y="2324621"/>
            <a:ext cx="1292650" cy="733322"/>
            <a:chOff x="0" y="0"/>
            <a:chExt cx="1292649" cy="733321"/>
          </a:xfrm>
        </p:grpSpPr>
        <p:grpSp>
          <p:nvGrpSpPr>
            <p:cNvPr id="385" name="Group 385"/>
            <p:cNvGrpSpPr/>
            <p:nvPr/>
          </p:nvGrpSpPr>
          <p:grpSpPr>
            <a:xfrm>
              <a:off x="-1" y="363988"/>
              <a:ext cx="1292651" cy="369334"/>
              <a:chOff x="0" y="0"/>
              <a:chExt cx="1292649" cy="369332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-1" y="-1"/>
                <a:ext cx="1292651" cy="369334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9525" cap="flat">
                <a:solidFill>
                  <a:srgbClr val="40404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0" y="0"/>
                <a:ext cx="12926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 </a:t>
                </a:r>
              </a:p>
            </p:txBody>
          </p:sp>
        </p:grpSp>
        <p:sp>
          <p:nvSpPr>
            <p:cNvPr id="386" name="Shape 386"/>
            <p:cNvSpPr/>
            <p:nvPr/>
          </p:nvSpPr>
          <p:spPr>
            <a:xfrm>
              <a:off x="0" y="0"/>
              <a:ext cx="1292650" cy="403621"/>
            </a:xfrm>
            <a:prstGeom prst="rect">
              <a:avLst/>
            </a:prstGeom>
            <a:solidFill>
              <a:srgbClr val="BFBFBF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>
                  <a:solidFill>
                    <a:srgbClr val="262626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  <a:r>
                <a:t>Gini</a:t>
              </a:r>
              <a:r>
                <a:rPr baseline="-25000"/>
                <a:t>M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4926" y="2365725"/>
            <a:ext cx="1292650" cy="733322"/>
            <a:chOff x="0" y="0"/>
            <a:chExt cx="1292649" cy="733321"/>
          </a:xfrm>
        </p:grpSpPr>
        <p:grpSp>
          <p:nvGrpSpPr>
            <p:cNvPr id="390" name="Group 390"/>
            <p:cNvGrpSpPr/>
            <p:nvPr/>
          </p:nvGrpSpPr>
          <p:grpSpPr>
            <a:xfrm>
              <a:off x="-1" y="363988"/>
              <a:ext cx="1292651" cy="369334"/>
              <a:chOff x="0" y="0"/>
              <a:chExt cx="1292649" cy="369332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-1" y="-1"/>
                <a:ext cx="1292651" cy="369334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9525" cap="flat">
                <a:solidFill>
                  <a:srgbClr val="40404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0" y="0"/>
                <a:ext cx="12926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 </a:t>
                </a:r>
              </a:p>
            </p:txBody>
          </p:sp>
        </p:grpSp>
        <p:sp>
          <p:nvSpPr>
            <p:cNvPr id="391" name="Shape 391"/>
            <p:cNvSpPr/>
            <p:nvPr/>
          </p:nvSpPr>
          <p:spPr>
            <a:xfrm>
              <a:off x="0" y="0"/>
              <a:ext cx="1292650" cy="403621"/>
            </a:xfrm>
            <a:prstGeom prst="rect">
              <a:avLst/>
            </a:prstGeom>
            <a:solidFill>
              <a:srgbClr val="BFBFBF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>
                  <a:solidFill>
                    <a:srgbClr val="262626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  <a:r>
                <a:t>Gini</a:t>
              </a:r>
              <a:r>
                <a:rPr baseline="-25000"/>
                <a:t>F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3031516" y="4073347"/>
            <a:ext cx="3265631" cy="1181927"/>
            <a:chOff x="0" y="0"/>
            <a:chExt cx="3265629" cy="1181926"/>
          </a:xfrm>
        </p:grpSpPr>
        <p:sp>
          <p:nvSpPr>
            <p:cNvPr id="393" name="Shape 393"/>
            <p:cNvSpPr/>
            <p:nvPr/>
          </p:nvSpPr>
          <p:spPr>
            <a:xfrm>
              <a:off x="0" y="-1"/>
              <a:ext cx="3265630" cy="1181928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9525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-1"/>
              <a:ext cx="3265630" cy="259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396" name="Shape 396"/>
          <p:cNvSpPr/>
          <p:nvPr/>
        </p:nvSpPr>
        <p:spPr>
          <a:xfrm rot="10800000">
            <a:off x="6495900" y="3263259"/>
            <a:ext cx="953879" cy="179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7106"/>
                </a:lnTo>
                <a:cubicBezTo>
                  <a:pt x="0" y="4337"/>
                  <a:pt x="4231" y="2092"/>
                  <a:pt x="9450" y="2092"/>
                </a:cubicBezTo>
                <a:lnTo>
                  <a:pt x="12973" y="2092"/>
                </a:lnTo>
                <a:lnTo>
                  <a:pt x="12973" y="0"/>
                </a:lnTo>
                <a:lnTo>
                  <a:pt x="21600" y="4289"/>
                </a:lnTo>
                <a:lnTo>
                  <a:pt x="12973" y="8578"/>
                </a:lnTo>
                <a:lnTo>
                  <a:pt x="12973" y="6485"/>
                </a:lnTo>
                <a:lnTo>
                  <a:pt x="9450" y="6485"/>
                </a:lnTo>
                <a:cubicBezTo>
                  <a:pt x="8804" y="6485"/>
                  <a:pt x="8281" y="6763"/>
                  <a:pt x="8281" y="7106"/>
                </a:cubicBezTo>
                <a:lnTo>
                  <a:pt x="8281" y="21600"/>
                </a:lnTo>
                <a:close/>
              </a:path>
            </a:pathLst>
          </a:custGeom>
          <a:solidFill>
            <a:srgbClr val="003399"/>
          </a:solidFill>
          <a:ln>
            <a:solidFill>
              <a:srgbClr val="4066B2"/>
            </a:solidFill>
          </a:ln>
        </p:spPr>
        <p:txBody>
          <a:bodyPr lIns="0" tIns="0" rIns="0" bIns="0"/>
          <a:lstStyle/>
          <a:p>
            <a:pPr marL="231775" indent="-231775" algn="l" defTabSz="914400">
              <a:lnSpc>
                <a:spcPct val="105999"/>
              </a:lnSpc>
              <a:defRPr b="0" sz="2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7" name="Shape 397"/>
          <p:cNvSpPr/>
          <p:nvPr/>
        </p:nvSpPr>
        <p:spPr>
          <a:xfrm flipH="1" rot="10800000">
            <a:off x="1865096" y="3222155"/>
            <a:ext cx="953879" cy="179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7106"/>
                </a:lnTo>
                <a:cubicBezTo>
                  <a:pt x="0" y="4337"/>
                  <a:pt x="4231" y="2092"/>
                  <a:pt x="9450" y="2092"/>
                </a:cubicBezTo>
                <a:lnTo>
                  <a:pt x="12973" y="2092"/>
                </a:lnTo>
                <a:lnTo>
                  <a:pt x="12973" y="0"/>
                </a:lnTo>
                <a:lnTo>
                  <a:pt x="21600" y="4289"/>
                </a:lnTo>
                <a:lnTo>
                  <a:pt x="12973" y="8578"/>
                </a:lnTo>
                <a:lnTo>
                  <a:pt x="12973" y="6485"/>
                </a:lnTo>
                <a:lnTo>
                  <a:pt x="9450" y="6485"/>
                </a:lnTo>
                <a:cubicBezTo>
                  <a:pt x="8804" y="6485"/>
                  <a:pt x="8281" y="6763"/>
                  <a:pt x="8281" y="7106"/>
                </a:cubicBezTo>
                <a:lnTo>
                  <a:pt x="8281" y="21600"/>
                </a:lnTo>
                <a:close/>
              </a:path>
            </a:pathLst>
          </a:custGeom>
          <a:solidFill>
            <a:srgbClr val="003399"/>
          </a:solidFill>
          <a:ln>
            <a:solidFill>
              <a:srgbClr val="4066B2"/>
            </a:solidFill>
          </a:ln>
        </p:spPr>
        <p:txBody>
          <a:bodyPr lIns="0" tIns="0" rIns="0" bIns="0"/>
          <a:lstStyle/>
          <a:p>
            <a:pPr marL="231775" indent="-231775" algn="l" defTabSz="914400">
              <a:lnSpc>
                <a:spcPct val="105999"/>
              </a:lnSpc>
              <a:defRPr b="0" sz="2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02" name="Group 402"/>
          <p:cNvGrpSpPr/>
          <p:nvPr/>
        </p:nvGrpSpPr>
        <p:grpSpPr>
          <a:xfrm>
            <a:off x="3971713" y="960437"/>
            <a:ext cx="1292650" cy="733322"/>
            <a:chOff x="0" y="0"/>
            <a:chExt cx="1292649" cy="733321"/>
          </a:xfrm>
        </p:grpSpPr>
        <p:grpSp>
          <p:nvGrpSpPr>
            <p:cNvPr id="400" name="Group 400"/>
            <p:cNvGrpSpPr/>
            <p:nvPr/>
          </p:nvGrpSpPr>
          <p:grpSpPr>
            <a:xfrm>
              <a:off x="-1" y="363988"/>
              <a:ext cx="1292651" cy="369334"/>
              <a:chOff x="0" y="0"/>
              <a:chExt cx="1292649" cy="369332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-1" y="-1"/>
                <a:ext cx="1292651" cy="369334"/>
              </a:xfrm>
              <a:prstGeom prst="rect">
                <a:avLst/>
              </a:prstGeom>
              <a:blipFill rotWithShape="1">
                <a:blip r:embed="rId6"/>
                <a:srcRect l="0" t="0" r="0" b="0"/>
                <a:stretch>
                  <a:fillRect/>
                </a:stretch>
              </a:blipFill>
              <a:ln w="9525" cap="flat">
                <a:solidFill>
                  <a:srgbClr val="40404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0" y="0"/>
                <a:ext cx="12926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 defTabSz="914400">
                  <a:defRPr b="0" sz="1800">
                    <a:uFillTx/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 </a:t>
                </a:r>
              </a:p>
            </p:txBody>
          </p:sp>
        </p:grpSp>
        <p:sp>
          <p:nvSpPr>
            <p:cNvPr id="401" name="Shape 401"/>
            <p:cNvSpPr/>
            <p:nvPr/>
          </p:nvSpPr>
          <p:spPr>
            <a:xfrm>
              <a:off x="0" y="0"/>
              <a:ext cx="1292650" cy="403621"/>
            </a:xfrm>
            <a:prstGeom prst="rect">
              <a:avLst/>
            </a:prstGeom>
            <a:solidFill>
              <a:srgbClr val="BFBFBF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>
                  <a:solidFill>
                    <a:srgbClr val="262626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  <a:r>
                <a:t>Gini</a:t>
              </a:r>
              <a:r>
                <a:rPr baseline="-25000"/>
                <a:t>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08" name="Shape 4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Shape 4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SPLITTING - USING GINI INDEX</a:t>
            </a:r>
          </a:p>
        </p:txBody>
      </p:sp>
      <p:graphicFrame>
        <p:nvGraphicFramePr>
          <p:cNvPr id="410" name="Table 410"/>
          <p:cNvGraphicFramePr/>
          <p:nvPr/>
        </p:nvGraphicFramePr>
        <p:xfrm>
          <a:off x="444554" y="3448978"/>
          <a:ext cx="2538249" cy="1562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Died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b="1" sz="160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Gini</a:t>
                      </a:r>
                      <a:r>
                        <a:rPr baseline="-25000"/>
                        <a:t>C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13" name="Group 413"/>
          <p:cNvGrpSpPr/>
          <p:nvPr/>
        </p:nvGrpSpPr>
        <p:grpSpPr>
          <a:xfrm>
            <a:off x="444554" y="1048823"/>
            <a:ext cx="2538248" cy="2002223"/>
            <a:chOff x="0" y="0"/>
            <a:chExt cx="2538247" cy="2002221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2538248" cy="2002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412" name="image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6793" t="14529" r="26550" b="62115"/>
            <a:stretch>
              <a:fillRect/>
            </a:stretch>
          </p:blipFill>
          <p:spPr>
            <a:xfrm>
              <a:off x="0" y="0"/>
              <a:ext cx="2538248" cy="2002222"/>
            </a:xfrm>
            <a:prstGeom prst="rect">
              <a:avLst/>
            </a:prstGeom>
            <a:ln w="28575" cap="flat">
              <a:solidFill>
                <a:srgbClr val="BFBFBF"/>
              </a:solidFill>
              <a:prstDash val="solid"/>
              <a:round/>
            </a:ln>
            <a:effectLst/>
          </p:spPr>
        </p:pic>
      </p:grpSp>
      <p:graphicFrame>
        <p:nvGraphicFramePr>
          <p:cNvPr id="414" name="Table 414"/>
          <p:cNvGraphicFramePr/>
          <p:nvPr/>
        </p:nvGraphicFramePr>
        <p:xfrm>
          <a:off x="3404651" y="3448979"/>
          <a:ext cx="2538249" cy="1562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Siblings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≥1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Died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b="1" sz="160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Gini</a:t>
                      </a:r>
                      <a:r>
                        <a:rPr baseline="-25000"/>
                        <a:t>C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0.48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15" name="Table 415"/>
          <p:cNvGraphicFramePr/>
          <p:nvPr/>
        </p:nvGraphicFramePr>
        <p:xfrm>
          <a:off x="6380272" y="3448979"/>
          <a:ext cx="2538248" cy="1562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3399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Survived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Died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7EF"/>
                    </a:solidFill>
                  </a:tcPr>
                </a:tc>
              </a:tr>
              <a:tr h="390561">
                <a:tc>
                  <a:txBody>
                    <a:bodyPr/>
                    <a:lstStyle/>
                    <a:p>
                      <a:pPr algn="l" defTabSz="914400">
                        <a:defRPr b="1" sz="160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Gini</a:t>
                      </a:r>
                      <a:r>
                        <a:rPr baseline="-25000"/>
                        <a:t>C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CDD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18" name="Group 418"/>
          <p:cNvGrpSpPr/>
          <p:nvPr/>
        </p:nvGrpSpPr>
        <p:grpSpPr>
          <a:xfrm>
            <a:off x="6380272" y="1048823"/>
            <a:ext cx="2538250" cy="2002223"/>
            <a:chOff x="0" y="0"/>
            <a:chExt cx="2538248" cy="2002221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2538249" cy="2002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417" name="image1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0844" t="15802" r="32498" b="60842"/>
            <a:stretch>
              <a:fillRect/>
            </a:stretch>
          </p:blipFill>
          <p:spPr>
            <a:xfrm>
              <a:off x="0" y="0"/>
              <a:ext cx="2538249" cy="2002222"/>
            </a:xfrm>
            <a:prstGeom prst="rect">
              <a:avLst/>
            </a:prstGeom>
            <a:ln w="28575" cap="flat">
              <a:solidFill>
                <a:srgbClr val="BFBFBF"/>
              </a:solidFill>
              <a:prstDash val="solid"/>
              <a:miter lim="400000"/>
            </a:ln>
            <a:effectLst/>
          </p:spPr>
        </p:pic>
      </p:grpSp>
      <p:grpSp>
        <p:nvGrpSpPr>
          <p:cNvPr id="421" name="Group 421"/>
          <p:cNvGrpSpPr/>
          <p:nvPr/>
        </p:nvGrpSpPr>
        <p:grpSpPr>
          <a:xfrm>
            <a:off x="3404651" y="1048824"/>
            <a:ext cx="2538249" cy="2002223"/>
            <a:chOff x="0" y="0"/>
            <a:chExt cx="2538247" cy="2002221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2538248" cy="2002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b="0" sz="18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420" name="image17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0932" t="15149" r="32411" b="61495"/>
            <a:stretch>
              <a:fillRect/>
            </a:stretch>
          </p:blipFill>
          <p:spPr>
            <a:xfrm>
              <a:off x="0" y="0"/>
              <a:ext cx="2538248" cy="2002222"/>
            </a:xfrm>
            <a:prstGeom prst="rect">
              <a:avLst/>
            </a:prstGeom>
            <a:ln w="28575" cap="flat">
              <a:solidFill>
                <a:srgbClr val="BFBFBF"/>
              </a:solidFill>
              <a:prstDash val="solid"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27" name="Shape 4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8" name="Shape 4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TITANIC</a:t>
            </a:r>
          </a:p>
        </p:txBody>
      </p:sp>
      <p:sp>
        <p:nvSpPr>
          <p:cNvPr id="429" name="Shape 4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1200"/>
              </a:spcBef>
              <a:buSzTx/>
              <a:buNone/>
              <a:defRPr b="0">
                <a:uFillTx/>
              </a:defRPr>
            </a:pPr>
            <a:r>
              <a:t>Using BigML to demonstrate a decision tree model on the Titanic dataset. </a:t>
            </a:r>
          </a:p>
          <a:p>
            <a:pPr marL="0" indent="0" defTabSz="914400">
              <a:lnSpc>
                <a:spcPct val="100000"/>
              </a:lnSpc>
              <a:spcBef>
                <a:spcPts val="1200"/>
              </a:spcBef>
              <a:buSzTx/>
              <a:buNone/>
              <a:defRPr b="0">
                <a:solidFill>
                  <a:schemeClr val="accent1"/>
                </a:solidFill>
                <a:uFillTx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https://bigml.com/dashboard/datasets</a:t>
            </a:r>
          </a:p>
          <a:p>
            <a:pPr marL="0" indent="0" defTabSz="914400">
              <a:lnSpc>
                <a:spcPct val="100000"/>
              </a:lnSpc>
              <a:spcBef>
                <a:spcPts val="1200"/>
              </a:spcBef>
              <a:buSzTx/>
              <a:buNone/>
              <a:defRPr b="0">
                <a:uFillTx/>
              </a:defRPr>
            </a:pPr>
            <a:r>
              <a:t>BigML is a cloud based machine learning tool, designed to make machine learning more approachable.</a:t>
            </a:r>
          </a:p>
        </p:txBody>
      </p:sp>
      <p:pic>
        <p:nvPicPr>
          <p:cNvPr id="43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8205" y="3157240"/>
            <a:ext cx="2686665" cy="1257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4" name="Shape 434"/>
          <p:cNvSpPr/>
          <p:nvPr>
            <p:ph type="title" idx="4294967295"/>
          </p:nvPr>
        </p:nvSpPr>
        <p:spPr>
          <a:xfrm>
            <a:off x="-2586038" y="1065212"/>
            <a:ext cx="8426451" cy="3894138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pPr/>
            <a:r>
              <a:t>LAB</a:t>
            </a:r>
          </a:p>
        </p:txBody>
      </p:sp>
      <p:sp>
        <p:nvSpPr>
          <p:cNvPr id="435" name="Shape 435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4" name="Shape 164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DECISION TREES</a:t>
            </a:r>
          </a:p>
        </p:txBody>
      </p:sp>
      <p:sp>
        <p:nvSpPr>
          <p:cNvPr id="165" name="Shape 165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1" name="Shape 4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Shape 4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SYNCHING A FORK</a:t>
            </a:r>
          </a:p>
        </p:txBody>
      </p:sp>
      <p:sp>
        <p:nvSpPr>
          <p:cNvPr id="443" name="Shape 443"/>
          <p:cNvSpPr/>
          <p:nvPr/>
        </p:nvSpPr>
        <p:spPr>
          <a:xfrm>
            <a:off x="454024" y="1226372"/>
            <a:ext cx="8455027" cy="273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remote -v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remote add upstream https://github.com/ihansel/SYD_DAT_3.git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remote -v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fetch upstream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checkout master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git merge upstream/master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>
                <a:latin typeface="Futura"/>
                <a:ea typeface="Futura"/>
                <a:cs typeface="Futura"/>
                <a:sym typeface="Futura"/>
              </a:defRPr>
            </a:pPr>
            <a:r>
              <a:t>OR git reset --hard upstream/master</a:t>
            </a:r>
          </a:p>
        </p:txBody>
      </p:sp>
      <p:pic>
        <p:nvPicPr>
          <p:cNvPr id="4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5804" y="4150357"/>
            <a:ext cx="2240977" cy="1243333"/>
          </a:xfrm>
          <a:prstGeom prst="rect">
            <a:avLst/>
          </a:prstGeom>
          <a:ln w="25400"/>
        </p:spPr>
      </p:pic>
      <p:pic>
        <p:nvPicPr>
          <p:cNvPr id="4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9866" y="4150357"/>
            <a:ext cx="2240977" cy="1243333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64" y="0"/>
            <a:ext cx="8433148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</a:lvl1pPr>
          </a:lstStyle>
          <a:p>
            <a:pPr/>
            <a:r>
              <a:t>A supervised learning technique that can be used for classification or regression.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A supervised learning technique that can be used for classification or regression. </a:t>
            </a:r>
          </a:p>
          <a:p>
            <a:pPr>
              <a:spcBef>
                <a:spcPts val="1200"/>
              </a:spcBef>
            </a:pPr>
            <a:r>
              <a:t>Visually engaging and easy to interpret.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A supervised learning technique that can be used for classification or regression. </a:t>
            </a:r>
          </a:p>
          <a:p>
            <a:pPr>
              <a:spcBef>
                <a:spcPts val="1200"/>
              </a:spcBef>
            </a:pPr>
            <a:r>
              <a:t>Visually engaging and easy to interpret. </a:t>
            </a:r>
          </a:p>
          <a:p>
            <a:pPr>
              <a:spcBef>
                <a:spcPts val="1200"/>
              </a:spcBef>
            </a:pPr>
            <a:r>
              <a:t>Foundation for getting into very powerful techniques.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A supervised learning technique that can be used for classification or regression. </a:t>
            </a:r>
          </a:p>
          <a:p>
            <a:pPr>
              <a:spcBef>
                <a:spcPts val="1200"/>
              </a:spcBef>
            </a:pPr>
            <a:r>
              <a:t>Visually engaging and easy to interpret. </a:t>
            </a:r>
          </a:p>
          <a:p>
            <a:pPr>
              <a:spcBef>
                <a:spcPts val="1200"/>
              </a:spcBef>
            </a:pPr>
            <a:r>
              <a:t>Foundation for getting into very powerful techniques. </a:t>
            </a:r>
          </a:p>
          <a:p>
            <a:pPr>
              <a:spcBef>
                <a:spcPts val="1200"/>
              </a:spcBef>
            </a:pPr>
            <a:r>
              <a:t>Great for explaining to people!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SHORTCOMINGS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Prone to overfitting.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