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  <p:sldMasterId id="2147483686" r:id="rId4"/>
    <p:sldMasterId id="2147483687" r:id="rId5"/>
    <p:sldMasterId id="2147483688" r:id="rId6"/>
    <p:sldMasterId id="2147483689" r:id="rId7"/>
    <p:sldMasterId id="2147483690" r:id="rId8"/>
  </p:sldMasterIdLst>
  <p:notesMasterIdLst>
    <p:notesMasterId r:id="rId57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x="9144000" cy="6858000" type="screen4x3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725" marR="0" lvl="0" indent="-857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marR="0" lvl="0" indent="-8572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62000" y="4321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371600" y="5410200"/>
            <a:ext cx="6705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1792288" y="1295399"/>
            <a:ext cx="5486400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066800" y="3657600"/>
            <a:ext cx="70866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600200" y="4876800"/>
            <a:ext cx="6400800" cy="7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1295399"/>
            <a:ext cx="5486400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990600" y="3505200"/>
            <a:ext cx="70866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524000" y="4953000"/>
            <a:ext cx="6400800" cy="7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7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2"/>
          </p:nvPr>
        </p:nvSpPr>
        <p:spPr>
          <a:xfrm>
            <a:off x="1792288" y="1295399"/>
            <a:ext cx="5486400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990600" y="3505200"/>
            <a:ext cx="70866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524000" y="4953000"/>
            <a:ext cx="6400800" cy="7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7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990600" y="3505200"/>
            <a:ext cx="70866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524000" y="4953000"/>
            <a:ext cx="6400800" cy="7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7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2"/>
          </p:nvPr>
        </p:nvSpPr>
        <p:spPr>
          <a:xfrm>
            <a:off x="1792288" y="1295399"/>
            <a:ext cx="5486400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4495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7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30044" y="3886200"/>
            <a:ext cx="70866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524000" y="5257800"/>
            <a:ext cx="6400800" cy="7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689" y="0"/>
            <a:ext cx="9141311" cy="1371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7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★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michiels\Dropbox\7Sprong PR\2015-2016\Stylesheets\Slide Background\PPT_slides_background4.png"/>
          <p:cNvPicPr preferRelativeResize="0"/>
          <p:nvPr/>
        </p:nvPicPr>
        <p:blipFill rotWithShape="1">
          <a:blip r:embed="rId6">
            <a:alphaModFix/>
          </a:blip>
          <a:srcRect t="12222"/>
          <a:stretch/>
        </p:blipFill>
        <p:spPr>
          <a:xfrm>
            <a:off x="19050" y="55075"/>
            <a:ext cx="91440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4495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C:\Users\michiels\Dropbox\7Sprong PR\2015-2016\Stylesheets\Slide Background\PPT_slides_background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C:\Users\michiels\Dropbox\7Sprong PR\2015-2016\Stylesheets\Slide Background\PPT_slides_background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C:\Users\michiels\Dropbox\7Sprong PR\2015-2016\Stylesheets\Slide Background\PPT_slides_background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8099" y="1"/>
            <a:ext cx="9182099" cy="6886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C:\Users\michiels\Dropbox\7Sprong PR\2015-2016\Stylesheets\Slide Background\PPT_slides_background5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C:\Users\michiels\Dropbox\7Sprong PR\2015-2016\Stylesheets\Slide Background\PPT_slides_background7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C:\Users\michiels\Dropbox\7Sprong PR\2015-2016\Stylesheets\Slide Background\PPT_slides_background6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38099" y="1"/>
            <a:ext cx="9182099" cy="688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★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86800" y="0"/>
            <a:ext cx="4572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381000" y="457200"/>
            <a:ext cx="8458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increasing transparency  through a </a:t>
            </a:r>
            <a:b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multiverse analysis</a:t>
            </a:r>
            <a:endParaRPr sz="4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533400" y="28956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wolf vanpaemel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leuven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sara steegen, francis tuerlinckx and andrew gelman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BAPS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symposium on practical Solutions for improving open science and research integrity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18th 2018 </a:t>
            </a:r>
            <a:endParaRPr/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ghent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there’s nothing wrong with constructing data per se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is that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data construction there are often several reasonable options to choose from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 degrees of freedom (simmons, nelson &amp; simonsohn, 2011, wicherts et al., 2016) and the garden of forking paths (gelman &amp; loken, 2014)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have a look at the other reasonable options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rgbClr val="E0001B"/>
              </a:buClr>
              <a:buSzPts val="2100"/>
              <a:buFont typeface="Noto Sans Symbols"/>
              <a:buChar char="★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6048374" y="3801070"/>
            <a:ext cx="3095626" cy="923330"/>
            <a:chOff x="5877425" y="3276600"/>
            <a:chExt cx="3095626" cy="923330"/>
          </a:xfrm>
        </p:grpSpPr>
        <p:sp>
          <p:nvSpPr>
            <p:cNvPr id="273" name="Shape 273"/>
            <p:cNvSpPr/>
            <p:nvPr/>
          </p:nvSpPr>
          <p:spPr>
            <a:xfrm>
              <a:off x="5877425" y="3608694"/>
              <a:ext cx="45719" cy="44776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" name="Shape 274"/>
            <p:cNvGrpSpPr/>
            <p:nvPr/>
          </p:nvGrpSpPr>
          <p:grpSpPr>
            <a:xfrm>
              <a:off x="6096000" y="3276600"/>
              <a:ext cx="2877051" cy="923330"/>
              <a:chOff x="6096000" y="3276600"/>
              <a:chExt cx="2877051" cy="923330"/>
            </a:xfrm>
          </p:grpSpPr>
          <p:sp>
            <p:nvSpPr>
              <p:cNvPr id="275" name="Shape 275"/>
              <p:cNvSpPr txBox="1"/>
              <p:nvPr/>
            </p:nvSpPr>
            <p:spPr>
              <a:xfrm>
                <a:off x="6703519" y="3276600"/>
                <a:ext cx="226953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cycle length →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next menstrual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onset → cycle day </a:t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rot="10800000" flipH="1">
                <a:off x="6096000" y="3608694"/>
                <a:ext cx="457200" cy="2775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rgbClr val="8000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533400" y="274637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320"/>
              <a:buFont typeface="Arial"/>
              <a:buNone/>
            </a:pPr>
            <a:r>
              <a:rPr lang="en-US" sz="432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reasonable data sets</a:t>
            </a:r>
            <a:endParaRPr sz="432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rgbClr val="E0001B"/>
              </a:buClr>
              <a:buSzPts val="2100"/>
              <a:buFont typeface="Noto Sans Symbols"/>
              <a:buChar char="★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6038354" y="4227730"/>
            <a:ext cx="3105646" cy="649070"/>
            <a:chOff x="5867405" y="3237131"/>
            <a:chExt cx="3105646" cy="649070"/>
          </a:xfrm>
        </p:grpSpPr>
        <p:sp>
          <p:nvSpPr>
            <p:cNvPr id="285" name="Shape 285"/>
            <p:cNvSpPr/>
            <p:nvPr/>
          </p:nvSpPr>
          <p:spPr>
            <a:xfrm>
              <a:off x="5867405" y="3456295"/>
              <a:ext cx="45719" cy="4299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Shape 286"/>
            <p:cNvGrpSpPr/>
            <p:nvPr/>
          </p:nvGrpSpPr>
          <p:grpSpPr>
            <a:xfrm>
              <a:off x="6096000" y="3237131"/>
              <a:ext cx="2877051" cy="646331"/>
              <a:chOff x="6096000" y="3237131"/>
              <a:chExt cx="2877051" cy="646331"/>
            </a:xfrm>
          </p:grpSpPr>
          <p:sp>
            <p:nvSpPr>
              <p:cNvPr id="287" name="Shape 287"/>
              <p:cNvSpPr txBox="1"/>
              <p:nvPr/>
            </p:nvSpPr>
            <p:spPr>
              <a:xfrm>
                <a:off x="6703519" y="3237131"/>
                <a:ext cx="22695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next menstrual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onset → cycle day </a:t>
                </a: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 rot="10800000" flipH="1">
                <a:off x="6096000" y="3493025"/>
                <a:ext cx="457200" cy="2775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rgbClr val="8000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Shape 29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600200"/>
            <a:ext cx="8640960" cy="492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7884368" y="6165304"/>
            <a:ext cx="432048" cy="216024"/>
          </a:xfrm>
          <a:prstGeom prst="ellipse">
            <a:avLst/>
          </a:prstGeom>
          <a:solidFill>
            <a:srgbClr val="00B8FF">
              <a:alpha val="2784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600200"/>
            <a:ext cx="8659752" cy="485313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7884368" y="6093296"/>
            <a:ext cx="432048" cy="216024"/>
          </a:xfrm>
          <a:prstGeom prst="ellipse">
            <a:avLst/>
          </a:prstGeom>
          <a:solidFill>
            <a:srgbClr val="00B8FF">
              <a:alpha val="2784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rgbClr val="E0001B"/>
              </a:buClr>
              <a:buSzPts val="2100"/>
              <a:buFont typeface="Noto Sans Symbols"/>
              <a:buChar char="★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6225332" y="4888468"/>
            <a:ext cx="2156668" cy="369332"/>
            <a:chOff x="5867405" y="3593068"/>
            <a:chExt cx="2156668" cy="369332"/>
          </a:xfrm>
        </p:grpSpPr>
        <p:sp>
          <p:nvSpPr>
            <p:cNvPr id="310" name="Shape 310"/>
            <p:cNvSpPr/>
            <p:nvPr/>
          </p:nvSpPr>
          <p:spPr>
            <a:xfrm>
              <a:off x="5867405" y="3747447"/>
              <a:ext cx="45719" cy="13875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Shape 311"/>
            <p:cNvGrpSpPr/>
            <p:nvPr/>
          </p:nvGrpSpPr>
          <p:grpSpPr>
            <a:xfrm>
              <a:off x="6096000" y="3593068"/>
              <a:ext cx="1928073" cy="369332"/>
              <a:chOff x="6096000" y="3593068"/>
              <a:chExt cx="1928073" cy="369332"/>
            </a:xfrm>
          </p:grpSpPr>
          <p:sp>
            <p:nvSpPr>
              <p:cNvPr id="312" name="Shape 312"/>
              <p:cNvSpPr txBox="1"/>
              <p:nvPr/>
            </p:nvSpPr>
            <p:spPr>
              <a:xfrm>
                <a:off x="6703519" y="3593068"/>
                <a:ext cx="13205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cycle day </a:t>
                </a: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 rot="10800000" flipH="1">
                <a:off x="6096000" y="3684894"/>
                <a:ext cx="457200" cy="27750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rgbClr val="8000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85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867405" y="3456294"/>
            <a:ext cx="55800" cy="600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BF00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Shape 321"/>
          <p:cNvGrpSpPr/>
          <p:nvPr/>
        </p:nvGrpSpPr>
        <p:grpSpPr>
          <a:xfrm>
            <a:off x="6096000" y="3276600"/>
            <a:ext cx="2877051" cy="923330"/>
            <a:chOff x="6096000" y="3276600"/>
            <a:chExt cx="2877051" cy="923330"/>
          </a:xfrm>
        </p:grpSpPr>
        <p:sp>
          <p:nvSpPr>
            <p:cNvPr id="322" name="Shape 322"/>
            <p:cNvSpPr txBox="1"/>
            <p:nvPr/>
          </p:nvSpPr>
          <p:spPr>
            <a:xfrm>
              <a:off x="6703519" y="327660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27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et al., 2011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5867400" y="3456294"/>
            <a:ext cx="55740" cy="6001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BF00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Shape 331"/>
          <p:cNvGrpSpPr/>
          <p:nvPr/>
        </p:nvGrpSpPr>
        <p:grpSpPr>
          <a:xfrm>
            <a:off x="6096000" y="3267670"/>
            <a:ext cx="2877051" cy="923330"/>
            <a:chOff x="6096000" y="3267670"/>
            <a:chExt cx="2877051" cy="923330"/>
          </a:xfrm>
        </p:grpSpPr>
        <p:sp>
          <p:nvSpPr>
            <p:cNvPr id="332" name="Shape 332"/>
            <p:cNvSpPr txBox="1"/>
            <p:nvPr/>
          </p:nvSpPr>
          <p:spPr>
            <a:xfrm>
              <a:off x="6703519" y="326767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17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et al., 2012</a:t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867406" y="3456294"/>
            <a:ext cx="55740" cy="6001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BF00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6096000" y="3276600"/>
            <a:ext cx="2877051" cy="923330"/>
            <a:chOff x="6096000" y="3276600"/>
            <a:chExt cx="2877051" cy="923330"/>
          </a:xfrm>
        </p:grpSpPr>
        <p:sp>
          <p:nvSpPr>
            <p:cNvPr id="342" name="Shape 342"/>
            <p:cNvSpPr txBox="1"/>
            <p:nvPr/>
          </p:nvSpPr>
          <p:spPr>
            <a:xfrm>
              <a:off x="6703519" y="327660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14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et al., 2014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867406" y="3456294"/>
            <a:ext cx="55740" cy="6001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BF00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6096000" y="3276600"/>
            <a:ext cx="2877051" cy="923330"/>
            <a:chOff x="6096000" y="3276600"/>
            <a:chExt cx="2877051" cy="923330"/>
          </a:xfrm>
        </p:grpSpPr>
        <p:sp>
          <p:nvSpPr>
            <p:cNvPr id="352" name="Shape 352"/>
            <p:cNvSpPr txBox="1"/>
            <p:nvPr/>
          </p:nvSpPr>
          <p:spPr>
            <a:xfrm>
              <a:off x="6703519" y="327660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82070"/>
            <a:ext cx="9144000" cy="589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17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18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and arsena., 2015 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5867406" y="3456294"/>
            <a:ext cx="55740" cy="6001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BF00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6096000" y="3276600"/>
            <a:ext cx="2877051" cy="923330"/>
            <a:chOff x="6096000" y="3276600"/>
            <a:chExt cx="2877051" cy="923330"/>
          </a:xfrm>
        </p:grpSpPr>
        <p:sp>
          <p:nvSpPr>
            <p:cNvPr id="362" name="Shape 362"/>
            <p:cNvSpPr txBox="1"/>
            <p:nvPr/>
          </p:nvSpPr>
          <p:spPr>
            <a:xfrm>
              <a:off x="6703519" y="327660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status?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“what is your current romantic relationship status?” 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dating/romantically involved with anyone		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engaged or living with my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5867400" y="3810000"/>
            <a:ext cx="2438400" cy="1553528"/>
            <a:chOff x="5867400" y="3429000"/>
            <a:chExt cx="2438400" cy="1553528"/>
          </a:xfrm>
        </p:grpSpPr>
        <p:sp>
          <p:nvSpPr>
            <p:cNvPr id="371" name="Shape 371"/>
            <p:cNvSpPr/>
            <p:nvPr/>
          </p:nvSpPr>
          <p:spPr>
            <a:xfrm>
              <a:off x="5867400" y="3429000"/>
              <a:ext cx="45719" cy="533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5867400" y="4038600"/>
              <a:ext cx="45719" cy="533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047122" y="3505200"/>
              <a:ext cx="1258678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single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committed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status?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“what is your current romantic relationship status?” 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dating/romantically involved with anyone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engaged or living with my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5867400" y="3657600"/>
            <a:ext cx="2438400" cy="1754326"/>
            <a:chOff x="5867400" y="3306128"/>
            <a:chExt cx="2438400" cy="1754326"/>
          </a:xfrm>
        </p:grpSpPr>
        <p:sp>
          <p:nvSpPr>
            <p:cNvPr id="381" name="Shape 381"/>
            <p:cNvSpPr/>
            <p:nvPr/>
          </p:nvSpPr>
          <p:spPr>
            <a:xfrm>
              <a:off x="5867400" y="3429000"/>
              <a:ext cx="45719" cy="266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867400" y="3839528"/>
              <a:ext cx="45719" cy="73247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7047122" y="3306128"/>
              <a:ext cx="125867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single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committed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status?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“what is your current romantic relationship status?” 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dating/romantically involved with anyone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engaged or living with my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5867400" y="3733800"/>
            <a:ext cx="2438400" cy="1754326"/>
            <a:chOff x="5867400" y="3382328"/>
            <a:chExt cx="2438400" cy="1754326"/>
          </a:xfrm>
        </p:grpSpPr>
        <p:sp>
          <p:nvSpPr>
            <p:cNvPr id="391" name="Shape 391"/>
            <p:cNvSpPr/>
            <p:nvPr/>
          </p:nvSpPr>
          <p:spPr>
            <a:xfrm>
              <a:off x="5867400" y="3429000"/>
              <a:ext cx="45719" cy="266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5867400" y="4144328"/>
              <a:ext cx="45719" cy="42767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7047122" y="3382328"/>
              <a:ext cx="125867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single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committed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to include?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everybody, or only women who have regular cycle lengths?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estimated cycle length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reported cycle length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everybody, or only women who are reasonably sure about their start dates?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251520" y="332656"/>
            <a:ext cx="8710697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day assessment (3 choice options)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assessment (5 choice options)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 assessment (3 choice options)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exclusion criteria based on cycle length (3 choice options)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exclusion criteria based on certainty (2 choice options)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choices seem reasonable and have been used in other studies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clear justification can be given for a particular set of choices, </a:t>
            </a:r>
            <a:endParaRPr/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choices are arbitrary</a:t>
            </a:r>
            <a:endParaRPr/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set constructed using the choices is arbitrary</a:t>
            </a:r>
            <a:endParaRPr/>
          </a:p>
          <a:p>
            <a:pPr marL="8001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statistical result based on the data set is arbitrary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BFF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320"/>
              <a:buFont typeface="Arial"/>
              <a:buNone/>
            </a:pPr>
            <a:r>
              <a:rPr lang="en-US" sz="432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multiverse</a:t>
            </a:r>
            <a:endParaRPr sz="432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Char char="★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raw data do not uniquely give rise to a single data set</a:t>
            </a:r>
            <a:endParaRPr/>
          </a:p>
          <a:p>
            <a:pPr marL="342900" marR="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0001B"/>
              </a:buClr>
              <a:buSzPts val="2220"/>
              <a:buFont typeface="Noto Sans Symbols"/>
              <a:buChar char="★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combination of choices gives rise to a separate data set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0001B"/>
              </a:buClr>
              <a:buSzPts val="1850"/>
              <a:buFont typeface="Arial"/>
              <a:buChar char="–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leads to more than 100 reasonable data sets in this example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0001B"/>
              </a:buClr>
              <a:buSzPts val="1850"/>
              <a:buFont typeface="Arial"/>
              <a:buChar char="–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after excluding inconsistent combinations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•"/>
            </a:pPr>
            <a:r>
              <a:rPr lang="en-US" sz="1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if reported cycle length is used in cycle day assessment, estimated cycle length is not used as an exclusion criterion</a:t>
            </a:r>
            <a:endParaRPr/>
          </a:p>
          <a:p>
            <a:pPr marL="742950" marR="0" lvl="1" indent="-1682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0001B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Char char="★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</a:t>
            </a:r>
            <a:r>
              <a:rPr lang="en-US" sz="222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multiverse of data sets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(consistent) combinations of all reasonable data constructing choices</a:t>
            </a:r>
            <a:endParaRPr/>
          </a:p>
          <a:p>
            <a:pPr marL="742950" marR="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0001B"/>
              </a:buClr>
              <a:buSzPts val="2220"/>
              <a:buFont typeface="Noto Sans Symbols"/>
              <a:buChar char="★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 set from this multiverse gives rise to a statistical result on the effect of fertility</a:t>
            </a:r>
            <a:endParaRPr/>
          </a:p>
          <a:p>
            <a:pPr marL="342900" marR="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0001B"/>
              </a:buClr>
              <a:buSzPts val="2220"/>
              <a:buFont typeface="Noto Sans Symbols"/>
              <a:buNone/>
            </a:pP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0001B"/>
              </a:buClr>
              <a:buSzPts val="2220"/>
              <a:buFont typeface="Noto Sans Symbols"/>
              <a:buChar char="★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</a:t>
            </a:r>
            <a:r>
              <a:rPr lang="en-US" sz="222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multiverse of statistical results</a:t>
            </a:r>
            <a:endParaRPr/>
          </a:p>
          <a:p>
            <a:pPr marL="742950" marR="0" lvl="1" indent="-191769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91769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91769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currently dominant practice involves selectively reporting a N=1 sample from the data multiverse, without justification</a:t>
            </a:r>
            <a:endParaRPr/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obvious problem: it </a:t>
            </a:r>
            <a:r>
              <a:rPr lang="en-US" sz="1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hides the arbitrariness of the statistical result</a:t>
            </a:r>
            <a:endParaRPr/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 solution: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report a single statistical result unless a clear justification for the specific choices in data construction can be given</a:t>
            </a:r>
            <a:endParaRPr/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instead, repeat the analysis of interest across the multiverse of data sets (i.e., for each possible combination of choices)</a:t>
            </a:r>
            <a:endParaRPr/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Noto Sans Symbols"/>
              <a:buChar char="★"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multiverse analysis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Arial"/>
              <a:buChar char="–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detailed picture of the robustness or fragility of statistical results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E0001B"/>
              </a:buClr>
              <a:buSzPts val="1700"/>
              <a:buFont typeface="Arial"/>
              <a:buChar char="–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identifying key choices that conclusions hinge on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99390" algn="l" rtl="0">
              <a:lnSpc>
                <a:spcPct val="80000"/>
              </a:lnSpc>
              <a:spcBef>
                <a:spcPts val="2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endParaRPr sz="13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99390" algn="l" rtl="0">
              <a:lnSpc>
                <a:spcPct val="80000"/>
              </a:lnSpc>
              <a:spcBef>
                <a:spcPts val="272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endParaRPr sz="13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1814512"/>
            <a:ext cx="75152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260648"/>
            <a:ext cx="8229600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Shape 426"/>
          <p:cNvGrpSpPr/>
          <p:nvPr/>
        </p:nvGrpSpPr>
        <p:grpSpPr>
          <a:xfrm>
            <a:off x="1371600" y="1459468"/>
            <a:ext cx="7419359" cy="4788932"/>
            <a:chOff x="1219200" y="1459468"/>
            <a:chExt cx="7419359" cy="4788932"/>
          </a:xfrm>
        </p:grpSpPr>
        <p:grpSp>
          <p:nvGrpSpPr>
            <p:cNvPr id="427" name="Shape 427"/>
            <p:cNvGrpSpPr/>
            <p:nvPr/>
          </p:nvGrpSpPr>
          <p:grpSpPr>
            <a:xfrm>
              <a:off x="1219200" y="1459468"/>
              <a:ext cx="762000" cy="1512332"/>
              <a:chOff x="1219200" y="1459468"/>
              <a:chExt cx="762000" cy="1512332"/>
            </a:xfrm>
          </p:grpSpPr>
          <p:sp>
            <p:nvSpPr>
              <p:cNvPr id="428" name="Shape 428"/>
              <p:cNvSpPr txBox="1"/>
              <p:nvPr/>
            </p:nvSpPr>
            <p:spPr>
              <a:xfrm>
                <a:off x="1219200" y="1459468"/>
                <a:ext cx="762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524000" y="1905000"/>
                <a:ext cx="76200" cy="10668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rgbClr val="8000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Shape 430"/>
            <p:cNvSpPr txBox="1"/>
            <p:nvPr/>
          </p:nvSpPr>
          <p:spPr>
            <a:xfrm>
              <a:off x="1828800" y="5405400"/>
              <a:ext cx="6809759" cy="8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effect is too fragile to be taken seriously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320"/>
              <a:buFont typeface="Arial"/>
              <a:buNone/>
            </a:pPr>
            <a:r>
              <a:rPr lang="en-US" sz="432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into the multiverse</a:t>
            </a:r>
            <a:endParaRPr sz="432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260648"/>
            <a:ext cx="8229600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1814512"/>
            <a:ext cx="7515225" cy="322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Shape 439"/>
          <p:cNvGrpSpPr/>
          <p:nvPr/>
        </p:nvGrpSpPr>
        <p:grpSpPr>
          <a:xfrm>
            <a:off x="1447800" y="773668"/>
            <a:ext cx="7038359" cy="5098532"/>
            <a:chOff x="1447800" y="773668"/>
            <a:chExt cx="7038359" cy="5098532"/>
          </a:xfrm>
        </p:grpSpPr>
        <p:grpSp>
          <p:nvGrpSpPr>
            <p:cNvPr id="440" name="Shape 440"/>
            <p:cNvGrpSpPr/>
            <p:nvPr/>
          </p:nvGrpSpPr>
          <p:grpSpPr>
            <a:xfrm>
              <a:off x="1447800" y="773668"/>
              <a:ext cx="762000" cy="1664732"/>
              <a:chOff x="1447800" y="773668"/>
              <a:chExt cx="762000" cy="1664732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1752600" y="1371600"/>
                <a:ext cx="76200" cy="10668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rgbClr val="80000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1447800" y="773668"/>
                <a:ext cx="762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Shape 443"/>
            <p:cNvSpPr txBox="1"/>
            <p:nvPr/>
          </p:nvSpPr>
          <p:spPr>
            <a:xfrm>
              <a:off x="1676400" y="5029200"/>
              <a:ext cx="6809759" cy="8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belief in the effect heavily depends 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belief in the different processing choices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25441" y="381961"/>
            <a:ext cx="8493120" cy="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women’s religiosity as a function of fertility and relationship status </a:t>
            </a:r>
            <a:endParaRPr sz="1451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4241" y="979561"/>
            <a:ext cx="4479840" cy="489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943841" y="6015000"/>
            <a:ext cx="4295159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fertility x relationship status interaction,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F(1,159)=6.46, p=.012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57200" y="260648"/>
            <a:ext cx="8229600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8" y="0"/>
            <a:ext cx="8973802" cy="424874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381000" y="4191000"/>
            <a:ext cx="7924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trust R1, there is evidence for a significant effect of fertility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trust R2, there is no evidence for a significant effect of fertility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trust R3, or have no reason to prefer certain choices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Noto Sans Symbols"/>
              <a:buChar char="★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uncertain about the effect of fertility so you can’t draw a substantive conclusion about the effect of fertility</a:t>
            </a:r>
            <a:endParaRPr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Noto Sans Symbols"/>
              <a:buChar char="★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only conclusion is a methodological one: the need to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deflate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multiverse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228600" y="90806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deflating the data multiverse 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1660843"/>
            <a:ext cx="8229600" cy="48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the number of arbitrary choices in data construction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 on the relationship between cycle day and fertility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measurement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 better way of assessing fertility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surges in luteinizing hormone (e.g., durante et al., 2011) </a:t>
            </a:r>
            <a:endParaRPr/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design,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e.g., in assessing relationship status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too ambiguous to be helpful</a:t>
            </a:r>
            <a:endParaRPr sz="2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250825" y="609600"/>
            <a:ext cx="835342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204" marR="0" lvl="1" indent="-2571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measuring aggressive behavior using the Competitive Reaction Time Task (CRTT) </a:t>
            </a:r>
            <a:endParaRPr/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are led to believe they play a computerized reaction time game against another participant in an adjacent room</a:t>
            </a:r>
            <a:endParaRPr/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beginning of each round, both participants set the intensity (volume and/or duration) of a noise blast</a:t>
            </a:r>
            <a:endParaRPr/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to react to a stimulus as quickly as possible by pressing a button</a:t>
            </a:r>
            <a:endParaRPr/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slowest player of a round is punished with a noise blast using the intensity settings made by the fastest player</a:t>
            </a:r>
            <a:endParaRPr/>
          </a:p>
          <a:p>
            <a:pPr marL="1339454" marR="0" lvl="3" indent="-180975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9454" marR="0" lvl="3" indent="-180975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flexiblemeasures.com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775" y="0"/>
            <a:ext cx="46164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228600" y="90806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bigger multiverse 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457200" y="1660843"/>
            <a:ext cx="8229600" cy="48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multiverse analysis shows a small part only of a larger multiverse of statistical results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not only a data multiverse but also a model multiverse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control variables/covariates to include?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or without interactions?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likelihood to use?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prior to use?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250825" y="457200"/>
            <a:ext cx="83534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204" marR="0" lvl="1" indent="-2571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an association between serum levels of vitamin D and mortality (patel, burford, ioannidis, 2015)?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254" marR="0" lvl="2" indent="-130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254" marR="0" lvl="2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adjustment variables to include in statistical models?</a:t>
            </a:r>
            <a:endParaRPr/>
          </a:p>
          <a:p>
            <a:pPr marL="1339454" marR="0" lvl="3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age; gender, and selection of 13 others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6654" marR="0" lvl="4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smoking, body mass index (BMI), hypertension, diabetes, cholesterol, alcohol consumption, education, income, family history of heart disease, heart disease, any cancer, physical activity and race/ethnicity</a:t>
            </a:r>
            <a:endParaRPr/>
          </a:p>
          <a:p>
            <a:pPr marL="1796654" marR="0" lvl="4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gives rise to 2^13 = 8192 models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6654" marR="0" lvl="4" indent="-130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6654" marR="0" lvl="4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vibration effects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to model specification</a:t>
            </a:r>
            <a:endParaRPr/>
          </a:p>
          <a:p>
            <a:pPr marL="1796654" marR="0" lvl="4" indent="-15557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6654" marR="0" lvl="4" indent="-15557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6654" marR="0" lvl="4" indent="-15557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250825" y="381000"/>
            <a:ext cx="83534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75" y="1828800"/>
            <a:ext cx="4535488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250825" y="609600"/>
            <a:ext cx="835342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204" marR="0" lvl="1" indent="-2571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hurricanes with more feminine names cause more deaths?  </a:t>
            </a:r>
            <a:endParaRPr/>
          </a:p>
          <a:p>
            <a:pPr marL="882254" marR="0" lvl="2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her-icanes are perceived as less threatening than him-icanes, leading people to engage in fewer precautionary measures (jung et al., 2014)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204" marR="0" lvl="1" indent="-1047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204" marR="0" lvl="1" indent="-2571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specification curve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analysis (simonsohn, simmons, and nelson, 2016) </a:t>
            </a:r>
            <a:endParaRPr/>
          </a:p>
          <a:p>
            <a:pPr marL="882254" marR="0" lvl="2" indent="-2571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1728 results, based on different combinations of the following analysis decisions: </a:t>
            </a:r>
            <a:endParaRPr/>
          </a:p>
          <a:p>
            <a:pPr marL="1796654" marR="0" lvl="4" indent="-257175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which storms to include (e.g., extreme storms in terms of the predicted variable (deaths) or another variable (e.g., damage caused)</a:t>
            </a:r>
            <a:endParaRPr/>
          </a:p>
          <a:p>
            <a:pPr marL="1796654" marR="0" lvl="4" indent="-257175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operationalizing hurricane names’ femininity (continuous rating or binary)</a:t>
            </a:r>
            <a:endParaRPr/>
          </a:p>
          <a:p>
            <a:pPr marL="1796654" marR="0" lvl="4" indent="-257175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choosing covariates (property damages in dollars interacted with femininity;  minimum hurricane pressure interacted with femininity; log of dollar damages; year; year interacted with damages)</a:t>
            </a:r>
            <a:endParaRPr/>
          </a:p>
          <a:p>
            <a:pPr marL="1796654" marR="0" lvl="4" indent="-257175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type of regression model (negative binomial regression, linear regression with log(deaths+1) as the dependent variable)</a:t>
            </a:r>
            <a:endParaRPr/>
          </a:p>
          <a:p>
            <a:pPr marL="1796654" marR="0" lvl="4" indent="-257175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functional form for femininity (interaction of femininity with damages; interaction of femininity with other hurricane characteristics (such as wind or category); main effect of femininity)</a:t>
            </a:r>
            <a:endParaRPr/>
          </a:p>
          <a:p>
            <a:pPr marL="482204" marR="0" lvl="1" indent="-1047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250825" y="685800"/>
            <a:ext cx="835342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9454" marR="0" lvl="3" indent="-1555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Times New Roman"/>
              <a:buNone/>
            </a:pPr>
            <a:fld id="{00000000-1234-1234-1234-123412341234}" type="slidenum">
              <a:rPr lang="en-US" sz="7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78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90800"/>
            <a:ext cx="9144000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2720975" y="5334000"/>
            <a:ext cx="2787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specification #, sorted by effect size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 is part of the solution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sharing your research data, share the raw data, not the processed data so that others can look at reasonable options you didn’t think of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you, kristina durante!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abandoning p-values is not a solution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multiverse analysis is not restricted to p-values alone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Bayes factors as well are sensitive to choices in data construction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96840" y="347280"/>
            <a:ext cx="8855072" cy="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women’s social political attitudes (conservatism) as a function of fertility and relationship status</a:t>
            </a:r>
            <a:endParaRPr sz="1451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800" y="1682400"/>
            <a:ext cx="7804800" cy="3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5638800" y="914400"/>
            <a:ext cx="4608512" cy="4608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286000" y="552586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x relationship status interaction, F(1,299)=12.26, p=.001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1948800" y="1682400"/>
            <a:ext cx="337200" cy="3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457200" y="1233806"/>
            <a:ext cx="8229600" cy="48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 is not a solution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standardization is merely a convention, then the robustness of a finding is still hidden</a:t>
            </a:r>
            <a:endParaRPr/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pre-registration of a single analysis is not a solution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prevent the exploitation of researcher degrees of freedom, but it still hides the robustness of the finding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the multiverse analysis is pre-registered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457200" y="908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beyond robustness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457200" y="1233806"/>
            <a:ext cx="8229600" cy="48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 is not enough for an effect to be credible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reproducible?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data, same analysis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replicable?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data, same analysis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0001B"/>
              </a:buClr>
              <a:buSzPts val="2400"/>
              <a:buFont typeface="Noto Sans Symbols"/>
              <a:buChar char="★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registered?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of exploiting researcher degrees of freedom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sufficient detail, adhered 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1813" cy="51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credibility of (some) findings can be tracked 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platform  curatescience.org</a:t>
            </a:r>
            <a:endParaRPr/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 1,058 replications of 168 effects from the cognitive and social psychology published literature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3048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032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7392" y="3751312"/>
            <a:ext cx="4139576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12775" y="1600200"/>
            <a:ext cx="8151813" cy="514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tracks, organizes, and evaluates replications of published findings in the social sciences</a:t>
            </a:r>
            <a:endParaRPr/>
          </a:p>
          <a:p>
            <a:pPr marL="85725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to paper, data, research material, comments of original authors</a:t>
            </a:r>
            <a:endParaRPr/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reproducibility</a:t>
            </a:r>
            <a:endParaRPr/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robustness</a:t>
            </a:r>
            <a:endParaRPr/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registration</a:t>
            </a:r>
            <a:endParaRPr/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meta-analyzes all the available data</a:t>
            </a:r>
            <a:endParaRPr/>
          </a:p>
          <a:p>
            <a:pPr marL="85725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future: crowd sourced</a:t>
            </a:r>
            <a:endParaRPr/>
          </a:p>
          <a:p>
            <a:pPr marL="85725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032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Shape 5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04813"/>
            <a:ext cx="9102725" cy="592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837208"/>
            <a:ext cx="7283450" cy="425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670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Shape 56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1075" y="0"/>
            <a:ext cx="71897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6629399" y="6374730"/>
            <a:ext cx="2057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457200" y="-2139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457200" y="700406"/>
            <a:ext cx="8229600" cy="4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Durante, K. M., &amp; Arsena, A. R. (2015). Playing the field: The effect of fertility on women’s desire for variety.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Consumer Research, 41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1372–1391.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Durante, K. M., Griskevicius, V., Cantú, S. M., &amp; Simpson, J. A. (2014). Money, status, and the ovulatory cycle.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Marketing Research, 51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27–39.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Durante, K. M., Griskevicius, V., Hill, S. E., Perilloux, C., &amp; Li, N. P. (2011). Ovulation, female competition, and product choice: Hormonal influences on consumer behavior.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Consumer Research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921–934.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Durante, K. M., Griskevicius, V., Simpson, J. A., Cantú, S. M., &amp; Li, N. P. (2012). Ovulation leads women to perceive sexy cads as good dads.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Personality and Social Psychology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103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292–305.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Durante, K. M., Rae, A., &amp; Griskevicius, V. (2013). The fluctuating female vote: Politics, religion, and the ovulatory cycle.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Psychological Science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1007–1016.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Gelman, A., &amp; Loken, E. (2014). The statistical crisis in science.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American Scientist, 102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460–465.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★"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Jung, K., Shavitt, S., Viswanathan, M., &amp; Hilbe, J. M. (2014). Female hurricanes are deadlier than male hurricanes. </a:t>
            </a:r>
            <a:r>
              <a:rPr lang="en-US" sz="13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National Academy of Sciences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111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(24), 8782-8787.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★"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LeBel, E. P., McCarthy, R., Earp, B. D., Elson, M., &amp; Vanpaemel, W. (in press). A Unified Framework To Quantify The Credibility Of Scientific Findings. </a:t>
            </a:r>
            <a:r>
              <a:rPr lang="en-US" sz="1300" i="1">
                <a:solidFill>
                  <a:srgbClr val="003868"/>
                </a:solidFill>
                <a:latin typeface="Arial"/>
                <a:ea typeface="Arial"/>
                <a:cs typeface="Arial"/>
                <a:sym typeface="Arial"/>
              </a:rPr>
              <a:t>Advances in Methods and Practices in Psychological Science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Patel, C. J., Burford, B., &amp; Ioannidis, J. P. (2015). Assessment of vibration of effects due to model specification can demonstrate the instability of observational associations.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Journal of Clinical Epidemiology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latin typeface="Arial"/>
                <a:ea typeface="Arial"/>
                <a:cs typeface="Arial"/>
                <a:sym typeface="Arial"/>
              </a:rPr>
              <a:t>68 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(9), 1046–1058.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Simmons, J. P., Nelson, L. D., &amp; Simonsohn, U. (2011). False-positive psychology: Undisclosed flexibility in data collection and analysis allows presenting anything as significant.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Psychological Science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1359–1366.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Simonsohn, U., Simmons, J.P. , &amp; Nelson, L. (2015)., Specification Curve: Descriptive and Inferential Statistics on All Reasonable Specifications . Available at SSRN </a:t>
            </a:r>
            <a:endParaRPr/>
          </a:p>
          <a:p>
            <a:pPr marL="342900" marR="0" lvl="0" indent="-34290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★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Wicherts JM, Veldkamp CL, Augusteijn HE, Bakker M, van Aert RC, van Assen MA. Degrees of freedom in planning, running, analyzing, and reporting psychological studies: a checklist to avoid p-hacking. </a:t>
            </a:r>
            <a:r>
              <a:rPr lang="en-US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Frontiers in Psychology. 7,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1832 (2016).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527050" algn="l" rtl="0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527050" algn="l" rtl="0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381000" y="457200"/>
            <a:ext cx="8458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increasing transparency  through  </a:t>
            </a:r>
            <a:b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multiverse analysis</a:t>
            </a:r>
            <a:endParaRPr sz="4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>
            <a:spLocks noGrp="1"/>
          </p:cNvSpPr>
          <p:nvPr>
            <p:ph type="subTitle" idx="1"/>
          </p:nvPr>
        </p:nvSpPr>
        <p:spPr>
          <a:xfrm>
            <a:off x="533400" y="28956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steegen, s, tuerlinckx, f., gelman, a., &amp; vanpaemel, w. (2016). increasing transparency through a multiverse analysis. 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perspectives on psychological science,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11, 702-712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osf project page: https://osf.io/zj68b/ (code, data, slides, etc)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app: https://r.tquant.eu/KULeuven/Multiverse/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wolf.vanpaemel@kuleuven.be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nice things to say about this study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large sample size (275 in study 1, 502 in study 2)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 to relate the finding to (evolutionary) theory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p-values are computed (mostly) correctly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in-paper replication of study 1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 (on request, and now publically on https://osf.io/zj68b/)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as a cautionary tale about 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impact arbitrary data processing choices have on statistical conclusions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rgbClr val="E0001B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importance of assessing the analytical robustness of findings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analyses are based on the following 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 (high vs low)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 (single vs committed)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E0001B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religiosity score (first example) or social political attitudes score (second example)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data were not just “collected” or “observed”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were constructed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E0001B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observed, raw data include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three statements on religiosity and five statements on social political attitudes (e.g., on abortion, marijuana, etc)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a bunch of fertility related questions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★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“what is your current romantic relationship status?” </a:t>
            </a:r>
            <a:endParaRPr/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dating/romantically involved with anyone</a:t>
            </a:r>
            <a:endParaRPr/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</a:t>
            </a:r>
            <a:endParaRPr/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engaged or living with my partner</a:t>
            </a:r>
            <a:endParaRPr/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76200" y="274637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320"/>
              <a:buFont typeface="Arial"/>
              <a:buNone/>
            </a:pPr>
            <a:r>
              <a:rPr lang="en-US" sz="432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original constructed data set</a:t>
            </a:r>
            <a:endParaRPr sz="432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translating the observed, raw data to the processed data ready for analysis involved several choices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fertility status?</a:t>
            </a:r>
            <a:endParaRPr sz="148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E0001B"/>
              </a:buClr>
              <a:buSzPts val="1942"/>
              <a:buFont typeface="Noto Sans Symbols"/>
              <a:buChar char="★"/>
            </a:pPr>
            <a:r>
              <a:rPr lang="en-US" sz="19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to fertility related questions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of the last period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start date of the period before the last period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typical cycle length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start of the next period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about the start of the last period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E0001B"/>
              </a:buClr>
              <a:buSzPts val="1480"/>
              <a:buFont typeface="Arial"/>
              <a:buChar char="–"/>
            </a:pPr>
            <a:r>
              <a:rPr lang="en-US" sz="14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sure are you the start date of the period before the last period</a:t>
            </a:r>
            <a:endParaRPr/>
          </a:p>
          <a:p>
            <a:pPr marL="342900" marR="0" lvl="0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14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Char char="★"/>
            </a:pP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fertility when cycle day is between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marL="342900" marR="0" lvl="0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5867401" y="3191616"/>
            <a:ext cx="3105650" cy="923330"/>
            <a:chOff x="5867401" y="3276600"/>
            <a:chExt cx="3105650" cy="923330"/>
          </a:xfrm>
        </p:grpSpPr>
        <p:sp>
          <p:nvSpPr>
            <p:cNvPr id="247" name="Shape 247"/>
            <p:cNvSpPr/>
            <p:nvPr/>
          </p:nvSpPr>
          <p:spPr>
            <a:xfrm>
              <a:off x="5867401" y="3581400"/>
              <a:ext cx="55740" cy="44776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03519" y="3276600"/>
              <a:ext cx="22695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cycle length →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menstrual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onset → cycle day </a:t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10800000" flipH="1">
              <a:off x="6096000" y="3608694"/>
              <a:ext cx="457200" cy="2775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8000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status?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★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“what is your current romantic relationship status?” 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dating/romantically involved with anyone		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lang="en-US" sz="1600" b="0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dating or involved with only one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engaged or living with my partner</a:t>
            </a:r>
            <a:endParaRPr/>
          </a:p>
          <a:p>
            <a:pPr marL="45720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(4) </a:t>
            </a:r>
            <a:r>
              <a:rPr lang="en-US" sz="1600" b="0" i="1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5867400" y="3475672"/>
            <a:ext cx="2438400" cy="1553528"/>
            <a:chOff x="5867400" y="3429000"/>
            <a:chExt cx="2438400" cy="1553528"/>
          </a:xfrm>
        </p:grpSpPr>
        <p:sp>
          <p:nvSpPr>
            <p:cNvPr id="257" name="Shape 257"/>
            <p:cNvSpPr/>
            <p:nvPr/>
          </p:nvSpPr>
          <p:spPr>
            <a:xfrm>
              <a:off x="5867400" y="3429000"/>
              <a:ext cx="45719" cy="533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BF00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867400" y="4038600"/>
              <a:ext cx="45719" cy="5334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047122" y="3505200"/>
              <a:ext cx="1258678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single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committed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E0001B"/>
      </a:accent1>
      <a:accent2>
        <a:srgbClr val="79FFAE"/>
      </a:accent2>
      <a:accent3>
        <a:srgbClr val="2DB3CB"/>
      </a:accent3>
      <a:accent4>
        <a:srgbClr val="E0001B"/>
      </a:accent4>
      <a:accent5>
        <a:srgbClr val="79FFAE"/>
      </a:accent5>
      <a:accent6>
        <a:srgbClr val="2DB3CB"/>
      </a:accent6>
      <a:hlink>
        <a:srgbClr val="E0001B"/>
      </a:hlink>
      <a:folHlink>
        <a:srgbClr val="79F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Theme">
  <a:themeElements>
    <a:clrScheme name="7sprong">
      <a:dk1>
        <a:srgbClr val="000000"/>
      </a:dk1>
      <a:lt1>
        <a:srgbClr val="FFFFFF"/>
      </a:lt1>
      <a:dk2>
        <a:srgbClr val="000000"/>
      </a:dk2>
      <a:lt2>
        <a:srgbClr val="2DB3CB"/>
      </a:lt2>
      <a:accent1>
        <a:srgbClr val="2DB3CB"/>
      </a:accent1>
      <a:accent2>
        <a:srgbClr val="E0001B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Microsoft Office PowerPoint</Application>
  <PresentationFormat>On-screen Show (4:3)</PresentationFormat>
  <Paragraphs>571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Calibri</vt:lpstr>
      <vt:lpstr>Noto Sans Symbols</vt:lpstr>
      <vt:lpstr>Times New Roman</vt:lpstr>
      <vt:lpstr>Verdana</vt:lpstr>
      <vt:lpstr>7_Office Theme</vt:lpstr>
      <vt:lpstr>1_Custom Design</vt:lpstr>
      <vt:lpstr>2_Office Theme</vt:lpstr>
      <vt:lpstr>3_Office Theme</vt:lpstr>
      <vt:lpstr>4_Office Theme</vt:lpstr>
      <vt:lpstr>6_Office Theme</vt:lpstr>
      <vt:lpstr>5_Office Theme</vt:lpstr>
      <vt:lpstr>1_Office Theme</vt:lpstr>
      <vt:lpstr>increasing transparency  through a  multiverse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original constructed data set</vt:lpstr>
      <vt:lpstr>PowerPoint Presentation</vt:lpstr>
      <vt:lpstr>PowerPoint Presentation</vt:lpstr>
      <vt:lpstr>other reasonable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multiverse</vt:lpstr>
      <vt:lpstr>PowerPoint Presentation</vt:lpstr>
      <vt:lpstr>into the multiverse</vt:lpstr>
      <vt:lpstr>PowerPoint Presentation</vt:lpstr>
      <vt:lpstr>PowerPoint Presentation</vt:lpstr>
      <vt:lpstr>deflating the data multiverse </vt:lpstr>
      <vt:lpstr>PowerPoint Presentation</vt:lpstr>
      <vt:lpstr>PowerPoint Presentation</vt:lpstr>
      <vt:lpstr>a bigger multiverse </vt:lpstr>
      <vt:lpstr>PowerPoint Presentation</vt:lpstr>
      <vt:lpstr>PowerPoint Presentation</vt:lpstr>
      <vt:lpstr>PowerPoint Presentation</vt:lpstr>
      <vt:lpstr>PowerPoint Presentation</vt:lpstr>
      <vt:lpstr> discussion</vt:lpstr>
      <vt:lpstr>PowerPoint Presentation</vt:lpstr>
      <vt:lpstr>beyond robustness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increasing transparency  through   a multiverse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transparency  through a  multiverse analysis</dc:title>
  <cp:lastModifiedBy>Wolf Vanpaemel</cp:lastModifiedBy>
  <cp:revision>1</cp:revision>
  <dcterms:modified xsi:type="dcterms:W3CDTF">2018-05-19T08:25:31Z</dcterms:modified>
</cp:coreProperties>
</file>