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B9AE79C-770C-43B3-ADB8-9DCC37CCB204}" type="datetimeFigureOut">
              <a:rPr lang="en-US" smtClean="0"/>
              <a:pPr/>
              <a:t>5/9/2023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80F85D1-A3B2-4B04-BE43-5D7AD5BE4B21}"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80F85D1-A3B2-4B04-BE43-5D7AD5BE4B21}" type="slidenum">
              <a:rPr lang="en-US" smtClean="0"/>
              <a:pPr/>
              <a:t>8</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422030" y="1371600"/>
            <a:ext cx="82296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smtClean="0"/>
              <a:t>Click to edit Master title style</a:t>
            </a:r>
            <a:endParaRPr kumimoji="0" lang="en-US"/>
          </a:p>
        </p:txBody>
      </p:sp>
      <p:sp>
        <p:nvSpPr>
          <p:cNvPr id="28" name="Date Placeholder 27"/>
          <p:cNvSpPr>
            <a:spLocks noGrp="1"/>
          </p:cNvSpPr>
          <p:nvPr>
            <p:ph type="dt" sz="half" idx="10"/>
          </p:nvPr>
        </p:nvSpPr>
        <p:spPr/>
        <p:txBody>
          <a:bodyPr/>
          <a:lstStyle/>
          <a:p>
            <a:fld id="{5291DCA4-9FB0-4284-BB14-7EE30902ABF5}" type="datetimeFigureOut">
              <a:rPr lang="en-US" smtClean="0"/>
              <a:pPr/>
              <a:t>5/9/2023</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a:lstStyle/>
          <a:p>
            <a:fld id="{E3142814-3E8E-45CA-B10F-1D31C3E593CD}" type="slidenum">
              <a:rPr lang="en-US" smtClean="0"/>
              <a:pPr/>
              <a:t>‹#›</a:t>
            </a:fld>
            <a:endParaRPr lang="en-US"/>
          </a:p>
        </p:txBody>
      </p:sp>
      <p:sp>
        <p:nvSpPr>
          <p:cNvPr id="9" name="Subtitle 8"/>
          <p:cNvSpPr>
            <a:spLocks noGrp="1"/>
          </p:cNvSpPr>
          <p:nvPr>
            <p:ph type="subTitle" idx="1"/>
          </p:nvPr>
        </p:nvSpPr>
        <p:spPr>
          <a:xfrm>
            <a:off x="1371600" y="3331698"/>
            <a:ext cx="64008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291DCA4-9FB0-4284-BB14-7EE30902ABF5}" type="datetimeFigureOut">
              <a:rPr lang="en-US" smtClean="0"/>
              <a:pPr/>
              <a:t>5/9/2023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142814-3E8E-45CA-B10F-1D31C3E593CD}"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291DCA4-9FB0-4284-BB14-7EE30902ABF5}" type="datetimeFigureOut">
              <a:rPr lang="en-US" smtClean="0"/>
              <a:pPr/>
              <a:t>5/9/2023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142814-3E8E-45CA-B10F-1D31C3E593CD}"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291DCA4-9FB0-4284-BB14-7EE30902ABF5}" type="datetimeFigureOut">
              <a:rPr lang="en-US" smtClean="0"/>
              <a:pPr/>
              <a:t>5/9/2023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142814-3E8E-45CA-B10F-1D31C3E593CD}"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609600"/>
            <a:ext cx="70866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600200" y="2507786"/>
            <a:ext cx="70866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5291DCA4-9FB0-4284-BB14-7EE30902ABF5}" type="datetimeFigureOut">
              <a:rPr lang="en-US" smtClean="0"/>
              <a:pPr/>
              <a:t>5/9/2023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7924800" y="6416675"/>
            <a:ext cx="762000" cy="365125"/>
          </a:xfrm>
        </p:spPr>
        <p:txBody>
          <a:bodyPr/>
          <a:lstStyle/>
          <a:p>
            <a:fld id="{E3142814-3E8E-45CA-B10F-1D31C3E593CD}"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5291DCA4-9FB0-4284-BB14-7EE30902ABF5}" type="datetimeFigureOut">
              <a:rPr lang="en-US" smtClean="0"/>
              <a:pPr/>
              <a:t>5/9/2023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142814-3E8E-45CA-B10F-1D31C3E593CD}"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535112"/>
            <a:ext cx="4040188"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535112"/>
            <a:ext cx="4041775"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362200"/>
            <a:ext cx="4040188"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362200"/>
            <a:ext cx="4041775"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5291DCA4-9FB0-4284-BB14-7EE30902ABF5}" type="datetimeFigureOut">
              <a:rPr lang="en-US" smtClean="0"/>
              <a:pPr/>
              <a:t>5/9/2023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3142814-3E8E-45CA-B10F-1D31C3E593CD}"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5291DCA4-9FB0-4284-BB14-7EE30902ABF5}" type="datetimeFigureOut">
              <a:rPr lang="en-US" smtClean="0"/>
              <a:pPr/>
              <a:t>5/9/2023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3142814-3E8E-45CA-B10F-1D31C3E593CD}"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291DCA4-9FB0-4284-BB14-7EE30902ABF5}" type="datetimeFigureOut">
              <a:rPr lang="en-US" smtClean="0"/>
              <a:pPr/>
              <a:t>5/9/2023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3142814-3E8E-45CA-B10F-1D31C3E593CD}"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524000"/>
            <a:ext cx="3008313"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273050"/>
            <a:ext cx="5111750"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5291DCA4-9FB0-4284-BB14-7EE30902ABF5}" type="datetimeFigureOut">
              <a:rPr lang="en-US" smtClean="0"/>
              <a:pPr/>
              <a:t>5/9/2023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142814-3E8E-45CA-B10F-1D31C3E593CD}"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0" y="609600"/>
            <a:ext cx="5486400" cy="522288"/>
          </a:xfrm>
        </p:spPr>
        <p:txBody>
          <a:bodyPr lIns="45720" rIns="45720" bIns="0" anchor="b">
            <a:sp3d prstMaterial="softEdge"/>
          </a:bodyPr>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828800" y="1831975"/>
            <a:ext cx="54864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1828800" y="1166787"/>
            <a:ext cx="54864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5291DCA4-9FB0-4284-BB14-7EE30902ABF5}" type="datetimeFigureOut">
              <a:rPr lang="en-US" smtClean="0"/>
              <a:pPr/>
              <a:t>5/9/2023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142814-3E8E-45CA-B10F-1D31C3E593CD}"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8229600" cy="470916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57200" y="6416675"/>
            <a:ext cx="21336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5291DCA4-9FB0-4284-BB14-7EE30902ABF5}" type="datetimeFigureOut">
              <a:rPr lang="en-US" smtClean="0"/>
              <a:pPr/>
              <a:t>5/9/2023</a:t>
            </a:fld>
            <a:endParaRPr lang="en-US"/>
          </a:p>
        </p:txBody>
      </p:sp>
      <p:sp>
        <p:nvSpPr>
          <p:cNvPr id="3" name="Footer Placeholder 2"/>
          <p:cNvSpPr>
            <a:spLocks noGrp="1"/>
          </p:cNvSpPr>
          <p:nvPr>
            <p:ph type="ftr" sz="quarter" idx="3"/>
          </p:nvPr>
        </p:nvSpPr>
        <p:spPr>
          <a:xfrm>
            <a:off x="3124200" y="6416675"/>
            <a:ext cx="28956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en-US"/>
          </a:p>
        </p:txBody>
      </p:sp>
      <p:sp>
        <p:nvSpPr>
          <p:cNvPr id="23" name="Slide Number Placeholder 22"/>
          <p:cNvSpPr>
            <a:spLocks noGrp="1"/>
          </p:cNvSpPr>
          <p:nvPr>
            <p:ph type="sldNum" sz="quarter" idx="4"/>
          </p:nvPr>
        </p:nvSpPr>
        <p:spPr>
          <a:xfrm>
            <a:off x="7924800" y="6416675"/>
            <a:ext cx="762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E3142814-3E8E-45CA-B10F-1D31C3E593CD}"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Phrase</a:t>
            </a:r>
            <a:endParaRPr lang="en-US" dirty="0"/>
          </a:p>
        </p:txBody>
      </p:sp>
      <p:sp>
        <p:nvSpPr>
          <p:cNvPr id="3" name="Subtitle 2"/>
          <p:cNvSpPr>
            <a:spLocks noGrp="1"/>
          </p:cNvSpPr>
          <p:nvPr>
            <p:ph type="subTitle" idx="1"/>
          </p:nvPr>
        </p:nvSpPr>
        <p:spPr>
          <a:xfrm>
            <a:off x="1371600" y="3352800"/>
            <a:ext cx="6400800" cy="2743200"/>
          </a:xfrm>
        </p:spPr>
        <p:txBody>
          <a:bodyPr>
            <a:noAutofit/>
          </a:bodyPr>
          <a:lstStyle/>
          <a:p>
            <a:r>
              <a:rPr lang="fr-FR" sz="2400" dirty="0" smtClean="0">
                <a:latin typeface="Times New Roman" pitchFamily="18" charset="0"/>
                <a:cs typeface="Times New Roman" pitchFamily="18" charset="0"/>
              </a:rPr>
              <a:t>Introduction to Phrases</a:t>
            </a:r>
          </a:p>
          <a:p>
            <a:r>
              <a:rPr lang="fr-FR" sz="2400" dirty="0" smtClean="0">
                <a:latin typeface="Times New Roman" pitchFamily="18" charset="0"/>
                <a:cs typeface="Times New Roman" pitchFamily="18" charset="0"/>
              </a:rPr>
              <a:t>Noun Phrases</a:t>
            </a:r>
          </a:p>
          <a:p>
            <a:r>
              <a:rPr lang="fr-FR" sz="2400" dirty="0" err="1" smtClean="0">
                <a:latin typeface="Times New Roman" pitchFamily="18" charset="0"/>
                <a:cs typeface="Times New Roman" pitchFamily="18" charset="0"/>
              </a:rPr>
              <a:t>Verb</a:t>
            </a:r>
            <a:r>
              <a:rPr lang="fr-FR" sz="2400" dirty="0" smtClean="0">
                <a:latin typeface="Times New Roman" pitchFamily="18" charset="0"/>
                <a:cs typeface="Times New Roman" pitchFamily="18" charset="0"/>
              </a:rPr>
              <a:t> Phrases</a:t>
            </a:r>
          </a:p>
          <a:p>
            <a:r>
              <a:rPr lang="fr-FR" sz="2400" dirty="0" err="1" smtClean="0">
                <a:latin typeface="Times New Roman" pitchFamily="18" charset="0"/>
                <a:cs typeface="Times New Roman" pitchFamily="18" charset="0"/>
              </a:rPr>
              <a:t>Prepositional</a:t>
            </a:r>
            <a:r>
              <a:rPr lang="fr-FR" sz="2400" dirty="0" smtClean="0">
                <a:latin typeface="Times New Roman" pitchFamily="18" charset="0"/>
                <a:cs typeface="Times New Roman" pitchFamily="18" charset="0"/>
              </a:rPr>
              <a:t> Phrases</a:t>
            </a:r>
          </a:p>
          <a:p>
            <a:r>
              <a:rPr lang="fr-FR" sz="2400" dirty="0" smtClean="0">
                <a:latin typeface="Times New Roman" pitchFamily="18" charset="0"/>
                <a:cs typeface="Times New Roman" pitchFamily="18" charset="0"/>
              </a:rPr>
              <a:t>Adverbial Phrases</a:t>
            </a:r>
          </a:p>
          <a:p>
            <a:r>
              <a:rPr lang="fr-FR" sz="2400" dirty="0" smtClean="0">
                <a:latin typeface="Times New Roman" pitchFamily="18" charset="0"/>
                <a:cs typeface="Times New Roman" pitchFamily="18" charset="0"/>
              </a:rPr>
              <a:t>Participial Phrases</a:t>
            </a:r>
          </a:p>
          <a:p>
            <a:endParaRPr lang="en-US" sz="2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latin typeface="Times New Roman" pitchFamily="18" charset="0"/>
                <a:cs typeface="Times New Roman" pitchFamily="18" charset="0"/>
              </a:rPr>
              <a:t>Introduction to Phrases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A phrase is a group of words without subject and predicate.</a:t>
            </a:r>
          </a:p>
          <a:p>
            <a:r>
              <a:rPr lang="en-US" dirty="0" smtClean="0"/>
              <a:t>It can not stand alone , which give a complete meaning.</a:t>
            </a:r>
          </a:p>
          <a:p>
            <a:r>
              <a:rPr lang="en-US" dirty="0" smtClean="0"/>
              <a:t>In the Street</a:t>
            </a:r>
          </a:p>
          <a:p>
            <a:r>
              <a:rPr lang="en-US" dirty="0" smtClean="0"/>
              <a:t>On the table</a:t>
            </a:r>
          </a:p>
          <a:p>
            <a:r>
              <a:rPr lang="en-US" dirty="0" smtClean="0"/>
              <a:t>For a while</a:t>
            </a:r>
          </a:p>
          <a:p>
            <a:r>
              <a:rPr lang="en-US" sz="2800" dirty="0" smtClean="0">
                <a:latin typeface="Times New Roman" pitchFamily="18" charset="0"/>
                <a:cs typeface="Times New Roman" pitchFamily="18" charset="0"/>
              </a:rPr>
              <a:t>A huge beautiful home</a:t>
            </a:r>
          </a:p>
          <a:p>
            <a:r>
              <a:rPr lang="en-US" sz="2800" dirty="0" smtClean="0">
                <a:latin typeface="Times New Roman" pitchFamily="18" charset="0"/>
                <a:cs typeface="Times New Roman" pitchFamily="18" charset="0"/>
              </a:rPr>
              <a:t>There are several types of phrases, including noun phrases, verb phrases, prepositional phrases, adverbial phrases, and participial phrases. Each type of phrase serves a different purpose and can be used to create more complex sentences.</a:t>
            </a:r>
          </a:p>
          <a:p>
            <a:endParaRPr lang="en-US" sz="2800" dirty="0">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Noun Phrases</a:t>
            </a:r>
            <a:endParaRPr lang="en-US" dirty="0"/>
          </a:p>
        </p:txBody>
      </p:sp>
      <p:sp>
        <p:nvSpPr>
          <p:cNvPr id="3" name="Content Placeholder 2"/>
          <p:cNvSpPr>
            <a:spLocks noGrp="1"/>
          </p:cNvSpPr>
          <p:nvPr>
            <p:ph idx="1"/>
          </p:nvPr>
        </p:nvSpPr>
        <p:spPr>
          <a:xfrm>
            <a:off x="457200" y="1600200"/>
            <a:ext cx="8229600" cy="5029200"/>
          </a:xfrm>
        </p:spPr>
        <p:txBody>
          <a:bodyPr>
            <a:normAutofit fontScale="92500" lnSpcReduction="20000"/>
          </a:bodyPr>
          <a:lstStyle/>
          <a:p>
            <a:r>
              <a:rPr lang="en-US" dirty="0" smtClean="0">
                <a:latin typeface="Times New Roman" pitchFamily="18" charset="0"/>
                <a:cs typeface="Times New Roman" pitchFamily="18" charset="0"/>
              </a:rPr>
              <a:t>A group of words without subject and predicate that does the work of noun.</a:t>
            </a:r>
          </a:p>
          <a:p>
            <a:r>
              <a:rPr lang="en-US" dirty="0" smtClean="0"/>
              <a:t>A phrase that acts like a noun in the sentence is called a Noun Phrase. It contains a noun &amp; other associated words (usually determiners &amp; modifiers) which modify the noun.</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 'The big red ball.</a:t>
            </a:r>
          </a:p>
          <a:p>
            <a:r>
              <a:rPr lang="en-US" dirty="0" smtClean="0">
                <a:latin typeface="Times New Roman" pitchFamily="18" charset="0"/>
                <a:cs typeface="Times New Roman" pitchFamily="18" charset="0"/>
              </a:rPr>
              <a:t>Small Babies</a:t>
            </a:r>
          </a:p>
          <a:p>
            <a:r>
              <a:rPr lang="en-US" dirty="0" smtClean="0"/>
              <a:t>They hired </a:t>
            </a:r>
            <a:r>
              <a:rPr lang="en-US" u="sng" dirty="0" smtClean="0"/>
              <a:t>a huge beautiful home</a:t>
            </a:r>
            <a:r>
              <a:rPr lang="en-US" dirty="0" smtClean="0"/>
              <a:t>.</a:t>
            </a:r>
            <a:endParaRPr lang="en-US" dirty="0" smtClean="0">
              <a:latin typeface="Times New Roman" pitchFamily="18" charset="0"/>
              <a:cs typeface="Times New Roman" pitchFamily="18" charset="0"/>
            </a:endParaRPr>
          </a:p>
          <a:p>
            <a:r>
              <a:rPr lang="en-US" dirty="0" smtClean="0"/>
              <a:t>One of our relatives never drink a coffee.</a:t>
            </a:r>
          </a:p>
          <a:p>
            <a:r>
              <a:rPr lang="en-US" dirty="0" smtClean="0"/>
              <a:t>She bought </a:t>
            </a:r>
            <a:r>
              <a:rPr lang="en-US" u="sng" dirty="0" smtClean="0"/>
              <a:t>a decent black shirt</a:t>
            </a:r>
            <a:r>
              <a:rPr lang="en-US" dirty="0" smtClean="0"/>
              <a:t>.</a:t>
            </a:r>
          </a:p>
          <a:p>
            <a:r>
              <a:rPr lang="en-US" dirty="0" smtClean="0">
                <a:latin typeface="Times New Roman" pitchFamily="18" charset="0"/>
                <a:cs typeface="Times New Roman" pitchFamily="18" charset="0"/>
              </a:rPr>
              <a:t>Jamal left late.</a:t>
            </a:r>
          </a:p>
          <a:p>
            <a:r>
              <a:rPr lang="en-US" dirty="0" smtClean="0">
                <a:latin typeface="Times New Roman" pitchFamily="18" charset="0"/>
                <a:cs typeface="Times New Roman" pitchFamily="18" charset="0"/>
              </a:rPr>
              <a:t>Cheese </a:t>
            </a:r>
            <a:r>
              <a:rPr lang="en-US" smtClean="0">
                <a:latin typeface="Times New Roman" pitchFamily="18" charset="0"/>
                <a:cs typeface="Times New Roman" pitchFamily="18" charset="0"/>
              </a:rPr>
              <a:t>is  expensive.</a:t>
            </a:r>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Verb Phrases</a:t>
            </a:r>
            <a:endParaRPr lang="en-US" dirty="0"/>
          </a:p>
        </p:txBody>
      </p:sp>
      <p:sp>
        <p:nvSpPr>
          <p:cNvPr id="3" name="Content Placeholder 2"/>
          <p:cNvSpPr>
            <a:spLocks noGrp="1"/>
          </p:cNvSpPr>
          <p:nvPr>
            <p:ph idx="1"/>
          </p:nvPr>
        </p:nvSpPr>
        <p:spPr>
          <a:xfrm>
            <a:off x="457200" y="1600200"/>
            <a:ext cx="8229600" cy="4953000"/>
          </a:xfrm>
        </p:spPr>
        <p:txBody>
          <a:bodyPr>
            <a:normAutofit/>
          </a:bodyPr>
          <a:lstStyle/>
          <a:p>
            <a:r>
              <a:rPr lang="en-US" dirty="0" smtClean="0"/>
              <a:t>A verb phrase is the group of main verbs and helping-verbs (auxiliaries) within a sentence. </a:t>
            </a:r>
          </a:p>
          <a:p>
            <a:r>
              <a:rPr lang="en-US" dirty="0" smtClean="0"/>
              <a:t>She is writing a letter.</a:t>
            </a:r>
          </a:p>
          <a:p>
            <a:r>
              <a:rPr lang="en-US" dirty="0" smtClean="0"/>
              <a:t>He has taken his annual exam.</a:t>
            </a:r>
          </a:p>
          <a:p>
            <a:r>
              <a:rPr lang="en-US" dirty="0" smtClean="0">
                <a:latin typeface="Times New Roman" pitchFamily="18" charset="0"/>
                <a:cs typeface="Times New Roman" pitchFamily="18" charset="0"/>
              </a:rPr>
              <a:t>The teacher is writing a report.</a:t>
            </a:r>
          </a:p>
          <a:p>
            <a:r>
              <a:rPr lang="en-US" dirty="0" smtClean="0"/>
              <a:t>Students must reach in time for the class.</a:t>
            </a:r>
          </a:p>
          <a:p>
            <a:r>
              <a:rPr lang="en-US" dirty="0" smtClean="0"/>
              <a:t>They have been playing game since morning. </a:t>
            </a:r>
            <a:endParaRPr lang="en-US" dirty="0">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Prepositional Phrases</a:t>
            </a:r>
            <a:endParaRPr lang="en-US" dirty="0"/>
          </a:p>
        </p:txBody>
      </p:sp>
      <p:sp>
        <p:nvSpPr>
          <p:cNvPr id="3" name="Content Placeholder 2"/>
          <p:cNvSpPr>
            <a:spLocks noGrp="1"/>
          </p:cNvSpPr>
          <p:nvPr>
            <p:ph idx="1"/>
          </p:nvPr>
        </p:nvSpPr>
        <p:spPr>
          <a:xfrm>
            <a:off x="457200" y="1600200"/>
            <a:ext cx="8229600" cy="5257800"/>
          </a:xfrm>
        </p:spPr>
        <p:txBody>
          <a:bodyPr>
            <a:normAutofit/>
          </a:bodyPr>
          <a:lstStyle/>
          <a:p>
            <a:r>
              <a:rPr lang="en-US" dirty="0" smtClean="0"/>
              <a:t>A phrase comprising a preposition and object of preposition (noun or pronoun) is called a prepositional phrase. It may also contain other modifiers. e.g. near a wall, on a table, in the room, under a tree, at the door .</a:t>
            </a:r>
          </a:p>
          <a:p>
            <a:r>
              <a:rPr lang="en-US" dirty="0" smtClean="0"/>
              <a:t>The kids were laughing at the joker.</a:t>
            </a:r>
          </a:p>
          <a:p>
            <a:r>
              <a:rPr lang="en-US" dirty="0" smtClean="0"/>
              <a:t>He is sleeping on the carpet.</a:t>
            </a:r>
          </a:p>
          <a:p>
            <a:r>
              <a:rPr lang="en-US" dirty="0" smtClean="0"/>
              <a:t>The teacher looked at the black-board.</a:t>
            </a:r>
          </a:p>
          <a:p>
            <a:r>
              <a:rPr lang="en-US" dirty="0" smtClean="0"/>
              <a:t>He drives the car in a high speed.</a:t>
            </a:r>
          </a:p>
          <a:p>
            <a:r>
              <a:rPr lang="en-US" dirty="0" smtClean="0"/>
              <a:t>He always speaks in a loud voice.</a:t>
            </a:r>
          </a:p>
          <a:p>
            <a:pPr>
              <a:buNone/>
            </a:pPr>
            <a:endParaRPr lang="en-US" dirty="0" smtClean="0"/>
          </a:p>
          <a:p>
            <a:endParaRPr lang="en-US" dirty="0" smtClean="0"/>
          </a:p>
          <a:p>
            <a:endParaRPr lang="en-US" dirty="0" smtClean="0"/>
          </a:p>
          <a:p>
            <a:endParaRPr lang="en-US" dirty="0" smtClean="0">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Adverbial Phrases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latin typeface="Times New Roman" pitchFamily="18" charset="0"/>
                <a:cs typeface="Times New Roman" pitchFamily="18" charset="0"/>
              </a:rPr>
              <a:t>A phrase that acts like an adverb in a sentence is called adverb phrase. Like an adverb, it modifies (add to meaning of) a verb or other adverb in the sentence. It contains an adverb and other words (i.e. noun, preposition, modifiers) which, as a whole, act as an adverb phrase.</a:t>
            </a:r>
          </a:p>
          <a:p>
            <a:r>
              <a:rPr lang="en-US" dirty="0" smtClean="0">
                <a:latin typeface="Times New Roman" pitchFamily="18" charset="0"/>
                <a:cs typeface="Times New Roman" pitchFamily="18" charset="0"/>
              </a:rPr>
              <a:t>He drives a car in a very high speed.</a:t>
            </a:r>
          </a:p>
          <a:p>
            <a:r>
              <a:rPr lang="en-US" dirty="0" smtClean="0">
                <a:latin typeface="Times New Roman" pitchFamily="18" charset="0"/>
                <a:cs typeface="Times New Roman" pitchFamily="18" charset="0"/>
              </a:rPr>
              <a:t>I exercise very regularly. </a:t>
            </a:r>
          </a:p>
          <a:p>
            <a:r>
              <a:rPr lang="en-US" dirty="0" smtClean="0">
                <a:latin typeface="Times New Roman" pitchFamily="18" charset="0"/>
                <a:cs typeface="Times New Roman" pitchFamily="18" charset="0"/>
              </a:rPr>
              <a:t>She always speaks in a respectful way.</a:t>
            </a:r>
          </a:p>
          <a:p>
            <a:r>
              <a:rPr lang="en-US" dirty="0" smtClean="0">
                <a:latin typeface="Times New Roman" pitchFamily="18" charset="0"/>
                <a:cs typeface="Times New Roman" pitchFamily="18" charset="0"/>
              </a:rPr>
              <a:t>Children grow up very quickly.</a:t>
            </a:r>
          </a:p>
          <a:p>
            <a:r>
              <a:rPr lang="en-US" dirty="0" smtClean="0">
                <a:latin typeface="Times New Roman" pitchFamily="18" charset="0"/>
                <a:cs typeface="Times New Roman" pitchFamily="18" charset="0"/>
              </a:rPr>
              <a:t>I eat quite healthily.</a:t>
            </a:r>
          </a:p>
          <a:p>
            <a:endParaRPr lang="en-US" dirty="0" smtClean="0">
              <a:latin typeface="Times New Roman" pitchFamily="18" charset="0"/>
              <a:cs typeface="Times New Roman" pitchFamily="18" charset="0"/>
            </a:endParaRPr>
          </a:p>
          <a:p>
            <a:endParaRPr lang="en-US" u="sng"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Participial Phrases</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latin typeface="Times New Roman" pitchFamily="18" charset="0"/>
                <a:cs typeface="Times New Roman" pitchFamily="18" charset="0"/>
              </a:rPr>
              <a:t>A participial phrase is a group of words that includes a participle and any modifiers or complements. It can be used to modify a noun or pronoun in a sentence. Participial phrases can be present or past.</a:t>
            </a:r>
          </a:p>
          <a:p>
            <a:r>
              <a:rPr lang="en-US" dirty="0" smtClean="0">
                <a:latin typeface="Times New Roman" pitchFamily="18" charset="0"/>
                <a:cs typeface="Times New Roman" pitchFamily="18" charset="0"/>
              </a:rPr>
              <a:t>For example, in the sentence 'The dog barking at the mailman chased him away,' the participial phrase is 'barking at the mailman.' It includes the present participle 'barking' and the object of the participle 'mailman.' The participial phrase modifies the noun 'dog,' showing what the dog was doing when he chased the mailman away.</a:t>
            </a:r>
          </a:p>
          <a:p>
            <a:r>
              <a:rPr lang="en-US" dirty="0" smtClean="0"/>
              <a:t>The man </a:t>
            </a:r>
            <a:r>
              <a:rPr lang="en-US" i="1" dirty="0" smtClean="0"/>
              <a:t>jumping in happiness </a:t>
            </a:r>
            <a:r>
              <a:rPr lang="en-US" dirty="0" smtClean="0"/>
              <a:t>won  a car in a lottery.</a:t>
            </a:r>
          </a:p>
          <a:p>
            <a:r>
              <a:rPr lang="en-US" dirty="0" smtClean="0"/>
              <a:t>Did you check out the video </a:t>
            </a:r>
            <a:r>
              <a:rPr lang="en-US" i="1" dirty="0" smtClean="0"/>
              <a:t>made by my sister</a:t>
            </a:r>
            <a:r>
              <a:rPr lang="en-US" dirty="0" smtClean="0"/>
              <a:t>.</a:t>
            </a:r>
          </a:p>
          <a:p>
            <a:r>
              <a:rPr lang="en-US" dirty="0" smtClean="0">
                <a:latin typeface="Times New Roman" pitchFamily="18" charset="0"/>
                <a:cs typeface="Times New Roman" pitchFamily="18" charset="0"/>
              </a:rPr>
              <a:t>The student was </a:t>
            </a:r>
            <a:r>
              <a:rPr lang="en-US" u="sng" dirty="0" smtClean="0">
                <a:latin typeface="Times New Roman" pitchFamily="18" charset="0"/>
                <a:cs typeface="Times New Roman" pitchFamily="18" charset="0"/>
              </a:rPr>
              <a:t>succeeding</a:t>
            </a:r>
            <a:r>
              <a:rPr lang="en-US" dirty="0" smtClean="0">
                <a:latin typeface="Times New Roman" pitchFamily="18" charset="0"/>
                <a:cs typeface="Times New Roman" pitchFamily="18" charset="0"/>
              </a:rPr>
              <a:t> in school despite working full time.</a:t>
            </a:r>
          </a:p>
          <a:p>
            <a:r>
              <a:rPr lang="en-US" dirty="0" smtClean="0">
                <a:latin typeface="Times New Roman" pitchFamily="18" charset="0"/>
                <a:cs typeface="Times New Roman" pitchFamily="18" charset="0"/>
              </a:rPr>
              <a:t>Trevor is </a:t>
            </a:r>
            <a:r>
              <a:rPr lang="en-US" u="sng" dirty="0" smtClean="0">
                <a:latin typeface="Times New Roman" pitchFamily="18" charset="0"/>
                <a:cs typeface="Times New Roman" pitchFamily="18" charset="0"/>
              </a:rPr>
              <a:t>working as a security guard</a:t>
            </a:r>
            <a:r>
              <a:rPr lang="en-US" dirty="0" smtClean="0">
                <a:latin typeface="Times New Roman" pitchFamily="18" charset="0"/>
                <a:cs typeface="Times New Roman" pitchFamily="18" charset="0"/>
              </a:rPr>
              <a:t>.</a:t>
            </a:r>
          </a:p>
          <a:p>
            <a:r>
              <a:rPr lang="en-US" u="sng" dirty="0" smtClean="0">
                <a:latin typeface="Times New Roman" pitchFamily="18" charset="0"/>
                <a:cs typeface="Times New Roman" pitchFamily="18" charset="0"/>
              </a:rPr>
              <a:t>Climbing the stairs</a:t>
            </a:r>
            <a:r>
              <a:rPr lang="en-US" dirty="0" smtClean="0">
                <a:latin typeface="Times New Roman" pitchFamily="18" charset="0"/>
                <a:cs typeface="Times New Roman" pitchFamily="18" charset="0"/>
              </a:rPr>
              <a:t>, she waved at us.</a:t>
            </a:r>
          </a:p>
          <a:p>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Adjective phrase</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An adjective phrase, also called an adjectival phrase, is a group of related words in which the main word is an adjective and which functions like an adjective in a sentence and it modifies noun or pronoun.</a:t>
            </a:r>
          </a:p>
          <a:p>
            <a:r>
              <a:rPr lang="en-US" u="sng" dirty="0" smtClean="0"/>
              <a:t>Your overly excited </a:t>
            </a:r>
            <a:r>
              <a:rPr lang="en-US" dirty="0" smtClean="0"/>
              <a:t>friend is dancing</a:t>
            </a:r>
            <a:r>
              <a:rPr lang="en-US" u="sng" dirty="0" smtClean="0"/>
              <a:t>.</a:t>
            </a:r>
          </a:p>
          <a:p>
            <a:r>
              <a:rPr lang="en-US" dirty="0" smtClean="0"/>
              <a:t>Betrayed by his girl friend, Ali committed suicide.</a:t>
            </a:r>
          </a:p>
          <a:p>
            <a:r>
              <a:rPr lang="en-US" dirty="0" smtClean="0"/>
              <a:t>The flowers were </a:t>
            </a:r>
            <a:r>
              <a:rPr lang="en-US" u="sng" dirty="0" smtClean="0"/>
              <a:t>fresh from the garden</a:t>
            </a:r>
            <a:r>
              <a:rPr lang="en-US" dirty="0" smtClean="0"/>
              <a:t>.</a:t>
            </a:r>
          </a:p>
          <a:p>
            <a:r>
              <a:rPr lang="en-US" dirty="0" smtClean="0"/>
              <a:t>The girl </a:t>
            </a:r>
            <a:r>
              <a:rPr lang="en-US" u="sng" dirty="0" smtClean="0"/>
              <a:t>wearing the blue t-shirt </a:t>
            </a:r>
            <a:r>
              <a:rPr lang="en-US" dirty="0" smtClean="0"/>
              <a:t>lives next to my house.</a:t>
            </a:r>
          </a:p>
          <a:p>
            <a:r>
              <a:rPr lang="en-US" dirty="0" smtClean="0"/>
              <a:t>Julie is a woman </a:t>
            </a:r>
            <a:r>
              <a:rPr lang="en-US" u="sng" dirty="0" smtClean="0"/>
              <a:t>of gorgeous style</a:t>
            </a:r>
            <a:r>
              <a:rPr lang="en-US" dirty="0" smtClean="0"/>
              <a:t>.</a:t>
            </a:r>
          </a:p>
          <a:p>
            <a:r>
              <a:rPr lang="en-US" dirty="0" smtClean="0"/>
              <a:t>She is a highly </a:t>
            </a:r>
            <a:r>
              <a:rPr lang="en-US" u="sng" dirty="0" smtClean="0"/>
              <a:t>passionate girl.</a:t>
            </a:r>
          </a:p>
          <a:p>
            <a:r>
              <a:rPr lang="en-US" dirty="0" smtClean="0"/>
              <a:t>I do not like the movies with no stories.</a:t>
            </a:r>
          </a:p>
          <a:p>
            <a:r>
              <a:rPr lang="en-US" dirty="0" smtClean="0"/>
              <a:t>The guy sleeping on the floor is my friend.</a:t>
            </a:r>
          </a:p>
          <a:p>
            <a:r>
              <a:rPr lang="en-US" dirty="0" smtClean="0"/>
              <a:t>The  shop built next to my house is huge.</a:t>
            </a:r>
          </a:p>
          <a:p>
            <a:r>
              <a:rPr lang="en-US" dirty="0" smtClean="0"/>
              <a:t>I do not  know a person  to trust blindly.</a:t>
            </a:r>
          </a:p>
          <a:p>
            <a:r>
              <a:rPr lang="en-US" dirty="0" smtClean="0"/>
              <a:t>He is the guy to look out for in the next match</a:t>
            </a:r>
            <a:r>
              <a:rPr lang="en-US" u="sng" dirty="0" smtClean="0"/>
              <a:t>.</a:t>
            </a:r>
            <a:endParaRPr lang="en-US" dirty="0" smtClean="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ex">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593</TotalTime>
  <Words>672</Words>
  <Application>Microsoft Office PowerPoint</Application>
  <PresentationFormat>On-screen Show (4:3)</PresentationFormat>
  <Paragraphs>74</Paragraphs>
  <Slides>8</Slides>
  <Notes>1</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Apex</vt:lpstr>
      <vt:lpstr>Phrase</vt:lpstr>
      <vt:lpstr>Introduction to Phrases</vt:lpstr>
      <vt:lpstr>Noun Phrases</vt:lpstr>
      <vt:lpstr>Verb Phrases</vt:lpstr>
      <vt:lpstr>Prepositional Phrases</vt:lpstr>
      <vt:lpstr>Adverbial Phrases</vt:lpstr>
      <vt:lpstr>Participial Phrases</vt:lpstr>
      <vt:lpstr>Adjective phrase</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Phrase</dc:title>
  <dc:creator>tsi</dc:creator>
  <cp:lastModifiedBy>tsi</cp:lastModifiedBy>
  <cp:revision>30</cp:revision>
  <dcterms:created xsi:type="dcterms:W3CDTF">2023-04-11T16:12:58Z</dcterms:created>
  <dcterms:modified xsi:type="dcterms:W3CDTF">2023-05-09T07:53:13Z</dcterms:modified>
</cp:coreProperties>
</file>