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D1464-5E19-439B-B7A3-9629C88B7DDB}" v="68" dt="2020-01-23T01:43:13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75" d="100"/>
          <a:sy n="75" d="100"/>
        </p:scale>
        <p:origin x="749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9587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66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05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80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23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8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1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23-Jan-20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1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7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1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2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23-Jan-20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0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1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0B4CFF2-DAD7-493A-8F62-D3E400F8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07" y="1711362"/>
            <a:ext cx="8023411" cy="339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BC50E0-0755-49DA-8737-F605EEE71DF5}"/>
              </a:ext>
            </a:extLst>
          </p:cNvPr>
          <p:cNvSpPr txBox="1">
            <a:spLocks/>
          </p:cNvSpPr>
          <p:nvPr/>
        </p:nvSpPr>
        <p:spPr>
          <a:xfrm>
            <a:off x="612558" y="409999"/>
            <a:ext cx="9049602" cy="7380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Attack Type vs Region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00D88-92AD-49C0-8872-9B777EF73EA9}"/>
              </a:ext>
            </a:extLst>
          </p:cNvPr>
          <p:cNvSpPr/>
          <p:nvPr/>
        </p:nvSpPr>
        <p:spPr>
          <a:xfrm>
            <a:off x="772160" y="1010196"/>
            <a:ext cx="8625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Bombing and Armed assaults, as seen above are the most prominent types of Attack irrespective of Regions.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5B9FDB4-D969-4C33-AFA5-4C4856B39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" y="1748277"/>
            <a:ext cx="8402920" cy="452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FDE-7B75-4047-8694-AADB58FD306D}"/>
              </a:ext>
            </a:extLst>
          </p:cNvPr>
          <p:cNvSpPr txBox="1">
            <a:spLocks/>
          </p:cNvSpPr>
          <p:nvPr/>
        </p:nvSpPr>
        <p:spPr>
          <a:xfrm>
            <a:off x="612558" y="409999"/>
            <a:ext cx="9049602" cy="7380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Terrorism By Country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6E428-CE0C-4380-8378-BD1CBFE9F1CC}"/>
              </a:ext>
            </a:extLst>
          </p:cNvPr>
          <p:cNvSpPr/>
          <p:nvPr/>
        </p:nvSpPr>
        <p:spPr>
          <a:xfrm>
            <a:off x="772160" y="1010196"/>
            <a:ext cx="8625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Iraq has witnessed a very large number of terrorist activities followed by Pakistan. 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49843E-F5BA-4EE4-B17A-2E51A1E9F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" y="1985481"/>
            <a:ext cx="8538936" cy="378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7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4522-FD10-4A28-B381-6CEA345D80E2}"/>
              </a:ext>
            </a:extLst>
          </p:cNvPr>
          <p:cNvSpPr txBox="1">
            <a:spLocks/>
          </p:cNvSpPr>
          <p:nvPr/>
        </p:nvSpPr>
        <p:spPr>
          <a:xfrm>
            <a:off x="612558" y="409999"/>
            <a:ext cx="9049602" cy="7380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Attacks vs Killed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A91B2D-8C75-4029-B2E0-FE087F50F2EF}"/>
              </a:ext>
            </a:extLst>
          </p:cNvPr>
          <p:cNvSpPr/>
          <p:nvPr/>
        </p:nvSpPr>
        <p:spPr>
          <a:xfrm>
            <a:off x="772160" y="1148080"/>
            <a:ext cx="8625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Iraq number of killed is almost 3 folds more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FA3F72B-C42E-4D3E-B8BA-8ECA65828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" y="1985481"/>
            <a:ext cx="8538936" cy="378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32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7EDEBFD-5809-4EC2-89DE-8F2A8AD6254E}"/>
              </a:ext>
            </a:extLst>
          </p:cNvPr>
          <p:cNvSpPr txBox="1">
            <a:spLocks/>
          </p:cNvSpPr>
          <p:nvPr/>
        </p:nvSpPr>
        <p:spPr>
          <a:xfrm>
            <a:off x="612558" y="409999"/>
            <a:ext cx="9049602" cy="7380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Most Notorious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D7BEF-1B44-4429-BCE9-95BFB932C20F}"/>
              </a:ext>
            </a:extLst>
          </p:cNvPr>
          <p:cNvSpPr/>
          <p:nvPr/>
        </p:nvSpPr>
        <p:spPr>
          <a:xfrm>
            <a:off x="772160" y="1148080"/>
            <a:ext cx="8625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Taliban have highest terror attacks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5BDF785-2C89-463D-80CF-E8428C7E7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59" y="1675234"/>
            <a:ext cx="7828776" cy="47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21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2137-4090-4934-A402-9CAC3E998070}"/>
              </a:ext>
            </a:extLst>
          </p:cNvPr>
          <p:cNvSpPr txBox="1">
            <a:spLocks/>
          </p:cNvSpPr>
          <p:nvPr/>
        </p:nvSpPr>
        <p:spPr>
          <a:xfrm>
            <a:off x="612558" y="409999"/>
            <a:ext cx="9049602" cy="7380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Activity of Top Terrorist Groups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D88D4-DC6A-463C-B2E3-61EB9EE7D85D}"/>
              </a:ext>
            </a:extLst>
          </p:cNvPr>
          <p:cNvSpPr/>
          <p:nvPr/>
        </p:nvSpPr>
        <p:spPr>
          <a:xfrm>
            <a:off x="772160" y="1148080"/>
            <a:ext cx="8625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Irish Republican Army(IRA), is the oldest terrorist group started back in the 1960-1970, maybe after the World War 2 due to the mass killing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5884E4C-A145-4969-A0C0-84F2B4EFB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8" y="1983852"/>
            <a:ext cx="8696961" cy="372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82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DED3-929B-4F4F-BC31-EE13079F6739}"/>
              </a:ext>
            </a:extLst>
          </p:cNvPr>
          <p:cNvSpPr txBox="1">
            <a:spLocks/>
          </p:cNvSpPr>
          <p:nvPr/>
        </p:nvSpPr>
        <p:spPr>
          <a:xfrm>
            <a:off x="612558" y="409999"/>
            <a:ext cx="9049602" cy="7380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Regions Attacked By Terrorist Groups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DDF760-B56A-4452-83AE-9D9CFAA32465}"/>
              </a:ext>
            </a:extLst>
          </p:cNvPr>
          <p:cNvSpPr/>
          <p:nvPr/>
        </p:nvSpPr>
        <p:spPr>
          <a:xfrm>
            <a:off x="772160" y="1148080"/>
            <a:ext cx="8625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ISIL is looks to be the notorious group in Iran and Iraq or broadly Middle-East. Similarly Taliban is concentrated in Afghanistan and Pakistan.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A5C8043-7D5F-4298-B3D5-54C831F00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59" y="1886161"/>
            <a:ext cx="7769442" cy="473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95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C109-95DC-4AD4-9393-DF6AFE6AA81B}"/>
              </a:ext>
            </a:extLst>
          </p:cNvPr>
          <p:cNvSpPr txBox="1">
            <a:spLocks/>
          </p:cNvSpPr>
          <p:nvPr/>
        </p:nvSpPr>
        <p:spPr>
          <a:xfrm>
            <a:off x="612558" y="409999"/>
            <a:ext cx="9049602" cy="7380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Terror Activities in USA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3E0EDB-42E0-47C2-9972-034F686C8B71}"/>
              </a:ext>
            </a:extLst>
          </p:cNvPr>
          <p:cNvSpPr/>
          <p:nvPr/>
        </p:nvSpPr>
        <p:spPr>
          <a:xfrm>
            <a:off x="772160" y="1148080"/>
            <a:ext cx="8625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Most Notorious Groups in USA and Favorite Attack Type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FF4A4CA-2EBF-4338-95E7-54DF6E818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769321"/>
            <a:ext cx="8442960" cy="414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198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B4E4-126F-4A25-9D11-1AEEF0267664}"/>
              </a:ext>
            </a:extLst>
          </p:cNvPr>
          <p:cNvSpPr txBox="1">
            <a:spLocks/>
          </p:cNvSpPr>
          <p:nvPr/>
        </p:nvSpPr>
        <p:spPr>
          <a:xfrm>
            <a:off x="612558" y="409999"/>
            <a:ext cx="9049602" cy="7380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 Motive Behind Attacks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687E4-1569-4CC7-AF2E-39FDB9C6D10F}"/>
              </a:ext>
            </a:extLst>
          </p:cNvPr>
          <p:cNvSpPr/>
          <p:nvPr/>
        </p:nvSpPr>
        <p:spPr>
          <a:xfrm>
            <a:off x="955040" y="1148080"/>
            <a:ext cx="8554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Motive simply means the reason for doing something. Now this reason may be anything, personal grudges, revolt against government, religious sentiments, etc. In this part we will try to </a:t>
            </a:r>
            <a:r>
              <a:rPr lang="en-US" dirty="0" err="1"/>
              <a:t>analyse</a:t>
            </a:r>
            <a:r>
              <a:rPr lang="en-US" dirty="0"/>
              <a:t> what are the main reasons behind the terrorist activities.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B48B21FB-F0D7-448F-8024-3E7B5A921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795" y="2115378"/>
            <a:ext cx="4950724" cy="359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67CF47-D134-4BFB-B342-F6DB7E61A343}"/>
              </a:ext>
            </a:extLst>
          </p:cNvPr>
          <p:cNvSpPr txBox="1"/>
          <p:nvPr/>
        </p:nvSpPr>
        <p:spPr>
          <a:xfrm>
            <a:off x="995680" y="5924781"/>
            <a:ext cx="840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of the most dangerous terrorist group names like 'al' for </a:t>
            </a:r>
            <a:r>
              <a:rPr lang="en-US" sz="1400" b="1" dirty="0"/>
              <a:t>al-</a:t>
            </a:r>
            <a:r>
              <a:rPr lang="en-US" sz="1400" b="1" dirty="0" err="1"/>
              <a:t>kaeda</a:t>
            </a:r>
            <a:r>
              <a:rPr lang="en-US" sz="1400" dirty="0"/>
              <a:t> looks prominent. Some other words like 'government' and 'anti' also show attacks dur to resentment against the government.</a:t>
            </a:r>
          </a:p>
        </p:txBody>
      </p:sp>
    </p:spTree>
    <p:extLst>
      <p:ext uri="{BB962C8B-B14F-4D97-AF65-F5344CB8AC3E}">
        <p14:creationId xmlns:p14="http://schemas.microsoft.com/office/powerpoint/2010/main" val="1858039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7994-A369-4328-8D02-188ECEDE8D22}"/>
              </a:ext>
            </a:extLst>
          </p:cNvPr>
          <p:cNvSpPr txBox="1">
            <a:spLocks/>
          </p:cNvSpPr>
          <p:nvPr/>
        </p:nvSpPr>
        <p:spPr>
          <a:xfrm>
            <a:off x="612558" y="409999"/>
            <a:ext cx="9049602" cy="7380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Predicting Death Occurrence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86D12A2-3069-4BE4-93B9-3FBEDD495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90" y="1960880"/>
            <a:ext cx="8677804" cy="319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E1D154-E6B0-4776-AA4C-F52BCD1AB179}"/>
              </a:ext>
            </a:extLst>
          </p:cNvPr>
          <p:cNvSpPr txBox="1"/>
          <p:nvPr/>
        </p:nvSpPr>
        <p:spPr>
          <a:xfrm flipH="1">
            <a:off x="880690" y="1371600"/>
            <a:ext cx="839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48.56% of incidents at least one death occurred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8A9BB-F583-4EBF-AD65-350B3E046DB4}"/>
              </a:ext>
            </a:extLst>
          </p:cNvPr>
          <p:cNvSpPr txBox="1"/>
          <p:nvPr/>
        </p:nvSpPr>
        <p:spPr>
          <a:xfrm>
            <a:off x="880690" y="5486400"/>
            <a:ext cx="534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2014 is the year when most deaths occurred</a:t>
            </a:r>
          </a:p>
        </p:txBody>
      </p:sp>
    </p:spTree>
    <p:extLst>
      <p:ext uri="{BB962C8B-B14F-4D97-AF65-F5344CB8AC3E}">
        <p14:creationId xmlns:p14="http://schemas.microsoft.com/office/powerpoint/2010/main" val="3517106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6BF5-9BA9-4874-AD15-A446665ADAF5}"/>
              </a:ext>
            </a:extLst>
          </p:cNvPr>
          <p:cNvSpPr txBox="1">
            <a:spLocks/>
          </p:cNvSpPr>
          <p:nvPr/>
        </p:nvSpPr>
        <p:spPr>
          <a:xfrm>
            <a:off x="612558" y="409999"/>
            <a:ext cx="9049602" cy="7380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Number of deaths by region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47144-7A08-4A24-858C-4F35DE68609A}"/>
              </a:ext>
            </a:extLst>
          </p:cNvPr>
          <p:cNvSpPr txBox="1"/>
          <p:nvPr/>
        </p:nvSpPr>
        <p:spPr>
          <a:xfrm flipH="1">
            <a:off x="880690" y="1371600"/>
            <a:ext cx="839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 and Africa has more number deaths as there are more attacks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985E24F-EC24-4A5E-914F-F53924CB2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90" y="1964453"/>
            <a:ext cx="8778880" cy="394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02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7FDBF9F-51F8-48BA-8C45-E474EAC50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347672"/>
            <a:ext cx="8737889" cy="568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75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1256-0C1D-4E02-AD0E-EF99197F0AD2}"/>
              </a:ext>
            </a:extLst>
          </p:cNvPr>
          <p:cNvSpPr txBox="1">
            <a:spLocks/>
          </p:cNvSpPr>
          <p:nvPr/>
        </p:nvSpPr>
        <p:spPr>
          <a:xfrm>
            <a:off x="612558" y="409999"/>
            <a:ext cx="9049602" cy="7380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Treating Missing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1E796-9D77-4871-B595-9D97A580C697}"/>
              </a:ext>
            </a:extLst>
          </p:cNvPr>
          <p:cNvSpPr txBox="1"/>
          <p:nvPr/>
        </p:nvSpPr>
        <p:spPr>
          <a:xfrm flipH="1">
            <a:off x="880690" y="1371600"/>
            <a:ext cx="839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features with more than 50% of missing values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61D9577-3206-4A29-9AFD-68C0A830D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90" y="1855597"/>
            <a:ext cx="7105070" cy="399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03DB0-0572-4EAF-9125-A458F0253F84}"/>
              </a:ext>
            </a:extLst>
          </p:cNvPr>
          <p:cNvSpPr txBox="1"/>
          <p:nvPr/>
        </p:nvSpPr>
        <p:spPr>
          <a:xfrm flipH="1">
            <a:off x="1043250" y="6078669"/>
            <a:ext cx="730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of features before dropping columns with &gt;50% of NAN: 135 </a:t>
            </a:r>
          </a:p>
          <a:p>
            <a:r>
              <a:rPr lang="en-US" sz="1400" dirty="0"/>
              <a:t>Number of features after dropping columns with &gt;50% of NAN: 57</a:t>
            </a:r>
          </a:p>
        </p:txBody>
      </p:sp>
    </p:spTree>
    <p:extLst>
      <p:ext uri="{BB962C8B-B14F-4D97-AF65-F5344CB8AC3E}">
        <p14:creationId xmlns:p14="http://schemas.microsoft.com/office/powerpoint/2010/main" val="43095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1813-7D60-46C1-A4F7-8670F7CB8706}"/>
              </a:ext>
            </a:extLst>
          </p:cNvPr>
          <p:cNvSpPr txBox="1">
            <a:spLocks/>
          </p:cNvSpPr>
          <p:nvPr/>
        </p:nvSpPr>
        <p:spPr>
          <a:xfrm>
            <a:off x="612558" y="409999"/>
            <a:ext cx="9049602" cy="7380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Correlation and Most important Features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ACADF5D-7BC3-4E8F-9376-C35FC3151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496" y="1107440"/>
            <a:ext cx="6290528" cy="53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049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700F-6098-4CC2-8AFF-BF6A682E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using different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56DC-9DF5-4F21-8394-E3A9B46DE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1239521"/>
            <a:ext cx="8989522" cy="48018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After getting most important features, I shuffled and split the 'features' and 'income' data into training and testing sets.</a:t>
            </a:r>
          </a:p>
          <a:p>
            <a:r>
              <a:rPr lang="en-US" dirty="0"/>
              <a:t>After that training sets has 137102 samples and testing set has 34276 samples. </a:t>
            </a:r>
          </a:p>
          <a:p>
            <a:r>
              <a:rPr lang="en-US" dirty="0"/>
              <a:t>After that I have </a:t>
            </a:r>
            <a:r>
              <a:rPr lang="en-US" dirty="0" err="1"/>
              <a:t>DecisionTreeClassifier</a:t>
            </a:r>
            <a:r>
              <a:rPr lang="en-US" dirty="0"/>
              <a:t> with random state of 43 and predicted the accuracy it was around 80.79% and </a:t>
            </a:r>
            <a:r>
              <a:rPr lang="en-US" dirty="0" err="1"/>
              <a:t>fbeta_score</a:t>
            </a:r>
            <a:r>
              <a:rPr lang="en-US" dirty="0"/>
              <a:t> 80.03%  which computes weighted harmonic mean and precision recall.</a:t>
            </a:r>
          </a:p>
          <a:p>
            <a:r>
              <a:rPr lang="en-US" dirty="0"/>
              <a:t>After that I have imported three supervised learning models from </a:t>
            </a:r>
            <a:r>
              <a:rPr lang="en-US" dirty="0" err="1"/>
              <a:t>sklearn</a:t>
            </a:r>
            <a:r>
              <a:rPr lang="en-US" dirty="0"/>
              <a:t> and </a:t>
            </a:r>
            <a:r>
              <a:rPr lang="en-US" dirty="0" err="1"/>
              <a:t>devided</a:t>
            </a:r>
            <a:r>
              <a:rPr lang="en-US" dirty="0"/>
              <a:t> the data into 1%, 10% and 100% for </a:t>
            </a:r>
            <a:r>
              <a:rPr lang="en-US" dirty="0" err="1"/>
              <a:t>traning</a:t>
            </a:r>
            <a:r>
              <a:rPr lang="en-US" dirty="0"/>
              <a:t> and trained the models on that. </a:t>
            </a:r>
          </a:p>
          <a:p>
            <a:r>
              <a:rPr lang="en-US" dirty="0" err="1"/>
              <a:t>KNeighborsClassifier</a:t>
            </a:r>
            <a:r>
              <a:rPr lang="en-US" dirty="0"/>
              <a:t> trained on 1371 samples, then on 13710 samples then on 137102 samples. Same goes for AdaBoost and Random Forest </a:t>
            </a:r>
            <a:r>
              <a:rPr lang="en-US" dirty="0" err="1"/>
              <a:t>Calssifiers</a:t>
            </a:r>
            <a:r>
              <a:rPr lang="en-US" dirty="0"/>
              <a:t>. </a:t>
            </a:r>
          </a:p>
          <a:p>
            <a:r>
              <a:rPr lang="en-US" dirty="0"/>
              <a:t>Then I calculated the accuracy and </a:t>
            </a:r>
            <a:r>
              <a:rPr lang="en-US" dirty="0" err="1"/>
              <a:t>Fbeta</a:t>
            </a:r>
            <a:r>
              <a:rPr lang="en-US" dirty="0"/>
              <a:t> scores. Random Forest was the </a:t>
            </a:r>
            <a:r>
              <a:rPr lang="en-US" dirty="0" err="1"/>
              <a:t>pefect</a:t>
            </a:r>
            <a:r>
              <a:rPr lang="en-US" dirty="0"/>
              <a:t> winner which predicted accuracy 80, 83 and 86 and same </a:t>
            </a:r>
            <a:r>
              <a:rPr lang="en-US" dirty="0" err="1"/>
              <a:t>fb_beta</a:t>
            </a:r>
            <a:r>
              <a:rPr lang="en-US" dirty="0"/>
              <a:t> scores.</a:t>
            </a:r>
          </a:p>
          <a:p>
            <a:r>
              <a:rPr lang="en-US" dirty="0"/>
              <a:t>After that I have try to improve the model by avoiding the features which have importance below 2%. </a:t>
            </a:r>
          </a:p>
          <a:p>
            <a:r>
              <a:rPr lang="en-US" dirty="0"/>
              <a:t>After that result was really good, I got 85% accuracy and </a:t>
            </a:r>
            <a:r>
              <a:rPr lang="en-US" dirty="0" err="1"/>
              <a:t>f_score</a:t>
            </a:r>
            <a:r>
              <a:rPr lang="en-US" dirty="0"/>
              <a:t> as 85 too. </a:t>
            </a:r>
          </a:p>
          <a:p>
            <a:r>
              <a:rPr lang="en-US" dirty="0"/>
              <a:t>I tuned the model more and divided the data into  64% train 16% validation 20% test. </a:t>
            </a:r>
          </a:p>
          <a:p>
            <a:r>
              <a:rPr lang="en-US" dirty="0"/>
              <a:t>On the test it gave me 86% accuracy and </a:t>
            </a:r>
            <a:r>
              <a:rPr lang="en-US" dirty="0" err="1"/>
              <a:t>f_score</a:t>
            </a:r>
            <a:r>
              <a:rPr lang="en-US" dirty="0"/>
              <a:t> as 85%</a:t>
            </a:r>
          </a:p>
        </p:txBody>
      </p:sp>
    </p:spTree>
    <p:extLst>
      <p:ext uri="{BB962C8B-B14F-4D97-AF65-F5344CB8AC3E}">
        <p14:creationId xmlns:p14="http://schemas.microsoft.com/office/powerpoint/2010/main" val="417145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FD7A-A740-473F-9F0B-00E5048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often the model predicts no deaths?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D80B-BA59-49AB-9308-56457E810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68691"/>
          </a:xfrm>
        </p:spPr>
        <p:txBody>
          <a:bodyPr/>
          <a:lstStyle/>
          <a:p>
            <a:r>
              <a:rPr lang="en-US" dirty="0"/>
              <a:t>I created a confusion matrix around that. Only 2422 times model predicted wrong. So we can say that our initial goal to predict death accuracy completed with only 14.93% cases it is wrong.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A98CC-A1D7-401F-B3AB-DFFEBD7A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129280"/>
            <a:ext cx="5439410" cy="34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887401-AD11-4D63-8D66-2C40AD1F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70" y="466466"/>
            <a:ext cx="8651339" cy="59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5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B203893-B649-4200-B42B-D02607CE4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6" y="55827"/>
            <a:ext cx="8895425" cy="61389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1AEFD2-6B76-40F0-875C-CE268ABB14D2}"/>
              </a:ext>
            </a:extLst>
          </p:cNvPr>
          <p:cNvSpPr/>
          <p:nvPr/>
        </p:nvSpPr>
        <p:spPr>
          <a:xfrm>
            <a:off x="896646" y="5600460"/>
            <a:ext cx="7093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Helvetica Neue"/>
              </a:rPr>
              <a:t>Clearly the number of terrorist activities have gone up sharply after 2000.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272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0183-5AE9-4E80-881D-8D424567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97" y="341839"/>
            <a:ext cx="8596668" cy="91800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Attacking Methods by Terrorists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Bombing Explosion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CFC125-CDD6-4BBF-A8DC-AC5022FE4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19" y="1354238"/>
            <a:ext cx="8292106" cy="48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35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F04A6B-16DD-4E70-B844-E8F32BCE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58" y="409999"/>
            <a:ext cx="9049602" cy="1134321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Favorite Targets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Citizens and Property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8BAF60-36D6-49D2-BA30-075316FB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24" y="1425359"/>
            <a:ext cx="8620669" cy="462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A4F14F6-8D0F-4F9F-9F6D-2DBB17427636}"/>
              </a:ext>
            </a:extLst>
          </p:cNvPr>
          <p:cNvSpPr txBox="1">
            <a:spLocks/>
          </p:cNvSpPr>
          <p:nvPr/>
        </p:nvSpPr>
        <p:spPr>
          <a:xfrm>
            <a:off x="612558" y="409999"/>
            <a:ext cx="9049602" cy="73808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Global Terrorist Attacks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2627B6-BB91-4C95-8469-648613F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1748277"/>
            <a:ext cx="7894320" cy="469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FEC72E-98A8-4BAE-8E58-20187FBAB51B}"/>
              </a:ext>
            </a:extLst>
          </p:cNvPr>
          <p:cNvSpPr/>
          <p:nvPr/>
        </p:nvSpPr>
        <p:spPr>
          <a:xfrm>
            <a:off x="772160" y="1010196"/>
            <a:ext cx="8625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The below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basemap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shows the places of attacks. The red circles are those that had more than 75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casualities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wounded+killed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)..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6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B7B4-C5D2-44E7-AB28-BF68C558E6CE}"/>
              </a:ext>
            </a:extLst>
          </p:cNvPr>
          <p:cNvSpPr txBox="1">
            <a:spLocks/>
          </p:cNvSpPr>
          <p:nvPr/>
        </p:nvSpPr>
        <p:spPr>
          <a:xfrm>
            <a:off x="612558" y="409999"/>
            <a:ext cx="9049602" cy="73808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Terrorism By Region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965027-3C7B-492F-A4E2-6CE7946D870B}"/>
              </a:ext>
            </a:extLst>
          </p:cNvPr>
          <p:cNvSpPr/>
          <p:nvPr/>
        </p:nvSpPr>
        <p:spPr>
          <a:xfrm>
            <a:off x="772160" y="1010196"/>
            <a:ext cx="8625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Middle East and North Africa are the most terrorism prone regions followed by South Asia.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D045367-17F1-4C59-99BF-57C03F5A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64888"/>
            <a:ext cx="8199121" cy="45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70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96834AC-6501-42AF-BD17-EE1BD5177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1885404"/>
            <a:ext cx="8261559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E5E07-52F2-4186-AB8D-E7531701EF0E}"/>
              </a:ext>
            </a:extLst>
          </p:cNvPr>
          <p:cNvSpPr txBox="1">
            <a:spLocks/>
          </p:cNvSpPr>
          <p:nvPr/>
        </p:nvSpPr>
        <p:spPr>
          <a:xfrm>
            <a:off x="612558" y="409999"/>
            <a:ext cx="9049602" cy="7380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Trend in Terrorist Activities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07CA03-DEE8-4D1A-AC63-3E24E363A740}"/>
              </a:ext>
            </a:extLst>
          </p:cNvPr>
          <p:cNvSpPr/>
          <p:nvPr/>
        </p:nvSpPr>
        <p:spPr>
          <a:xfrm>
            <a:off x="772160" y="1010196"/>
            <a:ext cx="8625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Middle-East, North Africa, South Asia have seen a shoot in the number of terrorist activities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23638015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688</Words>
  <Application>Microsoft Office PowerPoint</Application>
  <PresentationFormat>Widescreen</PresentationFormat>
  <Paragraphs>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Helvetica Neue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Attacking Methods by Terrorists Bombing Explosion</vt:lpstr>
      <vt:lpstr>Favorite Targets Private Citizens and Property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 using different Models</vt:lpstr>
      <vt:lpstr>How often the model predicts no deaths?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Hassan Tariq</cp:lastModifiedBy>
  <cp:revision>56</cp:revision>
  <dcterms:created xsi:type="dcterms:W3CDTF">2014-09-12T02:18:09Z</dcterms:created>
  <dcterms:modified xsi:type="dcterms:W3CDTF">2020-01-23T04:13:51Z</dcterms:modified>
</cp:coreProperties>
</file>