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7"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87956" autoAdjust="0"/>
  </p:normalViewPr>
  <p:slideViewPr>
    <p:cSldViewPr snapToGrid="0">
      <p:cViewPr varScale="1">
        <p:scale>
          <a:sx n="20" d="100"/>
          <a:sy n="20" d="100"/>
        </p:scale>
        <p:origin x="1024" y="104"/>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393AA-C16A-4B9F-85D4-8E784235808C}" type="datetimeFigureOut">
              <a:rPr lang="en-US" smtClean="0"/>
              <a:t>7/24/2025</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A719F-D83C-4C0B-911A-ADB0DA7B407D}" type="slidenum">
              <a:rPr lang="en-US" smtClean="0"/>
              <a:t>‹#›</a:t>
            </a:fld>
            <a:endParaRPr lang="en-US"/>
          </a:p>
        </p:txBody>
      </p:sp>
    </p:spTree>
    <p:extLst>
      <p:ext uri="{BB962C8B-B14F-4D97-AF65-F5344CB8AC3E}">
        <p14:creationId xmlns:p14="http://schemas.microsoft.com/office/powerpoint/2010/main" val="209897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cm.org/publications/authors/reference-formattin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 Tips, OLCF </a:t>
            </a:r>
            <a:r>
              <a:rPr lang="en-US" sz="1200" b="0" dirty="0">
                <a:solidFill>
                  <a:srgbClr val="047732"/>
                </a:solidFill>
                <a:latin typeface="Times New Roman" panose="02020603050405020304" pitchFamily="18" charset="0"/>
                <a:cs typeface="Times New Roman" panose="02020603050405020304" pitchFamily="18" charset="0"/>
              </a:rPr>
              <a:t>Acknowledgement, CADES Acknowledgements. </a:t>
            </a:r>
            <a:br>
              <a:rPr lang="en-US" dirty="0"/>
            </a:br>
            <a:endParaRPr lang="en-US" dirty="0"/>
          </a:p>
          <a:p>
            <a:r>
              <a:rPr lang="en-US" b="1" dirty="0"/>
              <a:t>Tips</a:t>
            </a:r>
            <a:br>
              <a:rPr lang="en-US" dirty="0"/>
            </a:br>
            <a:br>
              <a:rPr lang="en-US" dirty="0"/>
            </a:br>
            <a:r>
              <a:rPr lang="en-US" dirty="0"/>
              <a:t>Don’t use font smaller than 20 pt. </a:t>
            </a:r>
            <a:br>
              <a:rPr lang="en-US" dirty="0"/>
            </a:br>
            <a:r>
              <a:rPr lang="en-US" dirty="0"/>
              <a:t>Use more pictures/plots and less words </a:t>
            </a:r>
          </a:p>
          <a:p>
            <a:endParaRPr lang="en-US" dirty="0"/>
          </a:p>
          <a:p>
            <a:r>
              <a:rPr lang="en-US" dirty="0"/>
              <a:t>Feel free to rearrange the boxes, their number, labels, sizes and images to suit your content. You may choose to reveal information gradually as if you have 3-5 slides that build up to make your poster or display it all at once—whichever best supports your explanation. </a:t>
            </a:r>
          </a:p>
          <a:p>
            <a:endParaRPr lang="en-US" dirty="0"/>
          </a:p>
          <a:p>
            <a:r>
              <a:rPr lang="en-US" dirty="0"/>
              <a:t>Keep the poster size and orientation. </a:t>
            </a:r>
            <a:br>
              <a:rPr lang="en-US" dirty="0"/>
            </a:br>
            <a:endParaRPr lang="en-US" dirty="0"/>
          </a:p>
          <a:p>
            <a:r>
              <a:rPr lang="en-US" dirty="0"/>
              <a:t>Be creative </a:t>
            </a:r>
          </a:p>
          <a:p>
            <a:endParaRPr lang="en-US" sz="1200" b="0" dirty="0">
              <a:solidFill>
                <a:srgbClr val="047732"/>
              </a:solidFill>
              <a:latin typeface="Times New Roman" panose="02020603050405020304" pitchFamily="18" charset="0"/>
              <a:cs typeface="Times New Roman" panose="02020603050405020304" pitchFamily="18" charset="0"/>
            </a:endParaRPr>
          </a:p>
          <a:p>
            <a:r>
              <a:rPr lang="en-US" sz="1200" b="0" dirty="0">
                <a:solidFill>
                  <a:srgbClr val="047732"/>
                </a:solidFill>
                <a:latin typeface="Times New Roman" panose="02020603050405020304" pitchFamily="18" charset="0"/>
                <a:cs typeface="Times New Roman" panose="02020603050405020304" pitchFamily="18" charset="0"/>
              </a:rPr>
              <a:t>If you use a movie, make sure the “freeze frame” supports a printed poster. </a:t>
            </a:r>
          </a:p>
          <a:p>
            <a:endParaRPr lang="en-US" sz="1200" b="0" dirty="0">
              <a:solidFill>
                <a:srgbClr val="047732"/>
              </a:solidFill>
              <a:latin typeface="Times New Roman" panose="02020603050405020304" pitchFamily="18" charset="0"/>
              <a:cs typeface="Times New Roman" panose="02020603050405020304" pitchFamily="18" charset="0"/>
            </a:endParaRPr>
          </a:p>
          <a:p>
            <a:r>
              <a:rPr lang="en-US" sz="1200" b="0" dirty="0">
                <a:solidFill>
                  <a:srgbClr val="047732"/>
                </a:solidFill>
                <a:latin typeface="Times New Roman" panose="02020603050405020304" pitchFamily="18" charset="0"/>
                <a:cs typeface="Times New Roman" panose="02020603050405020304" pitchFamily="18" charset="0"/>
              </a:rPr>
              <a:t>Use ACM style references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Times New Roman" panose="02020603050405020304" pitchFamily="18" charset="0"/>
                <a:cs typeface="Times New Roman" panose="02020603050405020304" pitchFamily="18" charset="0"/>
                <a:hlinkClick r:id="rId3"/>
              </a:rPr>
              <a:t>https://www.acm.org/publications/authors/reference-formatting</a:t>
            </a:r>
            <a:r>
              <a:rPr lang="en-US" sz="1200" dirty="0">
                <a:solidFill>
                  <a:srgbClr val="000000"/>
                </a:solidFill>
                <a:latin typeface="Times New Roman" panose="02020603050405020304" pitchFamily="18" charset="0"/>
                <a:cs typeface="Times New Roman" panose="02020603050405020304" pitchFamily="18" charset="0"/>
              </a:rPr>
              <a:t> for reference style guide.</a:t>
            </a:r>
          </a:p>
          <a:p>
            <a:endParaRPr lang="en-US" sz="1200" b="1" dirty="0">
              <a:solidFill>
                <a:srgbClr val="047732"/>
              </a:solidFill>
              <a:latin typeface="Times New Roman" panose="02020603050405020304" pitchFamily="18" charset="0"/>
              <a:cs typeface="Times New Roman" panose="02020603050405020304" pitchFamily="18" charset="0"/>
            </a:endParaRPr>
          </a:p>
          <a:p>
            <a:r>
              <a:rPr lang="en-US" sz="1200" b="1" dirty="0">
                <a:solidFill>
                  <a:srgbClr val="047732"/>
                </a:solidFill>
                <a:latin typeface="Times New Roman" panose="02020603050405020304" pitchFamily="18" charset="0"/>
                <a:cs typeface="Times New Roman" panose="02020603050405020304" pitchFamily="18" charset="0"/>
              </a:rPr>
              <a:t>Acknowledgements</a:t>
            </a:r>
          </a:p>
          <a:p>
            <a:endParaRPr lang="en-US" sz="1200" b="0" dirty="0">
              <a:solidFill>
                <a:srgbClr val="047732"/>
              </a:solidFill>
              <a:latin typeface="Times New Roman" panose="02020603050405020304" pitchFamily="18" charset="0"/>
              <a:cs typeface="Times New Roman" panose="02020603050405020304" pitchFamily="18" charset="0"/>
            </a:endParaRPr>
          </a:p>
          <a:p>
            <a:r>
              <a:rPr lang="en-US" sz="1200" b="0" dirty="0">
                <a:solidFill>
                  <a:srgbClr val="047732"/>
                </a:solidFill>
                <a:latin typeface="Times New Roman" panose="02020603050405020304" pitchFamily="18" charset="0"/>
                <a:cs typeface="Times New Roman" panose="02020603050405020304" pitchFamily="18" charset="0"/>
              </a:rPr>
              <a:t>Pick the ones that apply, this will help your poster get approved in Resolution should you choose to present it at the OLCF user meeting or SMC Conference. </a:t>
            </a:r>
            <a:endParaRPr lang="en-US" dirty="0"/>
          </a:p>
          <a:p>
            <a:br>
              <a:rPr lang="en-US" dirty="0"/>
            </a:br>
            <a:r>
              <a:rPr lang="en-US" dirty="0"/>
              <a:t>OLCF : </a:t>
            </a:r>
            <a:r>
              <a:rPr lang="en-US" sz="1200" b="0" i="0" u="none" strike="noStrike" kern="1200" dirty="0">
                <a:solidFill>
                  <a:schemeClr val="tx1"/>
                </a:solidFill>
                <a:effectLst/>
                <a:latin typeface="+mn-lt"/>
                <a:ea typeface="+mn-ea"/>
                <a:cs typeface="+mn-cs"/>
              </a:rPr>
              <a:t>This research used resources of the Oak Ridge Leadership Computing Facility at the Oak Ridge National Laboratory, which is supported by the Office of Science of the U.S. Department of Energy under Contract No. DE-AC05-00OR22725.</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CADES: This research used resources of the Compute and Data Environment for Science (CADES) at the Oak Ridge National Laboratory, which is supported by the Office of Science of the U.S. Department of Energy under Contract No. DE-AC05-00OR22725.</a:t>
            </a:r>
            <a:endParaRPr lang="en-US" dirty="0"/>
          </a:p>
        </p:txBody>
      </p:sp>
      <p:sp>
        <p:nvSpPr>
          <p:cNvPr id="4" name="Slide Number Placeholder 3"/>
          <p:cNvSpPr>
            <a:spLocks noGrp="1"/>
          </p:cNvSpPr>
          <p:nvPr>
            <p:ph type="sldNum" sz="quarter" idx="5"/>
          </p:nvPr>
        </p:nvSpPr>
        <p:spPr/>
        <p:txBody>
          <a:bodyPr/>
          <a:lstStyle/>
          <a:p>
            <a:fld id="{492A719F-D83C-4C0B-911A-ADB0DA7B407D}" type="slidenum">
              <a:rPr lang="en-US" smtClean="0"/>
              <a:t>1</a:t>
            </a:fld>
            <a:endParaRPr lang="en-US"/>
          </a:p>
        </p:txBody>
      </p:sp>
    </p:spTree>
    <p:extLst>
      <p:ext uri="{BB962C8B-B14F-4D97-AF65-F5344CB8AC3E}">
        <p14:creationId xmlns:p14="http://schemas.microsoft.com/office/powerpoint/2010/main" val="197096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p:cNvSpPr>
            <a:spLocks noGrp="1"/>
          </p:cNvSpPr>
          <p:nvPr>
            <p:ph type="dt" sz="half" idx="10"/>
          </p:nvPr>
        </p:nvSpPr>
        <p:spPr/>
        <p:txBody>
          <a:bodyPr/>
          <a:lstStyle/>
          <a:p>
            <a:fld id="{7201638A-8EB8-49ED-8FBE-C2D69286513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322942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1638A-8EB8-49ED-8FBE-C2D69286513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98961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1638A-8EB8-49ED-8FBE-C2D69286513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404618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1638A-8EB8-49ED-8FBE-C2D69286513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324067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1638A-8EB8-49ED-8FBE-C2D69286513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374105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1638A-8EB8-49ED-8FBE-C2D69286513F}"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101322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01638A-8EB8-49ED-8FBE-C2D69286513F}"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202011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01638A-8EB8-49ED-8FBE-C2D69286513F}"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278600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1638A-8EB8-49ED-8FBE-C2D69286513F}"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131569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201638A-8EB8-49ED-8FBE-C2D69286513F}"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156740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201638A-8EB8-49ED-8FBE-C2D69286513F}"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4DC15-1B19-43E4-89BB-B0D96A03B542}" type="slidenum">
              <a:rPr lang="en-US" smtClean="0"/>
              <a:t>‹#›</a:t>
            </a:fld>
            <a:endParaRPr lang="en-US"/>
          </a:p>
        </p:txBody>
      </p:sp>
    </p:spTree>
    <p:extLst>
      <p:ext uri="{BB962C8B-B14F-4D97-AF65-F5344CB8AC3E}">
        <p14:creationId xmlns:p14="http://schemas.microsoft.com/office/powerpoint/2010/main" val="139816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201638A-8EB8-49ED-8FBE-C2D69286513F}" type="datetimeFigureOut">
              <a:rPr lang="en-US" smtClean="0"/>
              <a:t>7/24/2025</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6F4DC15-1B19-43E4-89BB-B0D96A03B542}" type="slidenum">
              <a:rPr lang="en-US" smtClean="0"/>
              <a:t>‹#›</a:t>
            </a:fld>
            <a:endParaRPr lang="en-US"/>
          </a:p>
        </p:txBody>
      </p:sp>
    </p:spTree>
    <p:extLst>
      <p:ext uri="{BB962C8B-B14F-4D97-AF65-F5344CB8AC3E}">
        <p14:creationId xmlns:p14="http://schemas.microsoft.com/office/powerpoint/2010/main" val="6110082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BE13856-1CAD-A452-301D-3389435E953A}"/>
              </a:ext>
            </a:extLst>
          </p:cNvPr>
          <p:cNvSpPr/>
          <p:nvPr/>
        </p:nvSpPr>
        <p:spPr>
          <a:xfrm>
            <a:off x="501387" y="11600413"/>
            <a:ext cx="11916972" cy="8690925"/>
          </a:xfrm>
          <a:prstGeom prst="rect">
            <a:avLst/>
          </a:prstGeom>
          <a:solidFill>
            <a:schemeClr val="bg1"/>
          </a:solidFill>
          <a:ln w="152400">
            <a:solidFill>
              <a:srgbClr val="047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B256A446-5DB8-5B5F-A89F-BDCEFF189D89}"/>
              </a:ext>
            </a:extLst>
          </p:cNvPr>
          <p:cNvSpPr/>
          <p:nvPr/>
        </p:nvSpPr>
        <p:spPr>
          <a:xfrm>
            <a:off x="504348" y="3727740"/>
            <a:ext cx="11916972" cy="7302112"/>
          </a:xfrm>
          <a:prstGeom prst="rect">
            <a:avLst/>
          </a:prstGeom>
          <a:solidFill>
            <a:schemeClr val="bg1"/>
          </a:solidFill>
          <a:ln w="152400">
            <a:solidFill>
              <a:srgbClr val="047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C704C7C-742C-188C-1F86-79877C5F07DD}"/>
              </a:ext>
            </a:extLst>
          </p:cNvPr>
          <p:cNvSpPr/>
          <p:nvPr/>
        </p:nvSpPr>
        <p:spPr>
          <a:xfrm>
            <a:off x="0" y="0"/>
            <a:ext cx="32918400" cy="2770449"/>
          </a:xfrm>
          <a:prstGeom prst="rect">
            <a:avLst/>
          </a:prstGeom>
          <a:solidFill>
            <a:srgbClr val="047732"/>
          </a:solidFill>
          <a:ln>
            <a:solidFill>
              <a:srgbClr val="047732"/>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30485"/>
          </a:p>
        </p:txBody>
      </p:sp>
      <p:sp>
        <p:nvSpPr>
          <p:cNvPr id="7" name="Rectangle 6">
            <a:extLst>
              <a:ext uri="{FF2B5EF4-FFF2-40B4-BE49-F238E27FC236}">
                <a16:creationId xmlns:a16="http://schemas.microsoft.com/office/drawing/2014/main" id="{CD8945AC-6452-22C3-687B-A7336735474E}"/>
              </a:ext>
            </a:extLst>
          </p:cNvPr>
          <p:cNvSpPr/>
          <p:nvPr/>
        </p:nvSpPr>
        <p:spPr>
          <a:xfrm flipV="1">
            <a:off x="0" y="21324617"/>
            <a:ext cx="32918400" cy="375207"/>
          </a:xfrm>
          <a:prstGeom prst="rect">
            <a:avLst/>
          </a:prstGeom>
          <a:solidFill>
            <a:srgbClr val="047732"/>
          </a:solidFill>
          <a:ln>
            <a:solidFill>
              <a:srgbClr val="047732"/>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30485"/>
          </a:p>
        </p:txBody>
      </p:sp>
      <p:pic>
        <p:nvPicPr>
          <p:cNvPr id="9" name="Picture 8">
            <a:extLst>
              <a:ext uri="{FF2B5EF4-FFF2-40B4-BE49-F238E27FC236}">
                <a16:creationId xmlns:a16="http://schemas.microsoft.com/office/drawing/2014/main" id="{6A809338-0DC2-9D46-B9DD-39393EFD9F9F}"/>
              </a:ext>
            </a:extLst>
          </p:cNvPr>
          <p:cNvPicPr>
            <a:picLocks noChangeAspect="1"/>
          </p:cNvPicPr>
          <p:nvPr/>
        </p:nvPicPr>
        <p:blipFill>
          <a:blip r:embed="rId3"/>
          <a:stretch>
            <a:fillRect/>
          </a:stretch>
        </p:blipFill>
        <p:spPr>
          <a:xfrm>
            <a:off x="6324" y="-1"/>
            <a:ext cx="6788254" cy="2770449"/>
          </a:xfrm>
          <a:prstGeom prst="rect">
            <a:avLst/>
          </a:prstGeom>
        </p:spPr>
      </p:pic>
      <p:pic>
        <p:nvPicPr>
          <p:cNvPr id="11" name="Picture 10">
            <a:extLst>
              <a:ext uri="{FF2B5EF4-FFF2-40B4-BE49-F238E27FC236}">
                <a16:creationId xmlns:a16="http://schemas.microsoft.com/office/drawing/2014/main" id="{452A3FCC-8684-4265-15E4-22F795FC3F65}"/>
              </a:ext>
            </a:extLst>
          </p:cNvPr>
          <p:cNvPicPr>
            <a:picLocks noChangeAspect="1"/>
          </p:cNvPicPr>
          <p:nvPr/>
        </p:nvPicPr>
        <p:blipFill>
          <a:blip r:embed="rId4"/>
          <a:stretch>
            <a:fillRect/>
          </a:stretch>
        </p:blipFill>
        <p:spPr>
          <a:xfrm>
            <a:off x="26123822" y="121301"/>
            <a:ext cx="6788254" cy="2527843"/>
          </a:xfrm>
          <a:prstGeom prst="rect">
            <a:avLst/>
          </a:prstGeom>
        </p:spPr>
      </p:pic>
      <p:sp>
        <p:nvSpPr>
          <p:cNvPr id="14" name="Rectangle 13">
            <a:extLst>
              <a:ext uri="{FF2B5EF4-FFF2-40B4-BE49-F238E27FC236}">
                <a16:creationId xmlns:a16="http://schemas.microsoft.com/office/drawing/2014/main" id="{2AED0703-3606-CA48-0E6E-8BFF8ED64C8D}"/>
              </a:ext>
            </a:extLst>
          </p:cNvPr>
          <p:cNvSpPr/>
          <p:nvPr/>
        </p:nvSpPr>
        <p:spPr>
          <a:xfrm>
            <a:off x="12960087" y="3264287"/>
            <a:ext cx="19495026" cy="6778046"/>
          </a:xfrm>
          <a:prstGeom prst="rect">
            <a:avLst/>
          </a:prstGeom>
          <a:solidFill>
            <a:schemeClr val="bg1"/>
          </a:solidFill>
          <a:ln w="152400">
            <a:solidFill>
              <a:srgbClr val="047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5" name="Rectangle 14">
            <a:extLst>
              <a:ext uri="{FF2B5EF4-FFF2-40B4-BE49-F238E27FC236}">
                <a16:creationId xmlns:a16="http://schemas.microsoft.com/office/drawing/2014/main" id="{8E0360B8-4D54-020D-0FC5-891F5202B447}"/>
              </a:ext>
            </a:extLst>
          </p:cNvPr>
          <p:cNvSpPr/>
          <p:nvPr/>
        </p:nvSpPr>
        <p:spPr>
          <a:xfrm>
            <a:off x="12960087" y="10566399"/>
            <a:ext cx="19495026" cy="5423643"/>
          </a:xfrm>
          <a:prstGeom prst="rect">
            <a:avLst/>
          </a:prstGeom>
          <a:solidFill>
            <a:schemeClr val="bg1"/>
          </a:solidFill>
          <a:ln w="152400">
            <a:solidFill>
              <a:srgbClr val="047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CE7CCCA-7BA7-16C7-D3FD-1C95A8BA8131}"/>
              </a:ext>
            </a:extLst>
          </p:cNvPr>
          <p:cNvSpPr/>
          <p:nvPr/>
        </p:nvSpPr>
        <p:spPr>
          <a:xfrm>
            <a:off x="12960087" y="16627573"/>
            <a:ext cx="12185913" cy="4403627"/>
          </a:xfrm>
          <a:prstGeom prst="rect">
            <a:avLst/>
          </a:prstGeom>
          <a:solidFill>
            <a:schemeClr val="bg1"/>
          </a:solidFill>
          <a:ln w="152400">
            <a:solidFill>
              <a:srgbClr val="047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4000" dirty="0">
              <a:solidFill>
                <a:schemeClr val="tx1"/>
              </a:solidFill>
            </a:endParaRPr>
          </a:p>
        </p:txBody>
      </p:sp>
      <p:sp>
        <p:nvSpPr>
          <p:cNvPr id="17" name="Rectangle 16">
            <a:extLst>
              <a:ext uri="{FF2B5EF4-FFF2-40B4-BE49-F238E27FC236}">
                <a16:creationId xmlns:a16="http://schemas.microsoft.com/office/drawing/2014/main" id="{26E72248-F3EB-1B12-FBA2-3AA8032A9407}"/>
              </a:ext>
            </a:extLst>
          </p:cNvPr>
          <p:cNvSpPr/>
          <p:nvPr/>
        </p:nvSpPr>
        <p:spPr>
          <a:xfrm>
            <a:off x="25725828" y="16627572"/>
            <a:ext cx="6729285" cy="4403628"/>
          </a:xfrm>
          <a:prstGeom prst="rect">
            <a:avLst/>
          </a:prstGeom>
          <a:solidFill>
            <a:schemeClr val="bg1"/>
          </a:solidFill>
          <a:ln w="152400">
            <a:solidFill>
              <a:srgbClr val="047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48EE93D8-34F3-F39A-0300-D03B2CFF4062}"/>
              </a:ext>
            </a:extLst>
          </p:cNvPr>
          <p:cNvSpPr txBox="1"/>
          <p:nvPr/>
        </p:nvSpPr>
        <p:spPr>
          <a:xfrm>
            <a:off x="7118544" y="121374"/>
            <a:ext cx="18681311" cy="1323439"/>
          </a:xfrm>
          <a:prstGeom prst="rect">
            <a:avLst/>
          </a:prstGeom>
          <a:noFill/>
        </p:spPr>
        <p:txBody>
          <a:bodyPr wrap="square" rtlCol="0">
            <a:spAutoFit/>
          </a:bodyPr>
          <a:lstStyle/>
          <a:p>
            <a:pPr algn="ctr"/>
            <a:r>
              <a:rPr lang="en-US" sz="8000" dirty="0">
                <a:solidFill>
                  <a:schemeClr val="bg1"/>
                </a:solidFill>
                <a:latin typeface="Times New Roman" panose="02020603050405020304" pitchFamily="18" charset="0"/>
                <a:cs typeface="Times New Roman" panose="02020603050405020304" pitchFamily="18" charset="0"/>
              </a:rPr>
              <a:t>Towards a Better Understanding of AI</a:t>
            </a:r>
          </a:p>
        </p:txBody>
      </p:sp>
      <p:sp>
        <p:nvSpPr>
          <p:cNvPr id="5" name="TextBox 4">
            <a:extLst>
              <a:ext uri="{FF2B5EF4-FFF2-40B4-BE49-F238E27FC236}">
                <a16:creationId xmlns:a16="http://schemas.microsoft.com/office/drawing/2014/main" id="{40148F61-D759-35F6-AAE8-D2AE1F9CCC68}"/>
              </a:ext>
            </a:extLst>
          </p:cNvPr>
          <p:cNvSpPr txBox="1"/>
          <p:nvPr/>
        </p:nvSpPr>
        <p:spPr>
          <a:xfrm>
            <a:off x="18941658" y="2910772"/>
            <a:ext cx="7110806" cy="707886"/>
          </a:xfrm>
          <a:prstGeom prst="rect">
            <a:avLst/>
          </a:prstGeom>
          <a:solidFill>
            <a:schemeClr val="bg1"/>
          </a:solidFill>
        </p:spPr>
        <p:txBody>
          <a:bodyPr wrap="square" rtlCol="0">
            <a:spAutoFit/>
          </a:bodyPr>
          <a:lstStyle/>
          <a:p>
            <a:pPr algn="ctr"/>
            <a:r>
              <a:rPr lang="en-US" sz="4000" b="1" dirty="0">
                <a:solidFill>
                  <a:srgbClr val="047732"/>
                </a:solidFill>
                <a:latin typeface="Times New Roman" panose="02020603050405020304" pitchFamily="18" charset="0"/>
                <a:cs typeface="Times New Roman" panose="02020603050405020304" pitchFamily="18" charset="0"/>
              </a:rPr>
              <a:t>3. Method and Results</a:t>
            </a:r>
          </a:p>
        </p:txBody>
      </p:sp>
      <p:sp>
        <p:nvSpPr>
          <p:cNvPr id="6" name="TextBox 5">
            <a:extLst>
              <a:ext uri="{FF2B5EF4-FFF2-40B4-BE49-F238E27FC236}">
                <a16:creationId xmlns:a16="http://schemas.microsoft.com/office/drawing/2014/main" id="{255100BE-82ED-EA27-5F23-723B974E771A}"/>
              </a:ext>
            </a:extLst>
          </p:cNvPr>
          <p:cNvSpPr txBox="1"/>
          <p:nvPr/>
        </p:nvSpPr>
        <p:spPr>
          <a:xfrm>
            <a:off x="20095959" y="10262526"/>
            <a:ext cx="4802204" cy="707886"/>
          </a:xfrm>
          <a:prstGeom prst="rect">
            <a:avLst/>
          </a:prstGeom>
          <a:solidFill>
            <a:schemeClr val="bg1"/>
          </a:solidFill>
        </p:spPr>
        <p:txBody>
          <a:bodyPr wrap="square" rtlCol="0">
            <a:spAutoFit/>
          </a:bodyPr>
          <a:lstStyle/>
          <a:p>
            <a:pPr algn="ctr"/>
            <a:r>
              <a:rPr lang="en-US" sz="4000" b="1" dirty="0">
                <a:solidFill>
                  <a:srgbClr val="047732"/>
                </a:solidFill>
                <a:latin typeface="Times New Roman" panose="02020603050405020304" pitchFamily="18" charset="0"/>
                <a:cs typeface="Times New Roman" panose="02020603050405020304" pitchFamily="18" charset="0"/>
              </a:rPr>
              <a:t>4. Results </a:t>
            </a:r>
          </a:p>
        </p:txBody>
      </p:sp>
      <p:sp>
        <p:nvSpPr>
          <p:cNvPr id="8" name="TextBox 7">
            <a:extLst>
              <a:ext uri="{FF2B5EF4-FFF2-40B4-BE49-F238E27FC236}">
                <a16:creationId xmlns:a16="http://schemas.microsoft.com/office/drawing/2014/main" id="{38F2BE41-745E-979A-6DB7-946370653E5C}"/>
              </a:ext>
            </a:extLst>
          </p:cNvPr>
          <p:cNvSpPr txBox="1"/>
          <p:nvPr/>
        </p:nvSpPr>
        <p:spPr>
          <a:xfrm>
            <a:off x="17426220" y="16440757"/>
            <a:ext cx="3253646" cy="707886"/>
          </a:xfrm>
          <a:prstGeom prst="rect">
            <a:avLst/>
          </a:prstGeom>
          <a:solidFill>
            <a:schemeClr val="bg1"/>
          </a:solidFill>
        </p:spPr>
        <p:txBody>
          <a:bodyPr wrap="square" rtlCol="0">
            <a:spAutoFit/>
          </a:bodyPr>
          <a:lstStyle/>
          <a:p>
            <a:pPr algn="ctr"/>
            <a:r>
              <a:rPr lang="en-US" sz="4000" b="1" dirty="0">
                <a:solidFill>
                  <a:srgbClr val="047732"/>
                </a:solidFill>
                <a:latin typeface="Times New Roman" panose="02020603050405020304" pitchFamily="18" charset="0"/>
                <a:cs typeface="Times New Roman" panose="02020603050405020304" pitchFamily="18" charset="0"/>
              </a:rPr>
              <a:t>5. Next Steps</a:t>
            </a:r>
          </a:p>
        </p:txBody>
      </p:sp>
      <p:sp>
        <p:nvSpPr>
          <p:cNvPr id="18" name="TextBox 17">
            <a:extLst>
              <a:ext uri="{FF2B5EF4-FFF2-40B4-BE49-F238E27FC236}">
                <a16:creationId xmlns:a16="http://schemas.microsoft.com/office/drawing/2014/main" id="{EF0BC011-8133-786C-2699-14416487A894}"/>
              </a:ext>
            </a:extLst>
          </p:cNvPr>
          <p:cNvSpPr txBox="1"/>
          <p:nvPr/>
        </p:nvSpPr>
        <p:spPr>
          <a:xfrm>
            <a:off x="13276268" y="14895053"/>
            <a:ext cx="9851360" cy="707886"/>
          </a:xfrm>
          <a:prstGeom prst="rect">
            <a:avLst/>
          </a:prstGeom>
          <a:noFill/>
        </p:spPr>
        <p:txBody>
          <a:bodyPr wrap="square" rtlCol="0">
            <a:spAutoFit/>
          </a:bodyPr>
          <a:lstStyle/>
          <a:p>
            <a:pPr marL="571500" indent="-571500">
              <a:buClr>
                <a:srgbClr val="047732"/>
              </a:buClr>
              <a:buSzPct val="1250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Precision vs Consumption</a:t>
            </a:r>
          </a:p>
        </p:txBody>
      </p:sp>
      <p:sp>
        <p:nvSpPr>
          <p:cNvPr id="36" name="Rectangle 35">
            <a:extLst>
              <a:ext uri="{FF2B5EF4-FFF2-40B4-BE49-F238E27FC236}">
                <a16:creationId xmlns:a16="http://schemas.microsoft.com/office/drawing/2014/main" id="{54C76004-BF05-E16E-4FF3-BEBABFDF1AD0}"/>
              </a:ext>
            </a:extLst>
          </p:cNvPr>
          <p:cNvSpPr/>
          <p:nvPr/>
        </p:nvSpPr>
        <p:spPr>
          <a:xfrm>
            <a:off x="26823135" y="16184673"/>
            <a:ext cx="4850665" cy="8614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60B77D6-899D-8378-D389-7AA9F22DF530}"/>
              </a:ext>
            </a:extLst>
          </p:cNvPr>
          <p:cNvSpPr txBox="1"/>
          <p:nvPr/>
        </p:nvSpPr>
        <p:spPr>
          <a:xfrm>
            <a:off x="23422038" y="10812123"/>
            <a:ext cx="3588010"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Refined Diffusion Model </a:t>
            </a:r>
          </a:p>
        </p:txBody>
      </p:sp>
      <p:sp>
        <p:nvSpPr>
          <p:cNvPr id="24" name="TextBox 23">
            <a:extLst>
              <a:ext uri="{FF2B5EF4-FFF2-40B4-BE49-F238E27FC236}">
                <a16:creationId xmlns:a16="http://schemas.microsoft.com/office/drawing/2014/main" id="{8A826918-DAD7-C49B-E8DB-B0EE709FFC89}"/>
              </a:ext>
            </a:extLst>
          </p:cNvPr>
          <p:cNvSpPr txBox="1"/>
          <p:nvPr/>
        </p:nvSpPr>
        <p:spPr>
          <a:xfrm>
            <a:off x="28507797" y="10806345"/>
            <a:ext cx="3037829"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Base Diffusion Model</a:t>
            </a:r>
          </a:p>
        </p:txBody>
      </p:sp>
      <p:sp>
        <p:nvSpPr>
          <p:cNvPr id="57" name="TextBox 56">
            <a:extLst>
              <a:ext uri="{FF2B5EF4-FFF2-40B4-BE49-F238E27FC236}">
                <a16:creationId xmlns:a16="http://schemas.microsoft.com/office/drawing/2014/main" id="{3092914B-EEEE-3AAD-C697-8908BF9BF6EA}"/>
              </a:ext>
            </a:extLst>
          </p:cNvPr>
          <p:cNvSpPr txBox="1"/>
          <p:nvPr/>
        </p:nvSpPr>
        <p:spPr>
          <a:xfrm>
            <a:off x="4466977" y="3303850"/>
            <a:ext cx="3909592" cy="707886"/>
          </a:xfrm>
          <a:prstGeom prst="rect">
            <a:avLst/>
          </a:prstGeom>
          <a:solidFill>
            <a:schemeClr val="bg1"/>
          </a:solidFill>
        </p:spPr>
        <p:txBody>
          <a:bodyPr wrap="square" rtlCol="0">
            <a:spAutoFit/>
          </a:bodyPr>
          <a:lstStyle/>
          <a:p>
            <a:pPr algn="ctr"/>
            <a:r>
              <a:rPr lang="en-US" sz="4000" b="1" dirty="0">
                <a:solidFill>
                  <a:srgbClr val="047732"/>
                </a:solidFill>
                <a:latin typeface="Times New Roman" panose="02020603050405020304" pitchFamily="18" charset="0"/>
                <a:cs typeface="Times New Roman" panose="02020603050405020304" pitchFamily="18" charset="0"/>
              </a:rPr>
              <a:t>1. Abstract</a:t>
            </a:r>
          </a:p>
        </p:txBody>
      </p:sp>
      <p:sp>
        <p:nvSpPr>
          <p:cNvPr id="10" name="TextBox 9">
            <a:extLst>
              <a:ext uri="{FF2B5EF4-FFF2-40B4-BE49-F238E27FC236}">
                <a16:creationId xmlns:a16="http://schemas.microsoft.com/office/drawing/2014/main" id="{13757226-56DB-343C-C6F4-1FEF4B9A0CEE}"/>
              </a:ext>
            </a:extLst>
          </p:cNvPr>
          <p:cNvSpPr txBox="1"/>
          <p:nvPr/>
        </p:nvSpPr>
        <p:spPr>
          <a:xfrm>
            <a:off x="26372670" y="16001408"/>
            <a:ext cx="5435599" cy="1323439"/>
          </a:xfrm>
          <a:prstGeom prst="rect">
            <a:avLst/>
          </a:prstGeom>
          <a:noFill/>
        </p:spPr>
        <p:txBody>
          <a:bodyPr wrap="square" rtlCol="0">
            <a:spAutoFit/>
          </a:bodyPr>
          <a:lstStyle/>
          <a:p>
            <a:pPr algn="ctr"/>
            <a:r>
              <a:rPr lang="en-US" sz="4000" b="1" dirty="0">
                <a:solidFill>
                  <a:srgbClr val="047732"/>
                </a:solidFill>
                <a:latin typeface="Times New Roman" panose="02020603050405020304" pitchFamily="18" charset="0"/>
                <a:cs typeface="Times New Roman" panose="02020603050405020304" pitchFamily="18" charset="0"/>
              </a:rPr>
              <a:t>6. References and Acknowledgements</a:t>
            </a:r>
          </a:p>
        </p:txBody>
      </p:sp>
      <p:sp>
        <p:nvSpPr>
          <p:cNvPr id="19" name="TextBox 18">
            <a:extLst>
              <a:ext uri="{FF2B5EF4-FFF2-40B4-BE49-F238E27FC236}">
                <a16:creationId xmlns:a16="http://schemas.microsoft.com/office/drawing/2014/main" id="{F025D35B-7D52-4317-7828-E4E28252A358}"/>
              </a:ext>
            </a:extLst>
          </p:cNvPr>
          <p:cNvSpPr txBox="1"/>
          <p:nvPr/>
        </p:nvSpPr>
        <p:spPr>
          <a:xfrm>
            <a:off x="13276269" y="17072443"/>
            <a:ext cx="11541185" cy="1292662"/>
          </a:xfrm>
          <a:prstGeom prst="rect">
            <a:avLst/>
          </a:prstGeom>
          <a:noFill/>
        </p:spPr>
        <p:txBody>
          <a:bodyPr wrap="square" rtlCol="0">
            <a:spAutoFit/>
          </a:bodyPr>
          <a:lstStyle/>
          <a:p>
            <a:pPr marL="571500" indent="-571500">
              <a:buClr>
                <a:srgbClr val="047732"/>
              </a:buClr>
              <a:buSzPct val="125000"/>
              <a:buFont typeface="Arial" panose="020B0604020202020204" pitchFamily="34" charset="0"/>
              <a:buChar char="•"/>
            </a:pPr>
            <a:r>
              <a:rPr lang="en-US" sz="3900" dirty="0">
                <a:solidFill>
                  <a:srgbClr val="000000"/>
                </a:solidFill>
                <a:latin typeface="Times New Roman" panose="02020603050405020304" pitchFamily="18" charset="0"/>
                <a:cs typeface="Times New Roman" panose="02020603050405020304" pitchFamily="18" charset="0"/>
              </a:rPr>
              <a:t>Run more models to compare performance across different sizes</a:t>
            </a:r>
          </a:p>
        </p:txBody>
      </p:sp>
      <p:sp>
        <p:nvSpPr>
          <p:cNvPr id="20" name="TextBox 19">
            <a:extLst>
              <a:ext uri="{FF2B5EF4-FFF2-40B4-BE49-F238E27FC236}">
                <a16:creationId xmlns:a16="http://schemas.microsoft.com/office/drawing/2014/main" id="{55AE90D1-0814-1E24-B0C1-57D41205872E}"/>
              </a:ext>
            </a:extLst>
          </p:cNvPr>
          <p:cNvSpPr txBox="1"/>
          <p:nvPr/>
        </p:nvSpPr>
        <p:spPr>
          <a:xfrm>
            <a:off x="25816912" y="17221932"/>
            <a:ext cx="6547113" cy="3785652"/>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I acknowledge my mentors Aaron Welch and Oscar Hernandez for their support and contributions to this project.</a:t>
            </a:r>
          </a:p>
          <a:p>
            <a:r>
              <a:rPr lang="en-US" sz="2000" dirty="0">
                <a:solidFill>
                  <a:srgbClr val="000000"/>
                </a:solidFill>
                <a:latin typeface="Times New Roman" panose="02020603050405020304" pitchFamily="18" charset="0"/>
                <a:cs typeface="Times New Roman" panose="02020603050405020304" pitchFamily="18" charset="0"/>
              </a:rPr>
              <a:t>This research was supported in part by an appointment to the RENEW Pathway Summer Schools Program at Oak Ridge National Laboratory, sponsored by the U.S. Department of Energy and administered by the Oak Ridge Institute for Science and Education.</a:t>
            </a:r>
          </a:p>
          <a:p>
            <a:r>
              <a:rPr lang="en-US" sz="2000" dirty="0"/>
              <a:t>This research used resources of the Oak Ridge Leadership Computing Facility at the Oak Ridge National Laboratory, which is supported by the Office of Science of the U.S. Department of Energy under Contract No. DE-AC05-00OR22725.</a:t>
            </a:r>
          </a:p>
        </p:txBody>
      </p:sp>
      <p:sp>
        <p:nvSpPr>
          <p:cNvPr id="64" name="TextBox 63">
            <a:extLst>
              <a:ext uri="{FF2B5EF4-FFF2-40B4-BE49-F238E27FC236}">
                <a16:creationId xmlns:a16="http://schemas.microsoft.com/office/drawing/2014/main" id="{FDD5D42A-B573-9D49-9704-6AA7362DCCD7}"/>
              </a:ext>
            </a:extLst>
          </p:cNvPr>
          <p:cNvSpPr txBox="1"/>
          <p:nvPr/>
        </p:nvSpPr>
        <p:spPr>
          <a:xfrm>
            <a:off x="4369474" y="11174010"/>
            <a:ext cx="4372223" cy="707886"/>
          </a:xfrm>
          <a:prstGeom prst="rect">
            <a:avLst/>
          </a:prstGeom>
          <a:solidFill>
            <a:schemeClr val="bg1"/>
          </a:solidFill>
        </p:spPr>
        <p:txBody>
          <a:bodyPr wrap="square" rtlCol="0">
            <a:spAutoFit/>
          </a:bodyPr>
          <a:lstStyle/>
          <a:p>
            <a:pPr algn="ctr"/>
            <a:r>
              <a:rPr lang="en-US" sz="4000" b="1" dirty="0">
                <a:solidFill>
                  <a:srgbClr val="047732"/>
                </a:solidFill>
                <a:latin typeface="Times New Roman" panose="02020603050405020304" pitchFamily="18" charset="0"/>
                <a:cs typeface="Times New Roman" panose="02020603050405020304" pitchFamily="18" charset="0"/>
              </a:rPr>
              <a:t>2. Background   </a:t>
            </a:r>
          </a:p>
        </p:txBody>
      </p:sp>
      <p:sp>
        <p:nvSpPr>
          <p:cNvPr id="68" name="TextBox 67">
            <a:extLst>
              <a:ext uri="{FF2B5EF4-FFF2-40B4-BE49-F238E27FC236}">
                <a16:creationId xmlns:a16="http://schemas.microsoft.com/office/drawing/2014/main" id="{20970254-A704-8163-4D0A-A21AECDA8239}"/>
              </a:ext>
            </a:extLst>
          </p:cNvPr>
          <p:cNvSpPr txBox="1"/>
          <p:nvPr/>
        </p:nvSpPr>
        <p:spPr>
          <a:xfrm>
            <a:off x="13171665" y="9153293"/>
            <a:ext cx="18910155"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The energy and power consumed by the refined model is much higher than the base model.</a:t>
            </a:r>
          </a:p>
        </p:txBody>
      </p:sp>
      <p:sp>
        <p:nvSpPr>
          <p:cNvPr id="2" name="TextBox 1">
            <a:extLst>
              <a:ext uri="{FF2B5EF4-FFF2-40B4-BE49-F238E27FC236}">
                <a16:creationId xmlns:a16="http://schemas.microsoft.com/office/drawing/2014/main" id="{8ED43F1E-8738-F1D1-E743-B94113F3F83C}"/>
              </a:ext>
            </a:extLst>
          </p:cNvPr>
          <p:cNvSpPr txBox="1"/>
          <p:nvPr/>
        </p:nvSpPr>
        <p:spPr>
          <a:xfrm>
            <a:off x="11122464" y="1399745"/>
            <a:ext cx="10673469"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Ian Hastings</a:t>
            </a:r>
            <a:r>
              <a:rPr lang="en-US" sz="4000" baseline="30000" dirty="0">
                <a:solidFill>
                  <a:schemeClr val="bg1"/>
                </a:solidFill>
                <a:latin typeface="Times New Roman" panose="02020603050405020304" pitchFamily="18" charset="0"/>
                <a:cs typeface="Times New Roman" panose="02020603050405020304" pitchFamily="18" charset="0"/>
              </a:rPr>
              <a:t>1</a:t>
            </a:r>
            <a:r>
              <a:rPr lang="en-US" sz="4000" dirty="0">
                <a:solidFill>
                  <a:schemeClr val="bg1"/>
                </a:solidFill>
                <a:latin typeface="Times New Roman" panose="02020603050405020304" pitchFamily="18" charset="0"/>
                <a:cs typeface="Times New Roman" panose="02020603050405020304" pitchFamily="18" charset="0"/>
              </a:rPr>
              <a:t>, Oscar Hernandez</a:t>
            </a:r>
            <a:r>
              <a:rPr lang="en-US" sz="4000" baseline="30000" dirty="0">
                <a:solidFill>
                  <a:schemeClr val="bg1"/>
                </a:solidFill>
                <a:latin typeface="Times New Roman" panose="02020603050405020304" pitchFamily="18" charset="0"/>
                <a:cs typeface="Times New Roman" panose="02020603050405020304" pitchFamily="18" charset="0"/>
              </a:rPr>
              <a:t>2</a:t>
            </a:r>
            <a:r>
              <a:rPr lang="en-US" sz="4000" dirty="0">
                <a:solidFill>
                  <a:schemeClr val="bg1"/>
                </a:solidFill>
                <a:latin typeface="Times New Roman" panose="02020603050405020304" pitchFamily="18" charset="0"/>
                <a:cs typeface="Times New Roman" panose="02020603050405020304" pitchFamily="18" charset="0"/>
              </a:rPr>
              <a:t>, Aaron Welch</a:t>
            </a:r>
            <a:r>
              <a:rPr lang="en-US" sz="4000" baseline="30000" dirty="0">
                <a:solidFill>
                  <a:schemeClr val="bg1"/>
                </a:solidFill>
                <a:latin typeface="Times New Roman" panose="02020603050405020304" pitchFamily="18" charset="0"/>
                <a:cs typeface="Times New Roman" panose="02020603050405020304" pitchFamily="18" charset="0"/>
              </a:rPr>
              <a:t>3</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F2CD0F7-1254-4293-160B-DC0D7195F08A}"/>
              </a:ext>
            </a:extLst>
          </p:cNvPr>
          <p:cNvSpPr txBox="1"/>
          <p:nvPr/>
        </p:nvSpPr>
        <p:spPr>
          <a:xfrm>
            <a:off x="5522312" y="2043966"/>
            <a:ext cx="20850357" cy="553998"/>
          </a:xfrm>
          <a:prstGeom prst="rect">
            <a:avLst/>
          </a:prstGeom>
          <a:noFill/>
        </p:spPr>
        <p:txBody>
          <a:bodyPr wrap="square" rtlCol="0">
            <a:spAutoFit/>
          </a:bodyPr>
          <a:lstStyle/>
          <a:p>
            <a:pPr algn="ctr"/>
            <a:r>
              <a:rPr lang="en-US" sz="3000" baseline="30000" dirty="0">
                <a:solidFill>
                  <a:schemeClr val="bg1"/>
                </a:solidFill>
                <a:latin typeface="Times New Roman" panose="02020603050405020304" pitchFamily="18" charset="0"/>
                <a:cs typeface="Times New Roman" panose="02020603050405020304" pitchFamily="18" charset="0"/>
              </a:rPr>
              <a:t>1</a:t>
            </a:r>
            <a:r>
              <a:rPr lang="en-US" sz="3000" dirty="0">
                <a:solidFill>
                  <a:schemeClr val="bg1"/>
                </a:solidFill>
                <a:latin typeface="Times New Roman" panose="02020603050405020304" pitchFamily="18" charset="0"/>
                <a:cs typeface="Times New Roman" panose="02020603050405020304" pitchFamily="18" charset="0"/>
              </a:rPr>
              <a:t>Next Generation Pathways to Computing, </a:t>
            </a:r>
            <a:r>
              <a:rPr lang="en-US" sz="3000" baseline="30000" dirty="0">
                <a:solidFill>
                  <a:schemeClr val="bg1"/>
                </a:solidFill>
                <a:latin typeface="Times New Roman" panose="02020603050405020304" pitchFamily="18" charset="0"/>
                <a:cs typeface="Times New Roman" panose="02020603050405020304" pitchFamily="18" charset="0"/>
              </a:rPr>
              <a:t>2</a:t>
            </a:r>
            <a:r>
              <a:rPr lang="en-US" sz="3000" dirty="0">
                <a:solidFill>
                  <a:schemeClr val="bg1"/>
                </a:solidFill>
                <a:latin typeface="Times New Roman" panose="02020603050405020304" pitchFamily="18" charset="0"/>
                <a:cs typeface="Times New Roman" panose="02020603050405020304" pitchFamily="18" charset="0"/>
              </a:rPr>
              <a:t>Computational Sciences and Engineering, </a:t>
            </a:r>
            <a:r>
              <a:rPr lang="en-US" sz="3000" baseline="30000" dirty="0">
                <a:solidFill>
                  <a:schemeClr val="bg1"/>
                </a:solidFill>
                <a:latin typeface="Times New Roman" panose="02020603050405020304" pitchFamily="18" charset="0"/>
                <a:cs typeface="Times New Roman" panose="02020603050405020304" pitchFamily="18" charset="0"/>
              </a:rPr>
              <a:t>3</a:t>
            </a:r>
            <a:r>
              <a:rPr lang="en-US" sz="3000" dirty="0">
                <a:solidFill>
                  <a:schemeClr val="bg1"/>
                </a:solidFill>
                <a:latin typeface="Times New Roman" panose="02020603050405020304" pitchFamily="18" charset="0"/>
                <a:cs typeface="Times New Roman" panose="02020603050405020304" pitchFamily="18" charset="0"/>
              </a:rPr>
              <a:t>Computer Science and Mathematics</a:t>
            </a:r>
          </a:p>
        </p:txBody>
      </p:sp>
      <p:sp>
        <p:nvSpPr>
          <p:cNvPr id="27" name="TextBox 26">
            <a:extLst>
              <a:ext uri="{FF2B5EF4-FFF2-40B4-BE49-F238E27FC236}">
                <a16:creationId xmlns:a16="http://schemas.microsoft.com/office/drawing/2014/main" id="{4DB5792C-96F0-720E-9FAE-FC034215D7A7}"/>
              </a:ext>
            </a:extLst>
          </p:cNvPr>
          <p:cNvSpPr txBox="1"/>
          <p:nvPr/>
        </p:nvSpPr>
        <p:spPr>
          <a:xfrm>
            <a:off x="13276268" y="11321842"/>
            <a:ext cx="9851360" cy="3170099"/>
          </a:xfrm>
          <a:prstGeom prst="rect">
            <a:avLst/>
          </a:prstGeom>
          <a:noFill/>
        </p:spPr>
        <p:txBody>
          <a:bodyPr wrap="square" rtlCol="0">
            <a:spAutoFit/>
          </a:bodyPr>
          <a:lstStyle/>
          <a:p>
            <a:pPr marL="576072" indent="-576072">
              <a:buClr>
                <a:srgbClr val="047732"/>
              </a:buClr>
              <a:buSzPct val="125000"/>
              <a:buFont typeface="Arial" panose="020B0604020202020204" pitchFamily="34" charset="0"/>
              <a:buChar char="•"/>
            </a:pPr>
            <a:r>
              <a:rPr lang="en-US" sz="4000" dirty="0">
                <a:solidFill>
                  <a:srgbClr val="000000"/>
                </a:solidFill>
                <a:latin typeface="Times New Roman" panose="02020603050405020304" pitchFamily="18" charset="0"/>
                <a:cs typeface="Times New Roman" panose="02020603050405020304" pitchFamily="18" charset="0"/>
              </a:rPr>
              <a:t>Prompt: "A hyper realistic photograph of a dew-covered spider web sparkling in the morning sun. Each strand is individually discernible, with water droplets reflecting the vibrant colors of a nearby flower."  </a:t>
            </a:r>
          </a:p>
        </p:txBody>
      </p:sp>
      <p:sp>
        <p:nvSpPr>
          <p:cNvPr id="30" name="TextBox 29">
            <a:extLst>
              <a:ext uri="{FF2B5EF4-FFF2-40B4-BE49-F238E27FC236}">
                <a16:creationId xmlns:a16="http://schemas.microsoft.com/office/drawing/2014/main" id="{8B1A05CD-18FC-E0A0-9525-E30FBC46EE21}"/>
              </a:ext>
            </a:extLst>
          </p:cNvPr>
          <p:cNvSpPr txBox="1"/>
          <p:nvPr/>
        </p:nvSpPr>
        <p:spPr>
          <a:xfrm>
            <a:off x="13276268" y="18308120"/>
            <a:ext cx="11541185" cy="1292662"/>
          </a:xfrm>
          <a:prstGeom prst="rect">
            <a:avLst/>
          </a:prstGeom>
          <a:noFill/>
        </p:spPr>
        <p:txBody>
          <a:bodyPr wrap="square" rtlCol="0">
            <a:spAutoFit/>
          </a:bodyPr>
          <a:lstStyle/>
          <a:p>
            <a:pPr marL="571500" indent="-571500">
              <a:buClr>
                <a:srgbClr val="047732"/>
              </a:buClr>
              <a:buSzPct val="125000"/>
              <a:buFont typeface="Arial" panose="020B0604020202020204" pitchFamily="34" charset="0"/>
              <a:buChar char="•"/>
            </a:pPr>
            <a:r>
              <a:rPr lang="en-US" sz="3900" dirty="0">
                <a:solidFill>
                  <a:srgbClr val="000000"/>
                </a:solidFill>
                <a:latin typeface="Times New Roman" panose="02020603050405020304" pitchFamily="18" charset="0"/>
                <a:cs typeface="Times New Roman" panose="02020603050405020304" pitchFamily="18" charset="0"/>
              </a:rPr>
              <a:t>Compare very different model structures and their consumption of power</a:t>
            </a:r>
            <a:endParaRPr lang="en-US" sz="4000" kern="1200" dirty="0">
              <a:solidFill>
                <a:srgbClr val="000000"/>
              </a:solidFill>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C4D8FCA4-7AB6-A5C0-B5E4-98A45EBFAE30}"/>
              </a:ext>
            </a:extLst>
          </p:cNvPr>
          <p:cNvSpPr txBox="1"/>
          <p:nvPr/>
        </p:nvSpPr>
        <p:spPr>
          <a:xfrm>
            <a:off x="13276268" y="19596759"/>
            <a:ext cx="11541185" cy="1908215"/>
          </a:xfrm>
          <a:prstGeom prst="rect">
            <a:avLst/>
          </a:prstGeom>
          <a:noFill/>
        </p:spPr>
        <p:txBody>
          <a:bodyPr wrap="square" rtlCol="0">
            <a:spAutoFit/>
          </a:bodyPr>
          <a:lstStyle/>
          <a:p>
            <a:pPr marL="571500" indent="-571500" algn="l" rtl="0" eaLnBrk="1" latinLnBrk="0" hangingPunct="1">
              <a:spcBef>
                <a:spcPts val="0"/>
              </a:spcBef>
              <a:spcAft>
                <a:spcPts val="0"/>
              </a:spcAft>
              <a:buClr>
                <a:srgbClr val="047732"/>
              </a:buClr>
              <a:buSzPct val="125000"/>
              <a:buFont typeface="Arial" panose="020B0604020202020204" pitchFamily="34" charset="0"/>
              <a:buChar char="•"/>
            </a:pPr>
            <a:r>
              <a:rPr lang="en-US" sz="3900" kern="1200" dirty="0">
                <a:solidFill>
                  <a:srgbClr val="000000"/>
                </a:solidFill>
                <a:effectLst/>
                <a:latin typeface="Times New Roman" panose="02020603050405020304" pitchFamily="18" charset="0"/>
                <a:cs typeface="Times New Roman" panose="02020603050405020304" pitchFamily="18" charset="0"/>
              </a:rPr>
              <a:t>Use </a:t>
            </a:r>
            <a:r>
              <a:rPr lang="en-US" sz="3900" dirty="0">
                <a:solidFill>
                  <a:srgbClr val="000000"/>
                </a:solidFill>
                <a:latin typeface="Times New Roman" panose="02020603050405020304" pitchFamily="18" charset="0"/>
                <a:cs typeface="Times New Roman" panose="02020603050405020304" pitchFamily="18" charset="0"/>
              </a:rPr>
              <a:t>a performance monitor, like </a:t>
            </a:r>
            <a:r>
              <a:rPr lang="en-US" sz="3900" dirty="0" err="1">
                <a:solidFill>
                  <a:srgbClr val="000000"/>
                </a:solidFill>
                <a:latin typeface="Times New Roman" panose="02020603050405020304" pitchFamily="18" charset="0"/>
                <a:cs typeface="Times New Roman" panose="02020603050405020304" pitchFamily="18" charset="0"/>
              </a:rPr>
              <a:t>Vampir</a:t>
            </a:r>
            <a:r>
              <a:rPr lang="en-US" sz="3900" dirty="0">
                <a:solidFill>
                  <a:srgbClr val="000000"/>
                </a:solidFill>
                <a:latin typeface="Times New Roman" panose="02020603050405020304" pitchFamily="18" charset="0"/>
                <a:cs typeface="Times New Roman" panose="02020603050405020304" pitchFamily="18" charset="0"/>
              </a:rPr>
              <a:t>, to analyze every detail</a:t>
            </a:r>
          </a:p>
          <a:p>
            <a:pPr marL="0" algn="l" rtl="0" eaLnBrk="1" latinLnBrk="0" hangingPunct="1">
              <a:spcBef>
                <a:spcPts val="0"/>
              </a:spcBef>
              <a:spcAft>
                <a:spcPts val="0"/>
              </a:spcAft>
            </a:pPr>
            <a:endParaRPr lang="en-US" sz="4000" kern="1200" dirty="0">
              <a:solidFill>
                <a:srgbClr val="000000"/>
              </a:solidFill>
              <a:effectLst/>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D7CB5D1E-215B-373A-7CA3-08696CA92B17}"/>
              </a:ext>
            </a:extLst>
          </p:cNvPr>
          <p:cNvSpPr txBox="1"/>
          <p:nvPr/>
        </p:nvSpPr>
        <p:spPr>
          <a:xfrm>
            <a:off x="729663" y="17869648"/>
            <a:ext cx="6229938" cy="707886"/>
          </a:xfrm>
          <a:prstGeom prst="rect">
            <a:avLst/>
          </a:prstGeom>
          <a:noFill/>
        </p:spPr>
        <p:txBody>
          <a:bodyPr wrap="square">
            <a:spAutoFit/>
          </a:bodyPr>
          <a:lstStyle/>
          <a:p>
            <a:r>
              <a:rPr lang="en-US" sz="4000" dirty="0" err="1">
                <a:latin typeface="Times New Roman" panose="02020603050405020304" pitchFamily="18" charset="0"/>
                <a:cs typeface="Times New Roman" panose="02020603050405020304" pitchFamily="18" charset="0"/>
              </a:rPr>
              <a:t>Plinko</a:t>
            </a:r>
            <a:r>
              <a:rPr lang="en-US" sz="4000" dirty="0">
                <a:latin typeface="Times New Roman" panose="02020603050405020304" pitchFamily="18" charset="0"/>
                <a:cs typeface="Times New Roman" panose="02020603050405020304" pitchFamily="18" charset="0"/>
              </a:rPr>
              <a:t> Diagram</a:t>
            </a:r>
          </a:p>
        </p:txBody>
      </p:sp>
      <p:sp>
        <p:nvSpPr>
          <p:cNvPr id="51" name="TextBox 50">
            <a:extLst>
              <a:ext uri="{FF2B5EF4-FFF2-40B4-BE49-F238E27FC236}">
                <a16:creationId xmlns:a16="http://schemas.microsoft.com/office/drawing/2014/main" id="{18FA3DD7-DEDD-02D6-C96F-0F460EF662EC}"/>
              </a:ext>
            </a:extLst>
          </p:cNvPr>
          <p:cNvSpPr txBox="1"/>
          <p:nvPr/>
        </p:nvSpPr>
        <p:spPr>
          <a:xfrm>
            <a:off x="828128" y="18808700"/>
            <a:ext cx="10124406" cy="1323439"/>
          </a:xfrm>
          <a:prstGeom prst="rect">
            <a:avLst/>
          </a:prstGeom>
          <a:noFill/>
        </p:spPr>
        <p:txBody>
          <a:bodyPr wrap="square" rtlCol="0">
            <a:spAutoFit/>
          </a:bodyPr>
          <a:lstStyle/>
          <a:p>
            <a:pPr marL="571500" indent="-571500">
              <a:buClr>
                <a:srgbClr val="047732"/>
              </a:buClr>
              <a:buSzPct val="1250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Like </a:t>
            </a:r>
            <a:r>
              <a:rPr lang="en-US" sz="4000" dirty="0" err="1">
                <a:latin typeface="Times New Roman" panose="02020603050405020304" pitchFamily="18" charset="0"/>
                <a:cs typeface="Times New Roman" panose="02020603050405020304" pitchFamily="18" charset="0"/>
              </a:rPr>
              <a:t>plinko</a:t>
            </a:r>
            <a:r>
              <a:rPr lang="en-US" sz="4000" dirty="0">
                <a:latin typeface="Times New Roman" panose="02020603050405020304" pitchFamily="18" charset="0"/>
                <a:cs typeface="Times New Roman" panose="02020603050405020304" pitchFamily="18" charset="0"/>
              </a:rPr>
              <a:t>, the input is shifted based on the parameters and training of the AI</a:t>
            </a:r>
          </a:p>
        </p:txBody>
      </p:sp>
      <p:sp>
        <p:nvSpPr>
          <p:cNvPr id="52" name="TextBox 51">
            <a:extLst>
              <a:ext uri="{FF2B5EF4-FFF2-40B4-BE49-F238E27FC236}">
                <a16:creationId xmlns:a16="http://schemas.microsoft.com/office/drawing/2014/main" id="{437B04D1-3C7F-AA10-2574-25B00EBE8FE2}"/>
              </a:ext>
            </a:extLst>
          </p:cNvPr>
          <p:cNvSpPr txBox="1"/>
          <p:nvPr/>
        </p:nvSpPr>
        <p:spPr>
          <a:xfrm>
            <a:off x="7628921" y="12647636"/>
            <a:ext cx="4554378" cy="501675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dirty="0">
                <a:solidFill>
                  <a:prstClr val="black"/>
                </a:solidFill>
                <a:latin typeface="Times New Roman" panose="02020603050405020304" pitchFamily="18" charset="0"/>
                <a:cs typeface="Times New Roman" panose="02020603050405020304" pitchFamily="18" charset="0"/>
              </a:rPr>
              <a:t>AI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4000" dirty="0">
                <a:solidFill>
                  <a:prstClr val="black"/>
                </a:solidFill>
                <a:latin typeface="Times New Roman" panose="02020603050405020304" pitchFamily="18" charset="0"/>
                <a:cs typeface="Times New Roman" panose="02020603050405020304" pitchFamily="18" charset="0"/>
              </a:rPr>
              <a:t>- First: The input text is tokenized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4000" dirty="0">
                <a:solidFill>
                  <a:prstClr val="black"/>
                </a:solidFill>
                <a:latin typeface="Times New Roman" panose="02020603050405020304" pitchFamily="18" charset="0"/>
                <a:cs typeface="Times New Roman" panose="02020603050405020304" pitchFamily="18" charset="0"/>
              </a:rPr>
              <a:t>- Then: Relationships between tokens are computed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4000" dirty="0">
                <a:solidFill>
                  <a:prstClr val="black"/>
                </a:solidFill>
                <a:latin typeface="Times New Roman" panose="02020603050405020304" pitchFamily="18" charset="0"/>
                <a:cs typeface="Times New Roman" panose="02020603050405020304" pitchFamily="18" charset="0"/>
              </a:rPr>
              <a:t>- Finally: Output is decoded</a:t>
            </a:r>
          </a:p>
        </p:txBody>
      </p:sp>
      <p:sp>
        <p:nvSpPr>
          <p:cNvPr id="35" name="Rectangle 34">
            <a:extLst>
              <a:ext uri="{FF2B5EF4-FFF2-40B4-BE49-F238E27FC236}">
                <a16:creationId xmlns:a16="http://schemas.microsoft.com/office/drawing/2014/main" id="{D01ADD55-A97C-1661-8989-E79318387093}"/>
              </a:ext>
            </a:extLst>
          </p:cNvPr>
          <p:cNvSpPr/>
          <p:nvPr/>
        </p:nvSpPr>
        <p:spPr>
          <a:xfrm>
            <a:off x="828128" y="11956013"/>
            <a:ext cx="6581938" cy="592522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Oval 2">
            <a:extLst>
              <a:ext uri="{FF2B5EF4-FFF2-40B4-BE49-F238E27FC236}">
                <a16:creationId xmlns:a16="http://schemas.microsoft.com/office/drawing/2014/main" id="{026AC4D6-D35D-B1D1-1E66-17B4B0238CD6}"/>
              </a:ext>
            </a:extLst>
          </p:cNvPr>
          <p:cNvSpPr/>
          <p:nvPr/>
        </p:nvSpPr>
        <p:spPr>
          <a:xfrm>
            <a:off x="3886323" y="12154150"/>
            <a:ext cx="483151" cy="483151"/>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C956A2C-60A8-DBD7-3E8E-F3C057296C85}"/>
              </a:ext>
            </a:extLst>
          </p:cNvPr>
          <p:cNvGrpSpPr/>
          <p:nvPr/>
        </p:nvGrpSpPr>
        <p:grpSpPr>
          <a:xfrm>
            <a:off x="1151574" y="16681391"/>
            <a:ext cx="5946214" cy="1077162"/>
            <a:chOff x="1113474" y="17393237"/>
            <a:chExt cx="5946214" cy="1077162"/>
          </a:xfrm>
        </p:grpSpPr>
        <p:sp>
          <p:nvSpPr>
            <p:cNvPr id="21" name="Block Arc 20">
              <a:extLst>
                <a:ext uri="{FF2B5EF4-FFF2-40B4-BE49-F238E27FC236}">
                  <a16:creationId xmlns:a16="http://schemas.microsoft.com/office/drawing/2014/main" id="{3526E51D-1C4E-5470-42A9-C0870EA0591F}"/>
                </a:ext>
              </a:extLst>
            </p:cNvPr>
            <p:cNvSpPr/>
            <p:nvPr/>
          </p:nvSpPr>
          <p:spPr>
            <a:xfrm rot="10800000">
              <a:off x="1118576" y="17393241"/>
              <a:ext cx="1077157" cy="1077157"/>
            </a:xfrm>
            <a:prstGeom prst="blockArc">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0CD1B011-DF60-D22F-553B-7863F4377E27}"/>
                </a:ext>
              </a:extLst>
            </p:cNvPr>
            <p:cNvSpPr/>
            <p:nvPr/>
          </p:nvSpPr>
          <p:spPr>
            <a:xfrm rot="10800000">
              <a:off x="1929559" y="17393242"/>
              <a:ext cx="1077157" cy="1077157"/>
            </a:xfrm>
            <a:prstGeom prst="blockArc">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lock Arc 31">
              <a:extLst>
                <a:ext uri="{FF2B5EF4-FFF2-40B4-BE49-F238E27FC236}">
                  <a16:creationId xmlns:a16="http://schemas.microsoft.com/office/drawing/2014/main" id="{91A3DDFB-54FF-B802-F3E1-86266F8578C4}"/>
                </a:ext>
              </a:extLst>
            </p:cNvPr>
            <p:cNvSpPr/>
            <p:nvPr/>
          </p:nvSpPr>
          <p:spPr>
            <a:xfrm rot="10800000">
              <a:off x="2734146" y="17393241"/>
              <a:ext cx="1077157" cy="1077157"/>
            </a:xfrm>
            <a:prstGeom prst="blockArc">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Block Arc 39">
              <a:extLst>
                <a:ext uri="{FF2B5EF4-FFF2-40B4-BE49-F238E27FC236}">
                  <a16:creationId xmlns:a16="http://schemas.microsoft.com/office/drawing/2014/main" id="{1EB2F0A7-EB17-D474-E033-E9BD8A217FCA}"/>
                </a:ext>
              </a:extLst>
            </p:cNvPr>
            <p:cNvSpPr/>
            <p:nvPr/>
          </p:nvSpPr>
          <p:spPr>
            <a:xfrm rot="10800000">
              <a:off x="3545128" y="17393240"/>
              <a:ext cx="1077157" cy="1077157"/>
            </a:xfrm>
            <a:prstGeom prst="blockArc">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Block Arc 40">
              <a:extLst>
                <a:ext uri="{FF2B5EF4-FFF2-40B4-BE49-F238E27FC236}">
                  <a16:creationId xmlns:a16="http://schemas.microsoft.com/office/drawing/2014/main" id="{8615DC3C-16B1-0567-5C34-A5FCE6F45977}"/>
                </a:ext>
              </a:extLst>
            </p:cNvPr>
            <p:cNvSpPr/>
            <p:nvPr/>
          </p:nvSpPr>
          <p:spPr>
            <a:xfrm rot="10800000">
              <a:off x="4356111" y="17393239"/>
              <a:ext cx="1077157" cy="1077157"/>
            </a:xfrm>
            <a:prstGeom prst="blockArc">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a:extLst>
                <a:ext uri="{FF2B5EF4-FFF2-40B4-BE49-F238E27FC236}">
                  <a16:creationId xmlns:a16="http://schemas.microsoft.com/office/drawing/2014/main" id="{53DA3C57-083A-953C-1A5D-3874CD26F582}"/>
                </a:ext>
              </a:extLst>
            </p:cNvPr>
            <p:cNvSpPr/>
            <p:nvPr/>
          </p:nvSpPr>
          <p:spPr>
            <a:xfrm rot="10800000">
              <a:off x="5167093" y="17393238"/>
              <a:ext cx="1077157" cy="1077157"/>
            </a:xfrm>
            <a:prstGeom prst="blockArc">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Block Arc 43">
              <a:extLst>
                <a:ext uri="{FF2B5EF4-FFF2-40B4-BE49-F238E27FC236}">
                  <a16:creationId xmlns:a16="http://schemas.microsoft.com/office/drawing/2014/main" id="{2EB34879-B2D7-BB87-D4CB-0699EE18F4D5}"/>
                </a:ext>
              </a:extLst>
            </p:cNvPr>
            <p:cNvSpPr/>
            <p:nvPr/>
          </p:nvSpPr>
          <p:spPr>
            <a:xfrm rot="10800000">
              <a:off x="5978076" y="17393237"/>
              <a:ext cx="1077157" cy="1077157"/>
            </a:xfrm>
            <a:prstGeom prst="blockArc">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Chord 65">
              <a:extLst>
                <a:ext uri="{FF2B5EF4-FFF2-40B4-BE49-F238E27FC236}">
                  <a16:creationId xmlns:a16="http://schemas.microsoft.com/office/drawing/2014/main" id="{AEC3760E-B317-4416-9D65-781B46C3D193}"/>
                </a:ext>
              </a:extLst>
            </p:cNvPr>
            <p:cNvSpPr/>
            <p:nvPr/>
          </p:nvSpPr>
          <p:spPr>
            <a:xfrm rot="8196655">
              <a:off x="3540030" y="17801116"/>
              <a:ext cx="276374" cy="276374"/>
            </a:xfrm>
            <a:prstGeom prst="chord">
              <a:avLst>
                <a:gd name="adj1" fmla="val 2700000"/>
                <a:gd name="adj2" fmla="val 1329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hord 68">
              <a:extLst>
                <a:ext uri="{FF2B5EF4-FFF2-40B4-BE49-F238E27FC236}">
                  <a16:creationId xmlns:a16="http://schemas.microsoft.com/office/drawing/2014/main" id="{963E6425-EBF4-E3F3-73A6-396FA4494A7D}"/>
                </a:ext>
              </a:extLst>
            </p:cNvPr>
            <p:cNvSpPr/>
            <p:nvPr/>
          </p:nvSpPr>
          <p:spPr>
            <a:xfrm rot="8196655">
              <a:off x="4351012" y="17801116"/>
              <a:ext cx="276374" cy="276374"/>
            </a:xfrm>
            <a:prstGeom prst="chord">
              <a:avLst>
                <a:gd name="adj1" fmla="val 2700000"/>
                <a:gd name="adj2" fmla="val 1329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hord 69">
              <a:extLst>
                <a:ext uri="{FF2B5EF4-FFF2-40B4-BE49-F238E27FC236}">
                  <a16:creationId xmlns:a16="http://schemas.microsoft.com/office/drawing/2014/main" id="{BF676592-A60A-0909-9AD5-CF6EB6A1877A}"/>
                </a:ext>
              </a:extLst>
            </p:cNvPr>
            <p:cNvSpPr/>
            <p:nvPr/>
          </p:nvSpPr>
          <p:spPr>
            <a:xfrm rot="8196655">
              <a:off x="5161992" y="17801115"/>
              <a:ext cx="276374" cy="276374"/>
            </a:xfrm>
            <a:prstGeom prst="chord">
              <a:avLst>
                <a:gd name="adj1" fmla="val 2700000"/>
                <a:gd name="adj2" fmla="val 1329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hord 71">
              <a:extLst>
                <a:ext uri="{FF2B5EF4-FFF2-40B4-BE49-F238E27FC236}">
                  <a16:creationId xmlns:a16="http://schemas.microsoft.com/office/drawing/2014/main" id="{C2CCA625-642F-6E24-522F-89E11D5C181B}"/>
                </a:ext>
              </a:extLst>
            </p:cNvPr>
            <p:cNvSpPr/>
            <p:nvPr/>
          </p:nvSpPr>
          <p:spPr>
            <a:xfrm rot="8196655">
              <a:off x="5972974" y="17801115"/>
              <a:ext cx="276374" cy="276374"/>
            </a:xfrm>
            <a:prstGeom prst="chord">
              <a:avLst>
                <a:gd name="adj1" fmla="val 2700000"/>
                <a:gd name="adj2" fmla="val 1329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hord 72">
              <a:extLst>
                <a:ext uri="{FF2B5EF4-FFF2-40B4-BE49-F238E27FC236}">
                  <a16:creationId xmlns:a16="http://schemas.microsoft.com/office/drawing/2014/main" id="{140175D8-92DB-E0CB-3D30-2E8AFBF9D51C}"/>
                </a:ext>
              </a:extLst>
            </p:cNvPr>
            <p:cNvSpPr/>
            <p:nvPr/>
          </p:nvSpPr>
          <p:spPr>
            <a:xfrm rot="8196655">
              <a:off x="6783314" y="17801115"/>
              <a:ext cx="276374" cy="276374"/>
            </a:xfrm>
            <a:prstGeom prst="chord">
              <a:avLst>
                <a:gd name="adj1" fmla="val 2700000"/>
                <a:gd name="adj2" fmla="val 1329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hord 73">
              <a:extLst>
                <a:ext uri="{FF2B5EF4-FFF2-40B4-BE49-F238E27FC236}">
                  <a16:creationId xmlns:a16="http://schemas.microsoft.com/office/drawing/2014/main" id="{82DF10D2-870C-8A2B-695A-EA03DD91CAC1}"/>
                </a:ext>
              </a:extLst>
            </p:cNvPr>
            <p:cNvSpPr/>
            <p:nvPr/>
          </p:nvSpPr>
          <p:spPr>
            <a:xfrm rot="8196655">
              <a:off x="1113474" y="17798999"/>
              <a:ext cx="276374" cy="276374"/>
            </a:xfrm>
            <a:prstGeom prst="chord">
              <a:avLst>
                <a:gd name="adj1" fmla="val 2700000"/>
                <a:gd name="adj2" fmla="val 1329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hord 74">
              <a:extLst>
                <a:ext uri="{FF2B5EF4-FFF2-40B4-BE49-F238E27FC236}">
                  <a16:creationId xmlns:a16="http://schemas.microsoft.com/office/drawing/2014/main" id="{A72100EB-9CDA-E4C3-D724-5C2079607AB7}"/>
                </a:ext>
              </a:extLst>
            </p:cNvPr>
            <p:cNvSpPr/>
            <p:nvPr/>
          </p:nvSpPr>
          <p:spPr>
            <a:xfrm rot="8196655">
              <a:off x="1924456" y="17801115"/>
              <a:ext cx="276374" cy="276374"/>
            </a:xfrm>
            <a:prstGeom prst="chord">
              <a:avLst>
                <a:gd name="adj1" fmla="val 2700000"/>
                <a:gd name="adj2" fmla="val 1329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hord 75">
              <a:extLst>
                <a:ext uri="{FF2B5EF4-FFF2-40B4-BE49-F238E27FC236}">
                  <a16:creationId xmlns:a16="http://schemas.microsoft.com/office/drawing/2014/main" id="{172CEB21-6CD1-876A-EEC0-DB512C9EB094}"/>
                </a:ext>
              </a:extLst>
            </p:cNvPr>
            <p:cNvSpPr/>
            <p:nvPr/>
          </p:nvSpPr>
          <p:spPr>
            <a:xfrm rot="8196655">
              <a:off x="2735054" y="17798998"/>
              <a:ext cx="276374" cy="276374"/>
            </a:xfrm>
            <a:prstGeom prst="chord">
              <a:avLst>
                <a:gd name="adj1" fmla="val 2700000"/>
                <a:gd name="adj2" fmla="val 1329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D0A808B0-7C1F-6C52-B19D-9B444C5E5DC8}"/>
              </a:ext>
            </a:extLst>
          </p:cNvPr>
          <p:cNvGrpSpPr/>
          <p:nvPr/>
        </p:nvGrpSpPr>
        <p:grpSpPr>
          <a:xfrm>
            <a:off x="1561201" y="14298163"/>
            <a:ext cx="5127608" cy="2326589"/>
            <a:chOff x="1523101" y="15010009"/>
            <a:chExt cx="5127608" cy="2326589"/>
          </a:xfrm>
        </p:grpSpPr>
        <p:sp>
          <p:nvSpPr>
            <p:cNvPr id="42" name="Oval 41">
              <a:extLst>
                <a:ext uri="{FF2B5EF4-FFF2-40B4-BE49-F238E27FC236}">
                  <a16:creationId xmlns:a16="http://schemas.microsoft.com/office/drawing/2014/main" id="{D176C133-A5BD-E1E7-C684-633024416E76}"/>
                </a:ext>
              </a:extLst>
            </p:cNvPr>
            <p:cNvSpPr/>
            <p:nvPr/>
          </p:nvSpPr>
          <p:spPr>
            <a:xfrm>
              <a:off x="3145065" y="17066507"/>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347ADAF-68A5-4D83-BE29-BCA9DFB7B999}"/>
                </a:ext>
              </a:extLst>
            </p:cNvPr>
            <p:cNvSpPr/>
            <p:nvPr/>
          </p:nvSpPr>
          <p:spPr>
            <a:xfrm>
              <a:off x="3956047" y="17066506"/>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580F887-E96C-4B40-233B-EA391082BEE8}"/>
                </a:ext>
              </a:extLst>
            </p:cNvPr>
            <p:cNvSpPr/>
            <p:nvPr/>
          </p:nvSpPr>
          <p:spPr>
            <a:xfrm>
              <a:off x="4767029" y="17062678"/>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2774188-6F18-BB73-066A-D4D03B7694BA}"/>
                </a:ext>
              </a:extLst>
            </p:cNvPr>
            <p:cNvSpPr/>
            <p:nvPr/>
          </p:nvSpPr>
          <p:spPr>
            <a:xfrm>
              <a:off x="5578011" y="17062677"/>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C44068A1-B66E-F246-2791-EA5DAA127CD2}"/>
                </a:ext>
              </a:extLst>
            </p:cNvPr>
            <p:cNvSpPr/>
            <p:nvPr/>
          </p:nvSpPr>
          <p:spPr>
            <a:xfrm>
              <a:off x="1523101" y="17070174"/>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C7C8129-A0DD-27F4-11DB-E4082B64B4C2}"/>
                </a:ext>
              </a:extLst>
            </p:cNvPr>
            <p:cNvSpPr/>
            <p:nvPr/>
          </p:nvSpPr>
          <p:spPr>
            <a:xfrm>
              <a:off x="2334083" y="17070173"/>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6E54378-B89E-C877-465C-D6C5320B0C42}"/>
                </a:ext>
              </a:extLst>
            </p:cNvPr>
            <p:cNvSpPr/>
            <p:nvPr/>
          </p:nvSpPr>
          <p:spPr>
            <a:xfrm>
              <a:off x="6388995" y="17074884"/>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632D4DC-595F-554B-F3FA-C7666A1D99E3}"/>
                </a:ext>
              </a:extLst>
            </p:cNvPr>
            <p:cNvSpPr/>
            <p:nvPr/>
          </p:nvSpPr>
          <p:spPr>
            <a:xfrm>
              <a:off x="3545129" y="16388904"/>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205B635-9593-6E6D-FC0A-4AF310D05365}"/>
                </a:ext>
              </a:extLst>
            </p:cNvPr>
            <p:cNvSpPr/>
            <p:nvPr/>
          </p:nvSpPr>
          <p:spPr>
            <a:xfrm>
              <a:off x="4356111" y="16388903"/>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5534DF5-FC00-1592-C562-B23B0B41B510}"/>
                </a:ext>
              </a:extLst>
            </p:cNvPr>
            <p:cNvSpPr/>
            <p:nvPr/>
          </p:nvSpPr>
          <p:spPr>
            <a:xfrm>
              <a:off x="5167093" y="16385075"/>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2B50396-8713-54E3-61E1-89F5B36A3F2B}"/>
                </a:ext>
              </a:extLst>
            </p:cNvPr>
            <p:cNvSpPr/>
            <p:nvPr/>
          </p:nvSpPr>
          <p:spPr>
            <a:xfrm>
              <a:off x="5978075" y="16385074"/>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BF23ABA-EBE0-FC88-A98B-0E107811E6E0}"/>
                </a:ext>
              </a:extLst>
            </p:cNvPr>
            <p:cNvSpPr/>
            <p:nvPr/>
          </p:nvSpPr>
          <p:spPr>
            <a:xfrm>
              <a:off x="1923165" y="16392571"/>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EE20476-1C61-DC03-7411-B2FED46372E4}"/>
                </a:ext>
              </a:extLst>
            </p:cNvPr>
            <p:cNvSpPr/>
            <p:nvPr/>
          </p:nvSpPr>
          <p:spPr>
            <a:xfrm>
              <a:off x="2734147" y="16392570"/>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C156B82-DEE9-7244-56AE-89C67673E7BE}"/>
                </a:ext>
              </a:extLst>
            </p:cNvPr>
            <p:cNvSpPr/>
            <p:nvPr/>
          </p:nvSpPr>
          <p:spPr>
            <a:xfrm>
              <a:off x="3145065" y="15701450"/>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4764AAE7-95C7-3FAF-2E6D-05F70CBB0413}"/>
                </a:ext>
              </a:extLst>
            </p:cNvPr>
            <p:cNvSpPr/>
            <p:nvPr/>
          </p:nvSpPr>
          <p:spPr>
            <a:xfrm>
              <a:off x="3956047" y="15701449"/>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8D159FE6-ACFE-3C16-97C6-499E72735449}"/>
                </a:ext>
              </a:extLst>
            </p:cNvPr>
            <p:cNvSpPr/>
            <p:nvPr/>
          </p:nvSpPr>
          <p:spPr>
            <a:xfrm>
              <a:off x="4767029" y="15697621"/>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61B5183-85D3-83DC-2C60-76B81B69F6AC}"/>
                </a:ext>
              </a:extLst>
            </p:cNvPr>
            <p:cNvSpPr/>
            <p:nvPr/>
          </p:nvSpPr>
          <p:spPr>
            <a:xfrm>
              <a:off x="5578011" y="15697620"/>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4E5325D-0F41-9460-9ABE-1178D931874B}"/>
                </a:ext>
              </a:extLst>
            </p:cNvPr>
            <p:cNvSpPr/>
            <p:nvPr/>
          </p:nvSpPr>
          <p:spPr>
            <a:xfrm>
              <a:off x="1523101" y="15705117"/>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980AF2A-A07E-2D6C-B15E-271848252D45}"/>
                </a:ext>
              </a:extLst>
            </p:cNvPr>
            <p:cNvSpPr/>
            <p:nvPr/>
          </p:nvSpPr>
          <p:spPr>
            <a:xfrm>
              <a:off x="2334083" y="15705116"/>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B1705E1-F6F5-0FCF-026D-725C01A0267D}"/>
                </a:ext>
              </a:extLst>
            </p:cNvPr>
            <p:cNvSpPr/>
            <p:nvPr/>
          </p:nvSpPr>
          <p:spPr>
            <a:xfrm>
              <a:off x="6388995" y="15709827"/>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B11E400-C1AC-132B-2215-45A9C02D9CFD}"/>
                </a:ext>
              </a:extLst>
            </p:cNvPr>
            <p:cNvSpPr/>
            <p:nvPr/>
          </p:nvSpPr>
          <p:spPr>
            <a:xfrm>
              <a:off x="3551522" y="15013839"/>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843AEA5-4AA7-9C15-6D69-30691B307918}"/>
                </a:ext>
              </a:extLst>
            </p:cNvPr>
            <p:cNvSpPr/>
            <p:nvPr/>
          </p:nvSpPr>
          <p:spPr>
            <a:xfrm>
              <a:off x="4362504" y="15013838"/>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29340B-1AE9-70A3-04D3-AF34B0A77241}"/>
                </a:ext>
              </a:extLst>
            </p:cNvPr>
            <p:cNvSpPr/>
            <p:nvPr/>
          </p:nvSpPr>
          <p:spPr>
            <a:xfrm>
              <a:off x="5173486" y="15010010"/>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5ADB078E-A390-E538-E062-7D350E86B075}"/>
                </a:ext>
              </a:extLst>
            </p:cNvPr>
            <p:cNvSpPr/>
            <p:nvPr/>
          </p:nvSpPr>
          <p:spPr>
            <a:xfrm>
              <a:off x="5984468" y="15010009"/>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F16879D2-98EB-43E7-972E-FFB1F5F72FF2}"/>
                </a:ext>
              </a:extLst>
            </p:cNvPr>
            <p:cNvSpPr/>
            <p:nvPr/>
          </p:nvSpPr>
          <p:spPr>
            <a:xfrm>
              <a:off x="1929558" y="15017506"/>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73262DA-7A3C-BE2F-E683-2710237EF838}"/>
                </a:ext>
              </a:extLst>
            </p:cNvPr>
            <p:cNvSpPr/>
            <p:nvPr/>
          </p:nvSpPr>
          <p:spPr>
            <a:xfrm>
              <a:off x="2740540" y="15017505"/>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7" name="Straight Arrow Connector 96">
            <a:extLst>
              <a:ext uri="{FF2B5EF4-FFF2-40B4-BE49-F238E27FC236}">
                <a16:creationId xmlns:a16="http://schemas.microsoft.com/office/drawing/2014/main" id="{30CB75E6-D2F1-05C5-BBC3-8CE5425244FC}"/>
              </a:ext>
            </a:extLst>
          </p:cNvPr>
          <p:cNvCxnSpPr>
            <a:cxnSpLocks/>
          </p:cNvCxnSpPr>
          <p:nvPr/>
        </p:nvCxnSpPr>
        <p:spPr>
          <a:xfrm>
            <a:off x="4171967" y="14526187"/>
            <a:ext cx="403262" cy="67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9C9613A-1D9F-635D-ADF3-C0EC2DE37BE1}"/>
              </a:ext>
            </a:extLst>
          </p:cNvPr>
          <p:cNvCxnSpPr>
            <a:cxnSpLocks/>
          </p:cNvCxnSpPr>
          <p:nvPr/>
        </p:nvCxnSpPr>
        <p:spPr>
          <a:xfrm>
            <a:off x="4655925" y="15293073"/>
            <a:ext cx="266670" cy="6716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298F01E-4462-4D20-2FC4-3E69A2E40C3D}"/>
              </a:ext>
            </a:extLst>
          </p:cNvPr>
          <p:cNvCxnSpPr>
            <a:cxnSpLocks/>
          </p:cNvCxnSpPr>
          <p:nvPr/>
        </p:nvCxnSpPr>
        <p:spPr>
          <a:xfrm flipH="1">
            <a:off x="4290126" y="16111456"/>
            <a:ext cx="507093" cy="7944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800C3415-4A7D-0166-BD10-C3718F976297}"/>
              </a:ext>
            </a:extLst>
          </p:cNvPr>
          <p:cNvSpPr/>
          <p:nvPr/>
        </p:nvSpPr>
        <p:spPr>
          <a:xfrm>
            <a:off x="3879912" y="17007899"/>
            <a:ext cx="483151" cy="483151"/>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descr="A close up of a spider&#10;&#10;AI-generated content may be incorrect.">
            <a:extLst>
              <a:ext uri="{FF2B5EF4-FFF2-40B4-BE49-F238E27FC236}">
                <a16:creationId xmlns:a16="http://schemas.microsoft.com/office/drawing/2014/main" id="{9CCD1695-745B-A3E5-14A5-9E87B52C15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05027" y="11328918"/>
            <a:ext cx="4222031" cy="4222031"/>
          </a:xfrm>
          <a:prstGeom prst="rect">
            <a:avLst/>
          </a:prstGeom>
        </p:spPr>
      </p:pic>
      <p:pic>
        <p:nvPicPr>
          <p:cNvPr id="112" name="Picture 111" descr="A picture containing outdoor object&#10;&#10;AI-generated content may be incorrect.">
            <a:extLst>
              <a:ext uri="{FF2B5EF4-FFF2-40B4-BE49-F238E27FC236}">
                <a16:creationId xmlns:a16="http://schemas.microsoft.com/office/drawing/2014/main" id="{318A005E-F828-7C33-9124-90DB719B1F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00591" y="11331675"/>
            <a:ext cx="4248174" cy="4248174"/>
          </a:xfrm>
          <a:prstGeom prst="rect">
            <a:avLst/>
          </a:prstGeom>
        </p:spPr>
      </p:pic>
      <p:sp>
        <p:nvSpPr>
          <p:cNvPr id="113" name="TextBox 112">
            <a:extLst>
              <a:ext uri="{FF2B5EF4-FFF2-40B4-BE49-F238E27FC236}">
                <a16:creationId xmlns:a16="http://schemas.microsoft.com/office/drawing/2014/main" id="{02ED80D1-0824-8CFF-E0BE-767703A3D7FD}"/>
              </a:ext>
            </a:extLst>
          </p:cNvPr>
          <p:cNvSpPr txBox="1"/>
          <p:nvPr/>
        </p:nvSpPr>
        <p:spPr>
          <a:xfrm>
            <a:off x="738133" y="3981727"/>
            <a:ext cx="11312467" cy="6863417"/>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Artificial intelligence is everywhere. It's been implemented into graphic design, advertisements, search engines, and even teaching. Tech companies are in an arms race to develop the most accurate and highest performing AI, paying top dollar for power large-scale data centers. But as we use AI, it uses energy. But what determines the amount of energy used? And how do AIs work in the first place? My name is Ian Hastings, and I analyzed different sizes of AI models and compared their energy and power usage.</a:t>
            </a:r>
          </a:p>
        </p:txBody>
      </p:sp>
      <p:pic>
        <p:nvPicPr>
          <p:cNvPr id="115" name="Picture 114">
            <a:extLst>
              <a:ext uri="{FF2B5EF4-FFF2-40B4-BE49-F238E27FC236}">
                <a16:creationId xmlns:a16="http://schemas.microsoft.com/office/drawing/2014/main" id="{4A9B4871-DC21-673C-3842-203F18ED44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46761" y="4436495"/>
            <a:ext cx="4572009" cy="4572009"/>
          </a:xfrm>
          <a:prstGeom prst="rect">
            <a:avLst/>
          </a:prstGeom>
          <a:ln w="12700">
            <a:solidFill>
              <a:schemeClr val="tx1"/>
            </a:solidFill>
          </a:ln>
        </p:spPr>
      </p:pic>
      <p:pic>
        <p:nvPicPr>
          <p:cNvPr id="121" name="Picture 120" descr="Chart, scatter chart&#10;&#10;AI-generated content may be incorrect.">
            <a:extLst>
              <a:ext uri="{FF2B5EF4-FFF2-40B4-BE49-F238E27FC236}">
                <a16:creationId xmlns:a16="http://schemas.microsoft.com/office/drawing/2014/main" id="{D9C8C986-D851-4CC1-B3D9-06F78DFC05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62869" y="4442089"/>
            <a:ext cx="4572009" cy="4572009"/>
          </a:xfrm>
          <a:prstGeom prst="rect">
            <a:avLst/>
          </a:prstGeom>
          <a:ln w="12700">
            <a:solidFill>
              <a:schemeClr val="tx1"/>
            </a:solidFill>
          </a:ln>
        </p:spPr>
      </p:pic>
      <p:pic>
        <p:nvPicPr>
          <p:cNvPr id="123" name="Picture 122" descr="Chart, scatter chart&#10;&#10;AI-generated content may be incorrect.">
            <a:extLst>
              <a:ext uri="{FF2B5EF4-FFF2-40B4-BE49-F238E27FC236}">
                <a16:creationId xmlns:a16="http://schemas.microsoft.com/office/drawing/2014/main" id="{81E54897-A41A-07D8-844D-3B14C55FD0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12814" y="4434096"/>
            <a:ext cx="4572009" cy="4572009"/>
          </a:xfrm>
          <a:prstGeom prst="rect">
            <a:avLst/>
          </a:prstGeom>
          <a:ln w="12700">
            <a:solidFill>
              <a:schemeClr val="tx1"/>
            </a:solidFill>
          </a:ln>
        </p:spPr>
      </p:pic>
      <p:pic>
        <p:nvPicPr>
          <p:cNvPr id="127" name="Picture 126" descr="Chart, scatter chart&#10;&#10;AI-generated content may be incorrect.">
            <a:extLst>
              <a:ext uri="{FF2B5EF4-FFF2-40B4-BE49-F238E27FC236}">
                <a16:creationId xmlns:a16="http://schemas.microsoft.com/office/drawing/2014/main" id="{DE6D7E91-15C5-E1F5-58B3-3A2D7297AA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84363" y="4439414"/>
            <a:ext cx="4572009" cy="4572009"/>
          </a:xfrm>
          <a:prstGeom prst="rect">
            <a:avLst/>
          </a:prstGeom>
          <a:ln w="12700">
            <a:solidFill>
              <a:schemeClr val="tx1"/>
            </a:solidFill>
          </a:ln>
        </p:spPr>
      </p:pic>
      <p:sp>
        <p:nvSpPr>
          <p:cNvPr id="129" name="TextBox 128">
            <a:extLst>
              <a:ext uri="{FF2B5EF4-FFF2-40B4-BE49-F238E27FC236}">
                <a16:creationId xmlns:a16="http://schemas.microsoft.com/office/drawing/2014/main" id="{2CA38486-F2D7-21C2-34A8-373AD93EDE34}"/>
              </a:ext>
            </a:extLst>
          </p:cNvPr>
          <p:cNvSpPr txBox="1"/>
          <p:nvPr/>
        </p:nvSpPr>
        <p:spPr>
          <a:xfrm>
            <a:off x="17915469" y="3667827"/>
            <a:ext cx="4859867" cy="707886"/>
          </a:xfrm>
          <a:prstGeom prst="rect">
            <a:avLst/>
          </a:prstGeom>
          <a:noFill/>
          <a:ln>
            <a:noFill/>
          </a:ln>
        </p:spPr>
        <p:txBody>
          <a:bodyPr wrap="square">
            <a:spAutoFit/>
          </a:bodyPr>
          <a:lstStyle/>
          <a:p>
            <a:pPr algn="ctr"/>
            <a:r>
              <a:rPr lang="en-US" sz="4000" dirty="0">
                <a:latin typeface="Times New Roman" panose="02020603050405020304" pitchFamily="18" charset="0"/>
                <a:cs typeface="Times New Roman" panose="02020603050405020304" pitchFamily="18" charset="0"/>
              </a:rPr>
              <a:t>Refined Model Energy</a:t>
            </a:r>
          </a:p>
        </p:txBody>
      </p:sp>
      <p:sp>
        <p:nvSpPr>
          <p:cNvPr id="130" name="TextBox 129">
            <a:extLst>
              <a:ext uri="{FF2B5EF4-FFF2-40B4-BE49-F238E27FC236}">
                <a16:creationId xmlns:a16="http://schemas.microsoft.com/office/drawing/2014/main" id="{1006BFAA-B43A-2FE5-7FCF-361D05654619}"/>
              </a:ext>
            </a:extLst>
          </p:cNvPr>
          <p:cNvSpPr txBox="1"/>
          <p:nvPr/>
        </p:nvSpPr>
        <p:spPr>
          <a:xfrm>
            <a:off x="13351933" y="3669479"/>
            <a:ext cx="4563529" cy="707886"/>
          </a:xfrm>
          <a:prstGeom prst="rect">
            <a:avLst/>
          </a:prstGeom>
          <a:noFill/>
          <a:ln>
            <a:noFill/>
          </a:ln>
        </p:spPr>
        <p:txBody>
          <a:bodyPr wrap="square">
            <a:spAutoFit/>
          </a:bodyPr>
          <a:lstStyle/>
          <a:p>
            <a:pPr algn="ctr"/>
            <a:r>
              <a:rPr lang="en-US" sz="4000" dirty="0">
                <a:latin typeface="Times New Roman" panose="02020603050405020304" pitchFamily="18" charset="0"/>
                <a:cs typeface="Times New Roman" panose="02020603050405020304" pitchFamily="18" charset="0"/>
              </a:rPr>
              <a:t>Base Model Energy</a:t>
            </a:r>
          </a:p>
        </p:txBody>
      </p:sp>
      <p:sp>
        <p:nvSpPr>
          <p:cNvPr id="131" name="TextBox 130">
            <a:extLst>
              <a:ext uri="{FF2B5EF4-FFF2-40B4-BE49-F238E27FC236}">
                <a16:creationId xmlns:a16="http://schemas.microsoft.com/office/drawing/2014/main" id="{B868A859-E4B2-8C3B-6AFA-1A24E3CB9301}"/>
              </a:ext>
            </a:extLst>
          </p:cNvPr>
          <p:cNvSpPr txBox="1"/>
          <p:nvPr/>
        </p:nvSpPr>
        <p:spPr>
          <a:xfrm>
            <a:off x="22775334" y="3666215"/>
            <a:ext cx="4563529" cy="707886"/>
          </a:xfrm>
          <a:prstGeom prst="rect">
            <a:avLst/>
          </a:prstGeom>
          <a:noFill/>
          <a:ln>
            <a:noFill/>
          </a:ln>
        </p:spPr>
        <p:txBody>
          <a:bodyPr wrap="square">
            <a:spAutoFit/>
          </a:bodyPr>
          <a:lstStyle/>
          <a:p>
            <a:pPr algn="ctr"/>
            <a:r>
              <a:rPr lang="en-US" sz="4000" dirty="0">
                <a:latin typeface="Times New Roman" panose="02020603050405020304" pitchFamily="18" charset="0"/>
                <a:cs typeface="Times New Roman" panose="02020603050405020304" pitchFamily="18" charset="0"/>
              </a:rPr>
              <a:t>Base Model Power</a:t>
            </a:r>
          </a:p>
        </p:txBody>
      </p:sp>
      <p:sp>
        <p:nvSpPr>
          <p:cNvPr id="132" name="TextBox 131">
            <a:extLst>
              <a:ext uri="{FF2B5EF4-FFF2-40B4-BE49-F238E27FC236}">
                <a16:creationId xmlns:a16="http://schemas.microsoft.com/office/drawing/2014/main" id="{23A0F9E1-7CEF-8918-19C6-2D3619C50D36}"/>
              </a:ext>
            </a:extLst>
          </p:cNvPr>
          <p:cNvSpPr txBox="1"/>
          <p:nvPr/>
        </p:nvSpPr>
        <p:spPr>
          <a:xfrm>
            <a:off x="27338869" y="3667707"/>
            <a:ext cx="4859867" cy="707886"/>
          </a:xfrm>
          <a:prstGeom prst="rect">
            <a:avLst/>
          </a:prstGeom>
          <a:noFill/>
          <a:ln>
            <a:noFill/>
          </a:ln>
        </p:spPr>
        <p:txBody>
          <a:bodyPr wrap="square">
            <a:spAutoFit/>
          </a:bodyPr>
          <a:lstStyle/>
          <a:p>
            <a:pPr algn="ctr"/>
            <a:r>
              <a:rPr lang="en-US" sz="4000" dirty="0">
                <a:latin typeface="Times New Roman" panose="02020603050405020304" pitchFamily="18" charset="0"/>
                <a:cs typeface="Times New Roman" panose="02020603050405020304" pitchFamily="18" charset="0"/>
              </a:rPr>
              <a:t>Refined Model Power</a:t>
            </a:r>
          </a:p>
        </p:txBody>
      </p:sp>
      <p:sp>
        <p:nvSpPr>
          <p:cNvPr id="133" name="TextBox 132">
            <a:extLst>
              <a:ext uri="{FF2B5EF4-FFF2-40B4-BE49-F238E27FC236}">
                <a16:creationId xmlns:a16="http://schemas.microsoft.com/office/drawing/2014/main" id="{8C81FC35-D6D7-91AC-5711-0A3FF179A72A}"/>
              </a:ext>
            </a:extLst>
          </p:cNvPr>
          <p:cNvSpPr txBox="1"/>
          <p:nvPr/>
        </p:nvSpPr>
        <p:spPr>
          <a:xfrm>
            <a:off x="19857897" y="8605299"/>
            <a:ext cx="1081390" cy="400110"/>
          </a:xfrm>
          <a:prstGeom prst="rect">
            <a:avLst/>
          </a:prstGeom>
          <a:solidFill>
            <a:schemeClr val="bg1"/>
          </a:solid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Seconds</a:t>
            </a:r>
          </a:p>
        </p:txBody>
      </p:sp>
      <p:sp>
        <p:nvSpPr>
          <p:cNvPr id="134" name="TextBox 133">
            <a:extLst>
              <a:ext uri="{FF2B5EF4-FFF2-40B4-BE49-F238E27FC236}">
                <a16:creationId xmlns:a16="http://schemas.microsoft.com/office/drawing/2014/main" id="{76FDC314-B933-7F80-D1FA-5E8A9AB4D9C5}"/>
              </a:ext>
            </a:extLst>
          </p:cNvPr>
          <p:cNvSpPr txBox="1"/>
          <p:nvPr/>
        </p:nvSpPr>
        <p:spPr>
          <a:xfrm>
            <a:off x="15142224" y="8601160"/>
            <a:ext cx="1081390" cy="400110"/>
          </a:xfrm>
          <a:prstGeom prst="rect">
            <a:avLst/>
          </a:prstGeom>
          <a:solidFill>
            <a:schemeClr val="bg1"/>
          </a:solid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Seconds</a:t>
            </a:r>
          </a:p>
        </p:txBody>
      </p:sp>
      <p:sp>
        <p:nvSpPr>
          <p:cNvPr id="135" name="TextBox 134">
            <a:extLst>
              <a:ext uri="{FF2B5EF4-FFF2-40B4-BE49-F238E27FC236}">
                <a16:creationId xmlns:a16="http://schemas.microsoft.com/office/drawing/2014/main" id="{4B1F0569-CD18-74CE-5642-C6FCF9FF0204}"/>
              </a:ext>
            </a:extLst>
          </p:cNvPr>
          <p:cNvSpPr txBox="1"/>
          <p:nvPr/>
        </p:nvSpPr>
        <p:spPr>
          <a:xfrm>
            <a:off x="24582980" y="8601247"/>
            <a:ext cx="1081390" cy="400110"/>
          </a:xfrm>
          <a:prstGeom prst="rect">
            <a:avLst/>
          </a:prstGeom>
          <a:solidFill>
            <a:schemeClr val="bg1"/>
          </a:solid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Seconds</a:t>
            </a:r>
          </a:p>
        </p:txBody>
      </p:sp>
      <p:sp>
        <p:nvSpPr>
          <p:cNvPr id="13" name="TextBox 12">
            <a:extLst>
              <a:ext uri="{FF2B5EF4-FFF2-40B4-BE49-F238E27FC236}">
                <a16:creationId xmlns:a16="http://schemas.microsoft.com/office/drawing/2014/main" id="{C2DBFC7F-3F15-3BBB-F682-523BA8D7403A}"/>
              </a:ext>
            </a:extLst>
          </p:cNvPr>
          <p:cNvSpPr txBox="1"/>
          <p:nvPr/>
        </p:nvSpPr>
        <p:spPr>
          <a:xfrm>
            <a:off x="29306217" y="8602071"/>
            <a:ext cx="1081390" cy="400110"/>
          </a:xfrm>
          <a:prstGeom prst="rect">
            <a:avLst/>
          </a:prstGeom>
          <a:solidFill>
            <a:schemeClr val="bg1"/>
          </a:solid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Seconds</a:t>
            </a:r>
          </a:p>
        </p:txBody>
      </p:sp>
      <p:grpSp>
        <p:nvGrpSpPr>
          <p:cNvPr id="45" name="Group 44">
            <a:extLst>
              <a:ext uri="{FF2B5EF4-FFF2-40B4-BE49-F238E27FC236}">
                <a16:creationId xmlns:a16="http://schemas.microsoft.com/office/drawing/2014/main" id="{179D5B9D-478B-475A-A605-1C0F1048FD88}"/>
              </a:ext>
            </a:extLst>
          </p:cNvPr>
          <p:cNvGrpSpPr/>
          <p:nvPr/>
        </p:nvGrpSpPr>
        <p:grpSpPr>
          <a:xfrm>
            <a:off x="1563707" y="12930272"/>
            <a:ext cx="5127608" cy="2326589"/>
            <a:chOff x="1523101" y="15010009"/>
            <a:chExt cx="5127608" cy="2326589"/>
          </a:xfrm>
        </p:grpSpPr>
        <p:sp>
          <p:nvSpPr>
            <p:cNvPr id="46" name="Oval 45">
              <a:extLst>
                <a:ext uri="{FF2B5EF4-FFF2-40B4-BE49-F238E27FC236}">
                  <a16:creationId xmlns:a16="http://schemas.microsoft.com/office/drawing/2014/main" id="{DB09D61A-9CAF-B947-31AA-4051EFFDFFE4}"/>
                </a:ext>
              </a:extLst>
            </p:cNvPr>
            <p:cNvSpPr/>
            <p:nvPr/>
          </p:nvSpPr>
          <p:spPr>
            <a:xfrm>
              <a:off x="3145065" y="17066507"/>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BF8F059-CBE3-6AC2-6384-7832F0DEAF16}"/>
                </a:ext>
              </a:extLst>
            </p:cNvPr>
            <p:cNvSpPr/>
            <p:nvPr/>
          </p:nvSpPr>
          <p:spPr>
            <a:xfrm>
              <a:off x="3956047" y="17066506"/>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842E9C3-D063-9C88-F342-01AED1BECCDE}"/>
                </a:ext>
              </a:extLst>
            </p:cNvPr>
            <p:cNvSpPr/>
            <p:nvPr/>
          </p:nvSpPr>
          <p:spPr>
            <a:xfrm>
              <a:off x="4767029" y="17062678"/>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BA439DC-C891-407B-3D99-B38D2C084B0A}"/>
                </a:ext>
              </a:extLst>
            </p:cNvPr>
            <p:cNvSpPr/>
            <p:nvPr/>
          </p:nvSpPr>
          <p:spPr>
            <a:xfrm>
              <a:off x="5578011" y="17062677"/>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99A74EF-596E-A600-E667-9897356F1965}"/>
                </a:ext>
              </a:extLst>
            </p:cNvPr>
            <p:cNvSpPr/>
            <p:nvPr/>
          </p:nvSpPr>
          <p:spPr>
            <a:xfrm>
              <a:off x="1523101" y="17070174"/>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A4DA972-23BF-B235-0AD5-2F6E8837F826}"/>
                </a:ext>
              </a:extLst>
            </p:cNvPr>
            <p:cNvSpPr/>
            <p:nvPr/>
          </p:nvSpPr>
          <p:spPr>
            <a:xfrm>
              <a:off x="2334083" y="17070173"/>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1571029-2D50-D364-AACF-C82BD3C64D83}"/>
                </a:ext>
              </a:extLst>
            </p:cNvPr>
            <p:cNvSpPr/>
            <p:nvPr/>
          </p:nvSpPr>
          <p:spPr>
            <a:xfrm>
              <a:off x="6388995" y="17074884"/>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66BC6DA-B6C5-7368-EFA5-1A868CBD8E80}"/>
                </a:ext>
              </a:extLst>
            </p:cNvPr>
            <p:cNvSpPr/>
            <p:nvPr/>
          </p:nvSpPr>
          <p:spPr>
            <a:xfrm>
              <a:off x="3545129" y="16388904"/>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12D7AA7-FEB0-A134-14AD-F444C8E1E753}"/>
                </a:ext>
              </a:extLst>
            </p:cNvPr>
            <p:cNvSpPr/>
            <p:nvPr/>
          </p:nvSpPr>
          <p:spPr>
            <a:xfrm>
              <a:off x="4356111" y="16388903"/>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9579812-834D-9739-AEC5-D783F1486DE7}"/>
                </a:ext>
              </a:extLst>
            </p:cNvPr>
            <p:cNvSpPr/>
            <p:nvPr/>
          </p:nvSpPr>
          <p:spPr>
            <a:xfrm>
              <a:off x="5167093" y="16385075"/>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6872555-160D-37AA-DC7D-E175070C9536}"/>
                </a:ext>
              </a:extLst>
            </p:cNvPr>
            <p:cNvSpPr/>
            <p:nvPr/>
          </p:nvSpPr>
          <p:spPr>
            <a:xfrm>
              <a:off x="5978075" y="16385074"/>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873E8D-13C7-D1EE-F0C1-12C32F2A1B95}"/>
                </a:ext>
              </a:extLst>
            </p:cNvPr>
            <p:cNvSpPr/>
            <p:nvPr/>
          </p:nvSpPr>
          <p:spPr>
            <a:xfrm>
              <a:off x="1923165" y="16392571"/>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72BD2D2-AEA4-6D0B-A111-8BEC2387D0A3}"/>
                </a:ext>
              </a:extLst>
            </p:cNvPr>
            <p:cNvSpPr/>
            <p:nvPr/>
          </p:nvSpPr>
          <p:spPr>
            <a:xfrm>
              <a:off x="2734147" y="16392570"/>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4A606D6-DB7C-F0DC-8095-C9E8052096E3}"/>
                </a:ext>
              </a:extLst>
            </p:cNvPr>
            <p:cNvSpPr/>
            <p:nvPr/>
          </p:nvSpPr>
          <p:spPr>
            <a:xfrm>
              <a:off x="3145065" y="15701450"/>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55B9F55A-0092-9706-3EEE-8DE5FE5446B4}"/>
                </a:ext>
              </a:extLst>
            </p:cNvPr>
            <p:cNvSpPr/>
            <p:nvPr/>
          </p:nvSpPr>
          <p:spPr>
            <a:xfrm>
              <a:off x="3956047" y="15701449"/>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DC0B46F-C7D7-FEEE-0827-88A76321E532}"/>
                </a:ext>
              </a:extLst>
            </p:cNvPr>
            <p:cNvSpPr/>
            <p:nvPr/>
          </p:nvSpPr>
          <p:spPr>
            <a:xfrm>
              <a:off x="4767029" y="15697621"/>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2E23477-2789-417F-DC2D-CA4CE31763DC}"/>
                </a:ext>
              </a:extLst>
            </p:cNvPr>
            <p:cNvSpPr/>
            <p:nvPr/>
          </p:nvSpPr>
          <p:spPr>
            <a:xfrm>
              <a:off x="5578011" y="15697620"/>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A37C43F4-BADF-7288-9FF6-B28129095AF0}"/>
                </a:ext>
              </a:extLst>
            </p:cNvPr>
            <p:cNvSpPr/>
            <p:nvPr/>
          </p:nvSpPr>
          <p:spPr>
            <a:xfrm>
              <a:off x="1523101" y="15705117"/>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35743E0-8D08-0875-116D-E0788732D2FF}"/>
                </a:ext>
              </a:extLst>
            </p:cNvPr>
            <p:cNvSpPr/>
            <p:nvPr/>
          </p:nvSpPr>
          <p:spPr>
            <a:xfrm>
              <a:off x="2334083" y="15705116"/>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006E5CF-C5C9-4995-C3AD-E8662FFCB4B9}"/>
                </a:ext>
              </a:extLst>
            </p:cNvPr>
            <p:cNvSpPr/>
            <p:nvPr/>
          </p:nvSpPr>
          <p:spPr>
            <a:xfrm>
              <a:off x="6388995" y="15709827"/>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3AC2FE8C-E1FB-44BC-CCEC-5F253F2B1924}"/>
                </a:ext>
              </a:extLst>
            </p:cNvPr>
            <p:cNvSpPr/>
            <p:nvPr/>
          </p:nvSpPr>
          <p:spPr>
            <a:xfrm>
              <a:off x="3551522" y="15013839"/>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81F35FD-B6EE-05D1-BC17-A7C0F2FD8B6A}"/>
                </a:ext>
              </a:extLst>
            </p:cNvPr>
            <p:cNvSpPr/>
            <p:nvPr/>
          </p:nvSpPr>
          <p:spPr>
            <a:xfrm>
              <a:off x="4362504" y="15013838"/>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11DAD723-DC3B-DD22-7DB3-C7322DB92048}"/>
                </a:ext>
              </a:extLst>
            </p:cNvPr>
            <p:cNvSpPr/>
            <p:nvPr/>
          </p:nvSpPr>
          <p:spPr>
            <a:xfrm>
              <a:off x="5173486" y="15010010"/>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2B1CBEF-E723-081C-4C0A-25C6BCBABEC6}"/>
                </a:ext>
              </a:extLst>
            </p:cNvPr>
            <p:cNvSpPr/>
            <p:nvPr/>
          </p:nvSpPr>
          <p:spPr>
            <a:xfrm>
              <a:off x="5984468" y="15010009"/>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8F9F083-877C-2CAE-9E64-C63BF494AB7F}"/>
                </a:ext>
              </a:extLst>
            </p:cNvPr>
            <p:cNvSpPr/>
            <p:nvPr/>
          </p:nvSpPr>
          <p:spPr>
            <a:xfrm>
              <a:off x="1929558" y="15017506"/>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AD218F0-3B6D-E31D-C9EB-646749E87E84}"/>
                </a:ext>
              </a:extLst>
            </p:cNvPr>
            <p:cNvSpPr/>
            <p:nvPr/>
          </p:nvSpPr>
          <p:spPr>
            <a:xfrm>
              <a:off x="2740540" y="15017505"/>
              <a:ext cx="261714" cy="26171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Arrow Connector 119">
            <a:extLst>
              <a:ext uri="{FF2B5EF4-FFF2-40B4-BE49-F238E27FC236}">
                <a16:creationId xmlns:a16="http://schemas.microsoft.com/office/drawing/2014/main" id="{B187C11D-ABA4-54A5-E6E3-1806A86C88D2}"/>
              </a:ext>
            </a:extLst>
          </p:cNvPr>
          <p:cNvCxnSpPr>
            <a:cxnSpLocks/>
          </p:cNvCxnSpPr>
          <p:nvPr/>
        </p:nvCxnSpPr>
        <p:spPr>
          <a:xfrm flipH="1">
            <a:off x="3759328" y="12775809"/>
            <a:ext cx="407595" cy="8248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9555C41-8C5D-042F-B489-B6586BA0B27D}"/>
              </a:ext>
            </a:extLst>
          </p:cNvPr>
          <p:cNvCxnSpPr>
            <a:cxnSpLocks/>
          </p:cNvCxnSpPr>
          <p:nvPr/>
        </p:nvCxnSpPr>
        <p:spPr>
          <a:xfrm>
            <a:off x="3724636" y="13761427"/>
            <a:ext cx="403262" cy="67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852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p:tgtEl>
                                          <p:spTgt spid="24"/>
                                        </p:tgtEl>
                                        <p:attrNameLst>
                                          <p:attrName>ppt_x</p:attrName>
                                        </p:attrNameLst>
                                      </p:cBhvr>
                                      <p:tavLst>
                                        <p:tav tm="0">
                                          <p:val>
                                            <p:strVal val="#ppt_x-#ppt_w*1.125000"/>
                                          </p:val>
                                        </p:tav>
                                        <p:tav tm="100000">
                                          <p:val>
                                            <p:strVal val="#ppt_x"/>
                                          </p:val>
                                        </p:tav>
                                      </p:tavLst>
                                    </p:anim>
                                    <p:animEffect transition="in" filter="wipe(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3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3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3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6" grpId="0" animBg="1"/>
      <p:bldP spid="14" grpId="0" animBg="1"/>
      <p:bldP spid="15" grpId="0" animBg="1"/>
      <p:bldP spid="16" grpId="0" animBg="1"/>
      <p:bldP spid="17" grpId="0" animBg="1"/>
      <p:bldP spid="5" grpId="0" animBg="1"/>
      <p:bldP spid="6" grpId="0" animBg="1"/>
      <p:bldP spid="8" grpId="0" animBg="1"/>
      <p:bldP spid="18" grpId="0"/>
      <p:bldP spid="23" grpId="0"/>
      <p:bldP spid="24" grpId="0"/>
      <p:bldP spid="57" grpId="0" animBg="1"/>
      <p:bldP spid="10" grpId="0"/>
      <p:bldP spid="19" grpId="0"/>
      <p:bldP spid="20" grpId="0"/>
      <p:bldP spid="64" grpId="0" animBg="1"/>
      <p:bldP spid="68" grpId="0"/>
      <p:bldP spid="27" grpId="0"/>
      <p:bldP spid="30" grpId="0"/>
      <p:bldP spid="31" grpId="0"/>
      <p:bldP spid="37" grpId="0"/>
      <p:bldP spid="51" grpId="0"/>
      <p:bldP spid="52" grpId="0"/>
      <p:bldP spid="113" grpId="0"/>
      <p:bldP spid="129" grpId="0"/>
      <p:bldP spid="130" grpId="0"/>
      <p:bldP spid="131" grpId="0"/>
      <p:bldP spid="132" grpId="0"/>
      <p:bldP spid="133" grpId="0" animBg="1"/>
      <p:bldP spid="134" grpId="0" animBg="1"/>
      <p:bldP spid="135" grpId="0" animBg="1"/>
      <p:bldP spid="1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8036</TotalTime>
  <Words>664</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 Iris</dc:creator>
  <cp:lastModifiedBy>Hastings, Ian</cp:lastModifiedBy>
  <cp:revision>51</cp:revision>
  <dcterms:created xsi:type="dcterms:W3CDTF">2024-07-02T13:46:40Z</dcterms:created>
  <dcterms:modified xsi:type="dcterms:W3CDTF">2025-07-24T19:52:03Z</dcterms:modified>
</cp:coreProperties>
</file>