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34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0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4" Type="http://schemas.openxmlformats.org/officeDocument/2006/relationships/image" Target="../media/image2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654F65-B460-4D6E-92BA-CEA3AFED7124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FF4B36-5BDF-4B23-BDF4-B7C9F3066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916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D4FA4-6594-4737-BE52-B099BC9F55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5D9989-05C1-480F-BD8B-0631B48EAE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FBE8A-1875-497E-BEFA-A954C96C0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D0FA9-D346-4179-BC36-5044D4754E7C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F55D4-687C-4CBE-B699-0E7B239E4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CDE43-57DF-4B8B-BC06-E1508723A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C446-E786-418C-9060-426E37D88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926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40445-C417-4350-970A-F2010C88D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900236-59AF-412A-9CF5-A72E9C627C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C43355-A11C-48A0-929D-9269FED24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D0FA9-D346-4179-BC36-5044D4754E7C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CB7AE2-4504-4A78-920E-BF0943F9C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098D9-18EA-4AB0-9D5C-9DE9C5868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C446-E786-418C-9060-426E37D88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15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5746DD-BC99-4C50-9E93-B86512B50B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8C956E-2519-46C1-930F-F603E25292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60A91-3864-4CFC-8A6D-3C0E081FE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D0FA9-D346-4179-BC36-5044D4754E7C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E18DC-A4CC-4B84-9428-8A32454E3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82BD5-531D-4397-9C75-7DF71DDA5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C446-E786-418C-9060-426E37D88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537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6FB0D-8DC0-49E1-AAA1-AB23775E5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57F49-B128-4EA2-A459-A707C7691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78094-4D3B-45AB-A276-B1CFA8810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D0FA9-D346-4179-BC36-5044D4754E7C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6E044-43AE-40DE-B481-71D224EA5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376F9-EA72-4046-BD4A-0A2E8A010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C446-E786-418C-9060-426E37D88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549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8446D-2DC5-429B-8685-33ECED5C7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B27CCC-020B-40B3-9D6D-FDCF7AD4A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7915D-9941-436D-AAA5-D089B8F8B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D0FA9-D346-4179-BC36-5044D4754E7C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FCF23-8DA7-4F7D-8620-D4B183E8F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234FDF-ED8F-44B1-A86D-99BB61FD8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C446-E786-418C-9060-426E37D88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00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E28D2-E39E-4308-846F-5C42ADE60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F2A39-66FF-49F5-AA4C-165971D2D9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B64EE-8503-462D-8EC3-486BA4FCFF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A91C91-41F0-4C63-A9DC-8F74B0A4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D0FA9-D346-4179-BC36-5044D4754E7C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0FB895-4A67-477C-8D78-491543327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11AB62-6B65-4F96-8296-71B25457E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C446-E786-418C-9060-426E37D88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96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37A87-7E28-462D-8FE4-49A5F54D1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187866-4AEE-4C8B-A2C3-145F1B73E6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A73BDF-E3D1-4FAE-8C48-C7C7828F5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929A05-3FAF-4B78-87A6-29AEA7C06F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BB104C-0514-4EF3-9133-42FA3D8216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AF3CE4-99D6-461A-954B-2070A7587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D0FA9-D346-4179-BC36-5044D4754E7C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92B2EC-2ADB-4672-938F-D6459EEAB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E79C06-5DA6-404C-8DF1-3626B53B0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C446-E786-418C-9060-426E37D88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196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366F1-12D8-4781-8A6F-F1F77FC71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337EA3-6F60-497D-BCA1-101D428ED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D0FA9-D346-4179-BC36-5044D4754E7C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6ADA0B-E85F-45F4-9A12-B5935CA4F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11181D-74C6-47ED-8CD3-645171D9C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C446-E786-418C-9060-426E37D88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62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E94895-210C-48B4-A551-6F9393048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D0FA9-D346-4179-BC36-5044D4754E7C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274134-37E9-4F37-BA47-8E7454D43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65D486-E5E4-4EC9-9551-EA970C5EA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C446-E786-418C-9060-426E37D88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645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5B039-3FC1-4DDE-9CEE-AB924F88D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D1267-69FE-4465-BAC0-2E37A87D4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248457-D4D3-433F-B70E-D90BAF74DF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D37D36-8E58-466B-8A96-4E90230B7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D0FA9-D346-4179-BC36-5044D4754E7C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3EC928-8037-4F43-8036-2A21D969E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48A9A3-688B-4C9B-8136-057748145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C446-E786-418C-9060-426E37D88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271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A4C1B-1FD5-436A-9BE8-B7B8D5278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95DEF0-EC13-49C6-919A-3360727F52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68DD82-507C-4904-9133-7BC1D60311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C4180C-23CA-471F-83DC-1737D9BD5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D0FA9-D346-4179-BC36-5044D4754E7C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BD49A0-4FD8-4FC2-8423-934F12A28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C9DC67-FB66-4694-B2F6-B001E602A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C446-E786-418C-9060-426E37D88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81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E8D20D-5DA4-4DEC-8699-DC072D20F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9949A0-6C95-4AD4-90D4-DD27E5E79E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26C8F-55A7-414A-856C-E76E3DDAA1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D0FA9-D346-4179-BC36-5044D4754E7C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2C7D1-4454-4FD9-9FE2-2CEC5F5FA5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F01EA-F010-4C49-8A11-692ECC98D8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6C446-E786-418C-9060-426E37D88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48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28.png"/><Relationship Id="rId7" Type="http://schemas.openxmlformats.org/officeDocument/2006/relationships/image" Target="../media/image25.wmf"/><Relationship Id="rId12" Type="http://schemas.openxmlformats.org/officeDocument/2006/relationships/image" Target="../media/image2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27.wmf"/><Relationship Id="rId5" Type="http://schemas.openxmlformats.org/officeDocument/2006/relationships/image" Target="../media/image24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26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alendar&#10;&#10;Description automatically generated with medium confidence">
            <a:extLst>
              <a:ext uri="{FF2B5EF4-FFF2-40B4-BE49-F238E27FC236}">
                <a16:creationId xmlns:a16="http://schemas.microsoft.com/office/drawing/2014/main" id="{0BB178B3-439B-4CD1-89C9-CA9F17BAF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343" y="391334"/>
            <a:ext cx="2929625" cy="4845685"/>
          </a:xfrm>
          <a:prstGeom prst="rect">
            <a:avLst/>
          </a:prstGeom>
        </p:spPr>
      </p:pic>
      <p:pic>
        <p:nvPicPr>
          <p:cNvPr id="6" name="Picture 5" descr="Calendar&#10;&#10;Description automatically generated with medium confidence">
            <a:extLst>
              <a:ext uri="{FF2B5EF4-FFF2-40B4-BE49-F238E27FC236}">
                <a16:creationId xmlns:a16="http://schemas.microsoft.com/office/drawing/2014/main" id="{469239E1-C149-454E-840C-08171A5600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343" y="5237019"/>
            <a:ext cx="2105025" cy="1676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A02D884-444E-4C67-87FD-CDB4D322CD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2443" y="391334"/>
            <a:ext cx="2950950" cy="484568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BA97F0E-B3C0-420D-AFF0-E56E58BF26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2443" y="5238524"/>
            <a:ext cx="2876951" cy="161947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0527EA8-AC53-4E4B-9695-429C2F1F4E53}"/>
              </a:ext>
            </a:extLst>
          </p:cNvPr>
          <p:cNvSpPr txBox="1"/>
          <p:nvPr/>
        </p:nvSpPr>
        <p:spPr>
          <a:xfrm>
            <a:off x="1836574" y="22002"/>
            <a:ext cx="121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logSumExp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64113D-783D-45F2-A1B3-8EDB72B1E38E}"/>
              </a:ext>
            </a:extLst>
          </p:cNvPr>
          <p:cNvSpPr txBox="1"/>
          <p:nvPr/>
        </p:nvSpPr>
        <p:spPr>
          <a:xfrm>
            <a:off x="4104134" y="-3165"/>
            <a:ext cx="3287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Max, but initial rho and alpha = 0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8A6E373-AD5F-4EB9-B4D2-7F3E0B7931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65908" y="406607"/>
            <a:ext cx="2737333" cy="614519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8BE6DFB-55F0-4408-8A41-9B4A7331A396}"/>
              </a:ext>
            </a:extLst>
          </p:cNvPr>
          <p:cNvSpPr txBox="1"/>
          <p:nvPr/>
        </p:nvSpPr>
        <p:spPr>
          <a:xfrm>
            <a:off x="7569673" y="0"/>
            <a:ext cx="4156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Max, initial rho and alpha given by dataset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EAB8673-4726-4DBB-BBCB-AD91D8358460}"/>
              </a:ext>
            </a:extLst>
          </p:cNvPr>
          <p:cNvSpPr txBox="1"/>
          <p:nvPr/>
        </p:nvSpPr>
        <p:spPr>
          <a:xfrm rot="16200000">
            <a:off x="-2028624" y="3097909"/>
            <a:ext cx="46823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Message passing results</a:t>
            </a:r>
          </a:p>
        </p:txBody>
      </p:sp>
    </p:spTree>
    <p:extLst>
      <p:ext uri="{BB962C8B-B14F-4D97-AF65-F5344CB8AC3E}">
        <p14:creationId xmlns:p14="http://schemas.microsoft.com/office/powerpoint/2010/main" val="127976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19CD87C-21F3-4802-8F15-1077158A5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173" y="1005573"/>
            <a:ext cx="1876687" cy="1438476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A0C5A584-F771-42FE-A23D-884F4E103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704" y="82469"/>
            <a:ext cx="9394757" cy="490552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REINFORCE (Monte Carlo policy gradient)  - </a:t>
            </a:r>
            <a:r>
              <a:rPr lang="ko-KR" altLang="en-US" sz="3200" dirty="0"/>
              <a:t>성능</a:t>
            </a:r>
            <a:endParaRPr lang="en-US" sz="32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F95B729-1FFC-4CE9-B332-EB09C87EC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471" y="643357"/>
            <a:ext cx="2148321" cy="385343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matching </a:t>
            </a:r>
            <a:r>
              <a:rPr lang="ko-KR" altLang="en-US" sz="1800" dirty="0"/>
              <a:t>정답</a:t>
            </a:r>
            <a:endParaRPr lang="en-US" sz="1800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604CC625-83C4-4F7A-8DD7-3300CB966A1C}"/>
              </a:ext>
            </a:extLst>
          </p:cNvPr>
          <p:cNvSpPr txBox="1">
            <a:spLocks/>
          </p:cNvSpPr>
          <p:nvPr/>
        </p:nvSpPr>
        <p:spPr>
          <a:xfrm>
            <a:off x="146471" y="2730325"/>
            <a:ext cx="8056752" cy="3853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/>
              <a:t>REINFORCE reward vs episode –</a:t>
            </a:r>
            <a:r>
              <a:rPr lang="ko-KR" altLang="en-US" sz="1800" dirty="0">
                <a:solidFill>
                  <a:srgbClr val="FF0000"/>
                </a:solidFill>
              </a:rPr>
              <a:t>학습 </a:t>
            </a:r>
            <a:r>
              <a:rPr lang="en-US" altLang="ko-KR" sz="1800" dirty="0">
                <a:solidFill>
                  <a:srgbClr val="FF0000"/>
                </a:solidFill>
              </a:rPr>
              <a:t>X</a:t>
            </a:r>
            <a:endParaRPr lang="en-US" sz="1800" dirty="0">
              <a:solidFill>
                <a:srgbClr val="FF0000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1628C11-0559-4195-BA54-5425DFEDB1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471" y="3046503"/>
            <a:ext cx="6657741" cy="370019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9EBEA0F-B4B4-48FD-8FBC-77565DFFEF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4872" y="1448406"/>
            <a:ext cx="3924634" cy="5100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698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BE48393-D687-4D52-97AB-FAC37279DF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727" r="45973"/>
          <a:stretch/>
        </p:blipFill>
        <p:spPr>
          <a:xfrm>
            <a:off x="-46374" y="0"/>
            <a:ext cx="3975100" cy="38316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89274D6-1C33-4A04-AFAB-D2B939E7D7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151" t="33984" r="1263" b="4884"/>
          <a:stretch/>
        </p:blipFill>
        <p:spPr>
          <a:xfrm>
            <a:off x="20928" y="3701424"/>
            <a:ext cx="4205411" cy="3098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A336AEB-DE49-4412-BF4E-72F4763DEEEC}"/>
              </a:ext>
            </a:extLst>
          </p:cNvPr>
          <p:cNvSpPr txBox="1"/>
          <p:nvPr/>
        </p:nvSpPr>
        <p:spPr>
          <a:xfrm>
            <a:off x="5461002" y="2401435"/>
            <a:ext cx="911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weights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1A6C80A-5253-4DCF-BB43-DAACE93F1320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>
            <a:off x="6372470" y="2586101"/>
            <a:ext cx="69166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3752C92-8DD5-429E-9DFF-AA94085C9B73}"/>
              </a:ext>
            </a:extLst>
          </p:cNvPr>
          <p:cNvSpPr txBox="1"/>
          <p:nvPr/>
        </p:nvSpPr>
        <p:spPr>
          <a:xfrm>
            <a:off x="7064134" y="2124436"/>
            <a:ext cx="911468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dirty="0"/>
              <a:t>ANN</a:t>
            </a:r>
          </a:p>
          <a:p>
            <a:pPr algn="ctr"/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B9D0E90-4719-4C82-95C8-52F7E9ACE23D}"/>
              </a:ext>
            </a:extLst>
          </p:cNvPr>
          <p:cNvCxnSpPr>
            <a:cxnSpLocks/>
            <a:stCxn id="11" idx="3"/>
            <a:endCxn id="17" idx="1"/>
          </p:cNvCxnSpPr>
          <p:nvPr/>
        </p:nvCxnSpPr>
        <p:spPr>
          <a:xfrm>
            <a:off x="7975602" y="2586101"/>
            <a:ext cx="2295717" cy="138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9EAF7B0-8BC6-4620-B606-32EB7F28C306}"/>
                  </a:ext>
                </a:extLst>
              </p:cNvPr>
              <p:cNvSpPr txBox="1"/>
              <p:nvPr/>
            </p:nvSpPr>
            <p:spPr>
              <a:xfrm>
                <a:off x="10271319" y="2415270"/>
                <a:ext cx="8015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9EAF7B0-8BC6-4620-B606-32EB7F28C3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1319" y="2415270"/>
                <a:ext cx="801566" cy="369332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853704C-5D46-4440-82BB-0EFC10037E5A}"/>
              </a:ext>
            </a:extLst>
          </p:cNvPr>
          <p:cNvCxnSpPr>
            <a:cxnSpLocks/>
            <a:stCxn id="17" idx="2"/>
            <a:endCxn id="50" idx="0"/>
          </p:cNvCxnSpPr>
          <p:nvPr/>
        </p:nvCxnSpPr>
        <p:spPr>
          <a:xfrm>
            <a:off x="10672102" y="2784602"/>
            <a:ext cx="2004" cy="17470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05CE40B-16DF-454A-B03D-700A9F63AF1E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5916736" y="4844890"/>
            <a:ext cx="95646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03E7915-2148-4A59-A484-92678B9EBC83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5916736" y="2770767"/>
            <a:ext cx="0" cy="20967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9D789F6-6B4B-4204-AD2C-1AC8C5D493C3}"/>
              </a:ext>
            </a:extLst>
          </p:cNvPr>
          <p:cNvCxnSpPr>
            <a:cxnSpLocks/>
            <a:stCxn id="50" idx="1"/>
            <a:endCxn id="37" idx="3"/>
          </p:cNvCxnSpPr>
          <p:nvPr/>
        </p:nvCxnSpPr>
        <p:spPr>
          <a:xfrm flipH="1" flipV="1">
            <a:off x="8148720" y="4844890"/>
            <a:ext cx="1453638" cy="994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09B4ED3-C26A-42EF-A8EB-ACD05973B4E1}"/>
              </a:ext>
            </a:extLst>
          </p:cNvPr>
          <p:cNvSpPr txBox="1"/>
          <p:nvPr/>
        </p:nvSpPr>
        <p:spPr>
          <a:xfrm>
            <a:off x="6873199" y="4383225"/>
            <a:ext cx="1275521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dirty="0"/>
              <a:t>Cost</a:t>
            </a:r>
          </a:p>
          <a:p>
            <a:pPr algn="ctr"/>
            <a:endParaRPr lang="en-US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6610352-6841-4BD5-BE09-3A026E3A85FF}"/>
              </a:ext>
            </a:extLst>
          </p:cNvPr>
          <p:cNvCxnSpPr>
            <a:cxnSpLocks/>
            <a:stCxn id="37" idx="0"/>
            <a:endCxn id="11" idx="2"/>
          </p:cNvCxnSpPr>
          <p:nvPr/>
        </p:nvCxnSpPr>
        <p:spPr>
          <a:xfrm flipV="1">
            <a:off x="7510960" y="3047766"/>
            <a:ext cx="8908" cy="13354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F4DDA18F-6097-43EE-9AE7-9B8900126594}"/>
              </a:ext>
            </a:extLst>
          </p:cNvPr>
          <p:cNvSpPr txBox="1"/>
          <p:nvPr/>
        </p:nvSpPr>
        <p:spPr>
          <a:xfrm rot="5400000">
            <a:off x="7198655" y="3588317"/>
            <a:ext cx="966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gradient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609D9F0-2014-43ED-892C-EB80453ED832}"/>
                  </a:ext>
                </a:extLst>
              </p:cNvPr>
              <p:cNvSpPr txBox="1"/>
              <p:nvPr/>
            </p:nvSpPr>
            <p:spPr>
              <a:xfrm>
                <a:off x="9602358" y="4531667"/>
                <a:ext cx="2143495" cy="64633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algn="ctr"/>
                <a:r>
                  <a:rPr lang="en-US" dirty="0"/>
                  <a:t>(with </a:t>
                </a:r>
                <a:r>
                  <a:rPr lang="en-US" dirty="0" err="1"/>
                  <a:t>LogSumExp</a:t>
                </a:r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609D9F0-2014-43ED-892C-EB80453ED8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2358" y="4531667"/>
                <a:ext cx="2143495" cy="646331"/>
              </a:xfrm>
              <a:prstGeom prst="rect">
                <a:avLst/>
              </a:prstGeom>
              <a:blipFill>
                <a:blip r:embed="rId4"/>
                <a:stretch>
                  <a:fillRect b="-1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39A4D41-79A3-401E-B499-E5AAD2FEF666}"/>
                  </a:ext>
                </a:extLst>
              </p:cNvPr>
              <p:cNvSpPr txBox="1"/>
              <p:nvPr/>
            </p:nvSpPr>
            <p:spPr>
              <a:xfrm>
                <a:off x="8234843" y="4498201"/>
                <a:ext cx="130315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39A4D41-79A3-401E-B499-E5AAD2FEF6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4843" y="4498201"/>
                <a:ext cx="1303154" cy="369332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E0CD6159-C637-4107-98CA-C4701EACE7C6}"/>
                  </a:ext>
                </a:extLst>
              </p:cNvPr>
              <p:cNvSpPr txBox="1"/>
              <p:nvPr/>
            </p:nvSpPr>
            <p:spPr>
              <a:xfrm>
                <a:off x="5239724" y="823834"/>
                <a:ext cx="364881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accent6"/>
                    </a:solidFill>
                  </a:rPr>
                  <a:t>Test Dataset: pairs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endParaRPr lang="en-US" dirty="0">
                  <a:solidFill>
                    <a:schemeClr val="accent6"/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ko-KR" altLang="en-US" dirty="0">
                    <a:solidFill>
                      <a:schemeClr val="accent6"/>
                    </a:solidFill>
                  </a:rPr>
                  <a:t>여기서 </a:t>
                </a:r>
                <a:r>
                  <a:rPr lang="en-US" altLang="ko-KR" dirty="0">
                    <a:solidFill>
                      <a:schemeClr val="accent6"/>
                    </a:solidFill>
                  </a:rPr>
                  <a:t>w</a:t>
                </a:r>
                <a:r>
                  <a:rPr lang="ko-KR" altLang="en-US">
                    <a:solidFill>
                      <a:schemeClr val="accent6"/>
                    </a:solidFill>
                  </a:rPr>
                  <a:t>만 입력   </a:t>
                </a:r>
                <a:endParaRPr lang="en-US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E0CD6159-C637-4107-98CA-C4701EACE7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9724" y="823834"/>
                <a:ext cx="3648819" cy="646331"/>
              </a:xfrm>
              <a:prstGeom prst="rect">
                <a:avLst/>
              </a:prstGeom>
              <a:blipFill>
                <a:blip r:embed="rId6"/>
                <a:stretch>
                  <a:fillRect l="-1171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2A56D2B3-2368-447A-9EC4-19ECD4C20EEA}"/>
                  </a:ext>
                </a:extLst>
              </p:cNvPr>
              <p:cNvSpPr txBox="1"/>
              <p:nvPr/>
            </p:nvSpPr>
            <p:spPr>
              <a:xfrm>
                <a:off x="5916736" y="5468578"/>
                <a:ext cx="39218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Cost: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MAE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2A56D2B3-2368-447A-9EC4-19ECD4C20E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6736" y="5468578"/>
                <a:ext cx="3921856" cy="369332"/>
              </a:xfrm>
              <a:prstGeom prst="rect">
                <a:avLst/>
              </a:prstGeom>
              <a:blipFill>
                <a:blip r:embed="rId7"/>
                <a:stretch>
                  <a:fillRect l="-1089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64EA87C7-0FAE-4B7D-9E97-E3B1AB7565F2}"/>
              </a:ext>
            </a:extLst>
          </p:cNvPr>
          <p:cNvCxnSpPr/>
          <p:nvPr/>
        </p:nvCxnSpPr>
        <p:spPr>
          <a:xfrm>
            <a:off x="4864100" y="0"/>
            <a:ext cx="0" cy="685800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4" name="Group 83">
            <a:extLst>
              <a:ext uri="{FF2B5EF4-FFF2-40B4-BE49-F238E27FC236}">
                <a16:creationId xmlns:a16="http://schemas.microsoft.com/office/drawing/2014/main" id="{981B1DEC-E4EC-4C64-9D59-D540CA246159}"/>
              </a:ext>
            </a:extLst>
          </p:cNvPr>
          <p:cNvGrpSpPr/>
          <p:nvPr/>
        </p:nvGrpSpPr>
        <p:grpSpPr>
          <a:xfrm>
            <a:off x="10517528" y="140143"/>
            <a:ext cx="1674472" cy="1551445"/>
            <a:chOff x="10307660" y="-1"/>
            <a:chExt cx="1884338" cy="2060347"/>
          </a:xfrm>
        </p:grpSpPr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528ECEB6-D1C6-4021-B899-4C7DFADEB7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3626" r="6587"/>
            <a:stretch/>
          </p:blipFill>
          <p:spPr>
            <a:xfrm>
              <a:off x="10331106" y="-1"/>
              <a:ext cx="1860892" cy="2060347"/>
            </a:xfrm>
            <a:prstGeom prst="rect">
              <a:avLst/>
            </a:prstGeom>
          </p:spPr>
        </p:pic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B4E25594-3EA2-496B-8C21-06DE63D7BD0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307660" y="549126"/>
              <a:ext cx="838317" cy="238158"/>
            </a:xfrm>
            <a:prstGeom prst="rect">
              <a:avLst/>
            </a:prstGeom>
          </p:spPr>
        </p:pic>
      </p:grpSp>
      <p:pic>
        <p:nvPicPr>
          <p:cNvPr id="85" name="Picture 84">
            <a:extLst>
              <a:ext uri="{FF2B5EF4-FFF2-40B4-BE49-F238E27FC236}">
                <a16:creationId xmlns:a16="http://schemas.microsoft.com/office/drawing/2014/main" id="{B0C32A46-AAF3-40FF-848E-BBB25C17B5D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53885" y="1034941"/>
            <a:ext cx="838317" cy="23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43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50041-C28C-41BF-8A38-2A0FB100E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90552"/>
          </a:xfrm>
        </p:spPr>
        <p:txBody>
          <a:bodyPr>
            <a:normAutofit/>
          </a:bodyPr>
          <a:lstStyle/>
          <a:p>
            <a:r>
              <a:rPr lang="en-US" sz="2000" dirty="0"/>
              <a:t>Unsupervised</a:t>
            </a:r>
            <a:r>
              <a:rPr lang="ko-KR" altLang="en-US" sz="2000" dirty="0"/>
              <a:t> 결과 </a:t>
            </a: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D9F6A-7EA7-4254-86A9-7F7F689A1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55678"/>
            <a:ext cx="10515600" cy="5494788"/>
          </a:xfrm>
        </p:spPr>
        <p:txBody>
          <a:bodyPr>
            <a:normAutofit/>
          </a:bodyPr>
          <a:lstStyle/>
          <a:p>
            <a:r>
              <a:rPr lang="en-US" sz="1800" dirty="0"/>
              <a:t>80000</a:t>
            </a:r>
            <a:r>
              <a:rPr lang="ko-KR" altLang="en-US" sz="1800" dirty="0"/>
              <a:t>개 </a:t>
            </a:r>
            <a:r>
              <a:rPr lang="en-US" altLang="ko-KR" sz="1800" dirty="0"/>
              <a:t>w(5x5</a:t>
            </a:r>
            <a:r>
              <a:rPr lang="ko-KR" altLang="en-US" sz="1800" dirty="0"/>
              <a:t>행렬</a:t>
            </a:r>
            <a:r>
              <a:rPr lang="en-US" altLang="ko-KR" sz="1800" dirty="0"/>
              <a:t>)</a:t>
            </a:r>
            <a:r>
              <a:rPr lang="ko-KR" altLang="en-US" sz="1800" dirty="0"/>
              <a:t>에 대해 </a:t>
            </a:r>
            <a:r>
              <a:rPr lang="en-US" altLang="ko-KR" sz="1800" dirty="0"/>
              <a:t>training</a:t>
            </a:r>
            <a:r>
              <a:rPr lang="ko-KR" altLang="en-US" sz="1800" dirty="0"/>
              <a:t>시</a:t>
            </a:r>
            <a:endParaRPr lang="en-US" altLang="ko-KR" sz="1800" dirty="0"/>
          </a:p>
          <a:p>
            <a:pPr lvl="1"/>
            <a:r>
              <a:rPr lang="en-US" sz="1800" dirty="0"/>
              <a:t>Test set(20000</a:t>
            </a:r>
            <a:r>
              <a:rPr lang="ko-KR" altLang="en-US" sz="1800" dirty="0"/>
              <a:t>개</a:t>
            </a:r>
            <a:r>
              <a:rPr lang="en-US" altLang="ko-KR" sz="1800" dirty="0"/>
              <a:t>) </a:t>
            </a:r>
            <a:r>
              <a:rPr lang="ko-KR" altLang="en-US" sz="1800" dirty="0"/>
              <a:t>랑</a:t>
            </a:r>
            <a:r>
              <a:rPr lang="en-US" sz="1800" dirty="0"/>
              <a:t> train</a:t>
            </a:r>
            <a:r>
              <a:rPr lang="ko-KR" altLang="en-US" sz="1800" dirty="0"/>
              <a:t> </a:t>
            </a:r>
            <a:r>
              <a:rPr lang="en-US" altLang="ko-KR" sz="1800" dirty="0"/>
              <a:t>set</a:t>
            </a:r>
            <a:r>
              <a:rPr lang="ko-KR" altLang="en-US" sz="1800" dirty="0"/>
              <a:t>의 </a:t>
            </a:r>
            <a:r>
              <a:rPr lang="en-US" altLang="ko-KR" sz="1800" dirty="0"/>
              <a:t>validity</a:t>
            </a:r>
            <a:r>
              <a:rPr lang="ko-KR" altLang="en-US" sz="1800" dirty="0"/>
              <a:t>가 </a:t>
            </a:r>
            <a:r>
              <a:rPr lang="en-US" altLang="ko-KR" sz="1800" dirty="0"/>
              <a:t>15% </a:t>
            </a:r>
            <a:r>
              <a:rPr lang="ko-KR" altLang="en-US" sz="1800" dirty="0"/>
              <a:t>전후로 같음</a:t>
            </a:r>
            <a:endParaRPr lang="en-US" altLang="ko-KR" sz="1800" dirty="0"/>
          </a:p>
          <a:p>
            <a:pPr lvl="1"/>
            <a:r>
              <a:rPr lang="en-US" sz="1800" dirty="0"/>
              <a:t>Validity</a:t>
            </a:r>
            <a:r>
              <a:rPr lang="ko-KR" altLang="en-US" sz="1800" dirty="0"/>
              <a:t>는 </a:t>
            </a:r>
            <a:r>
              <a:rPr lang="en-US" altLang="ko-KR" sz="1800" dirty="0"/>
              <a:t>D</a:t>
            </a:r>
            <a:r>
              <a:rPr lang="ko-KR" altLang="en-US" sz="1800" dirty="0"/>
              <a:t>행렬의 </a:t>
            </a:r>
            <a:r>
              <a:rPr lang="en-US" altLang="ko-KR" sz="1800" dirty="0"/>
              <a:t>constraint</a:t>
            </a:r>
            <a:r>
              <a:rPr lang="ko-KR" altLang="en-US" sz="1800" dirty="0"/>
              <a:t>가 맞는지 여부로 판단</a:t>
            </a:r>
            <a:endParaRPr lang="en-US" altLang="ko-KR" sz="1800" dirty="0"/>
          </a:p>
          <a:p>
            <a:pPr lvl="1"/>
            <a:r>
              <a:rPr lang="en-US" altLang="ko-KR" sz="1800" dirty="0"/>
              <a:t>Training loss</a:t>
            </a:r>
            <a:r>
              <a:rPr lang="ko-KR" altLang="en-US" sz="1800" dirty="0"/>
              <a:t>는 </a:t>
            </a:r>
            <a:r>
              <a:rPr lang="en-US" altLang="ko-KR" sz="1800" dirty="0"/>
              <a:t>0.001 </a:t>
            </a:r>
            <a:r>
              <a:rPr lang="ko-KR" altLang="en-US" sz="1800" dirty="0"/>
              <a:t>단위였음</a:t>
            </a:r>
            <a:endParaRPr lang="en-US" altLang="ko-KR" sz="1800" dirty="0"/>
          </a:p>
          <a:p>
            <a:pPr lvl="1"/>
            <a:r>
              <a:rPr lang="ko-KR" altLang="en-US" sz="1800" dirty="0"/>
              <a:t>약 </a:t>
            </a:r>
            <a:r>
              <a:rPr lang="en-US" altLang="ko-KR" sz="1800" dirty="0"/>
              <a:t>75</a:t>
            </a:r>
            <a:r>
              <a:rPr lang="ko-KR" altLang="en-US" sz="1800" dirty="0"/>
              <a:t>분 걸림</a:t>
            </a:r>
            <a:endParaRPr lang="en-US" altLang="ko-KR" sz="1800" dirty="0"/>
          </a:p>
          <a:p>
            <a:endParaRPr lang="en-US" sz="1800" dirty="0"/>
          </a:p>
          <a:p>
            <a:r>
              <a:rPr lang="en-US" altLang="ko-KR" sz="1800" dirty="0"/>
              <a:t>(uniform </a:t>
            </a:r>
            <a:r>
              <a:rPr lang="ko-KR" altLang="en-US" sz="1800" dirty="0"/>
              <a:t>분포에서 </a:t>
            </a:r>
            <a:r>
              <a:rPr lang="en-US" altLang="ko-KR" sz="1800" dirty="0"/>
              <a:t>sample</a:t>
            </a:r>
            <a:r>
              <a:rPr lang="ko-KR" altLang="en-US" sz="1800" dirty="0"/>
              <a:t>된 </a:t>
            </a:r>
            <a:r>
              <a:rPr lang="en-US" altLang="ko-KR" sz="1800" dirty="0"/>
              <a:t>w</a:t>
            </a:r>
            <a:r>
              <a:rPr lang="ko-KR" altLang="en-US" sz="1800" dirty="0"/>
              <a:t>보다</a:t>
            </a:r>
            <a:r>
              <a:rPr lang="en-US" altLang="ko-KR" sz="1800" dirty="0"/>
              <a:t>)  </a:t>
            </a:r>
            <a:r>
              <a:rPr lang="ko-KR" altLang="en-US" sz="1800" dirty="0"/>
              <a:t>좀 더 쉬운 문제들로 구성해서 학습</a:t>
            </a:r>
            <a:r>
              <a:rPr lang="en-US" altLang="ko-KR" sz="1800" dirty="0"/>
              <a:t>?</a:t>
            </a:r>
          </a:p>
          <a:p>
            <a:pPr lvl="1"/>
            <a:r>
              <a:rPr lang="en-US" altLang="ko-KR" sz="1800" dirty="0"/>
              <a:t>Dataset</a:t>
            </a:r>
            <a:r>
              <a:rPr lang="ko-KR" altLang="en-US" sz="1800" dirty="0"/>
              <a:t>의 </a:t>
            </a:r>
            <a:r>
              <a:rPr lang="en-US" altLang="ko-KR" sz="1800" dirty="0"/>
              <a:t>w</a:t>
            </a:r>
            <a:r>
              <a:rPr lang="ko-KR" altLang="en-US" sz="1800" dirty="0"/>
              <a:t>를 </a:t>
            </a:r>
            <a:r>
              <a:rPr lang="en-US" altLang="ko-KR" sz="1800" dirty="0"/>
              <a:t>quantizing </a:t>
            </a:r>
            <a:r>
              <a:rPr lang="ko-KR" altLang="en-US" sz="1800" dirty="0"/>
              <a:t>함 </a:t>
            </a:r>
            <a:r>
              <a:rPr lang="en-US" altLang="ko-KR" sz="1800" dirty="0"/>
              <a:t>– {0, 0.1, 0.2 ,…, 0.9, 1.0}</a:t>
            </a:r>
            <a:r>
              <a:rPr lang="ko-KR" altLang="en-US" sz="1800" dirty="0"/>
              <a:t> 으로 </a:t>
            </a:r>
            <a:r>
              <a:rPr lang="en-US" altLang="ko-KR" sz="1800" dirty="0"/>
              <a:t>– </a:t>
            </a:r>
            <a:r>
              <a:rPr lang="ko-KR" altLang="en-US" sz="1800" dirty="0"/>
              <a:t>도움 </a:t>
            </a:r>
            <a:r>
              <a:rPr lang="en-US" altLang="ko-KR" sz="1800" dirty="0"/>
              <a:t>X</a:t>
            </a:r>
          </a:p>
          <a:p>
            <a:pPr lvl="2"/>
            <a:r>
              <a:rPr lang="en-US" altLang="ko-KR" sz="1800" dirty="0" err="1">
                <a:solidFill>
                  <a:schemeClr val="accent1">
                    <a:lumMod val="75000"/>
                  </a:schemeClr>
                </a:solidFill>
              </a:rPr>
              <a:t>dnn</a:t>
            </a:r>
            <a:r>
              <a:rPr lang="en-US" altLang="ko-KR" sz="1800" dirty="0">
                <a:solidFill>
                  <a:schemeClr val="accent1">
                    <a:lumMod val="75000"/>
                  </a:schemeClr>
                </a:solidFill>
              </a:rPr>
              <a:t> parameter training</a:t>
            </a:r>
            <a:r>
              <a:rPr lang="ko-KR" altLang="en-US" sz="1800" dirty="0">
                <a:solidFill>
                  <a:schemeClr val="accent1">
                    <a:lumMod val="75000"/>
                  </a:schemeClr>
                </a:solidFill>
              </a:rPr>
              <a:t>을 이 상태로 한 상황에서 아래 실험을 진행</a:t>
            </a:r>
            <a:endParaRPr lang="en-US" altLang="ko-KR" sz="1800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ko-KR" altLang="en-US" sz="1800" dirty="0"/>
              <a:t>답이 뻔한 상황들을 만듦 </a:t>
            </a:r>
            <a:r>
              <a:rPr lang="en-US" altLang="ko-KR" sz="1800" dirty="0"/>
              <a:t>(</a:t>
            </a:r>
            <a:r>
              <a:rPr lang="ko-KR" altLang="en-US" sz="1800" dirty="0"/>
              <a:t>특정 </a:t>
            </a:r>
            <a:r>
              <a:rPr lang="en-US" altLang="ko-KR" sz="1800" dirty="0"/>
              <a:t>weight</a:t>
            </a:r>
            <a:r>
              <a:rPr lang="ko-KR" altLang="en-US" sz="1800" dirty="0"/>
              <a:t>가 우세</a:t>
            </a:r>
            <a:r>
              <a:rPr lang="en-US" altLang="ko-KR" sz="1800" dirty="0"/>
              <a:t>)</a:t>
            </a:r>
          </a:p>
          <a:p>
            <a:pPr lvl="2"/>
            <a:r>
              <a:rPr lang="en-US" altLang="ko-KR" sz="1800" dirty="0"/>
              <a:t>Case1) </a:t>
            </a:r>
            <a:r>
              <a:rPr lang="ko-KR" altLang="en-US" sz="1800" dirty="0"/>
              <a:t>한 </a:t>
            </a:r>
            <a:r>
              <a:rPr lang="en-US" altLang="ko-KR" sz="1800" dirty="0"/>
              <a:t>row</a:t>
            </a:r>
            <a:r>
              <a:rPr lang="ko-KR" altLang="en-US" sz="1800" dirty="0"/>
              <a:t>당 한 </a:t>
            </a:r>
            <a:r>
              <a:rPr lang="en-US" altLang="ko-KR" sz="1800" dirty="0"/>
              <a:t>column</a:t>
            </a:r>
            <a:r>
              <a:rPr lang="ko-KR" altLang="en-US" sz="1800" dirty="0"/>
              <a:t>이 </a:t>
            </a:r>
            <a:r>
              <a:rPr lang="en-US" altLang="ko-KR" sz="1800" dirty="0"/>
              <a:t>1, </a:t>
            </a:r>
            <a:r>
              <a:rPr lang="ko-KR" altLang="en-US" sz="1800" dirty="0"/>
              <a:t>나머지는 </a:t>
            </a:r>
            <a:r>
              <a:rPr lang="en-US" altLang="ko-KR" sz="1800" dirty="0"/>
              <a:t>0</a:t>
            </a:r>
            <a:r>
              <a:rPr lang="ko-KR" altLang="en-US" sz="1800" dirty="0"/>
              <a:t>에서 </a:t>
            </a:r>
            <a:r>
              <a:rPr lang="en-US" altLang="ko-KR" sz="1800" dirty="0"/>
              <a:t>0.1</a:t>
            </a:r>
            <a:r>
              <a:rPr lang="ko-KR" altLang="en-US" sz="1800" dirty="0"/>
              <a:t>사이 → </a:t>
            </a:r>
            <a:r>
              <a:rPr lang="en-US" altLang="ko-KR" sz="1800" dirty="0"/>
              <a:t>test set accuracy 100%</a:t>
            </a:r>
          </a:p>
          <a:p>
            <a:pPr lvl="2"/>
            <a:r>
              <a:rPr lang="en-US" altLang="ko-KR" sz="1800" dirty="0"/>
              <a:t>Case2) 			………, </a:t>
            </a:r>
            <a:r>
              <a:rPr lang="ko-KR" altLang="en-US" sz="1800" dirty="0"/>
              <a:t>나머지는 </a:t>
            </a:r>
            <a:r>
              <a:rPr lang="en-US" altLang="ko-KR" sz="1800" dirty="0"/>
              <a:t>0</a:t>
            </a:r>
            <a:r>
              <a:rPr lang="ko-KR" altLang="en-US" sz="1800" dirty="0"/>
              <a:t>에서 </a:t>
            </a:r>
            <a:r>
              <a:rPr lang="en-US" altLang="ko-KR" sz="1800" dirty="0"/>
              <a:t>0.3</a:t>
            </a:r>
            <a:r>
              <a:rPr lang="ko-KR" altLang="en-US" sz="1800" dirty="0"/>
              <a:t>사이→ </a:t>
            </a:r>
            <a:r>
              <a:rPr lang="en-US" altLang="ko-KR" sz="1800" dirty="0"/>
              <a:t>test set accuracy 100%</a:t>
            </a:r>
          </a:p>
          <a:p>
            <a:pPr lvl="2"/>
            <a:r>
              <a:rPr lang="en-US" altLang="ko-KR" sz="1800" dirty="0"/>
              <a:t>…  </a:t>
            </a:r>
            <a:r>
              <a:rPr lang="ko-KR" altLang="en-US" sz="1800" dirty="0"/>
              <a:t>조금씩 올림</a:t>
            </a:r>
            <a:r>
              <a:rPr lang="en-US" altLang="ko-KR" sz="1800" dirty="0"/>
              <a:t> …</a:t>
            </a:r>
          </a:p>
          <a:p>
            <a:pPr lvl="2"/>
            <a:r>
              <a:rPr lang="en-US" altLang="ko-KR" sz="1800" dirty="0"/>
              <a:t>Case3) 			………, </a:t>
            </a:r>
            <a:r>
              <a:rPr lang="ko-KR" altLang="en-US" sz="1800" dirty="0"/>
              <a:t>나머지는 </a:t>
            </a:r>
            <a:r>
              <a:rPr lang="en-US" altLang="ko-KR" sz="1800" dirty="0"/>
              <a:t>0</a:t>
            </a:r>
            <a:r>
              <a:rPr lang="ko-KR" altLang="en-US" sz="1800" dirty="0"/>
              <a:t>에서 </a:t>
            </a:r>
            <a:r>
              <a:rPr lang="en-US" altLang="ko-KR" sz="1800" dirty="0"/>
              <a:t>0.9</a:t>
            </a:r>
            <a:r>
              <a:rPr lang="ko-KR" altLang="en-US" sz="1800" dirty="0"/>
              <a:t>사이→ </a:t>
            </a:r>
            <a:r>
              <a:rPr lang="en-US" altLang="ko-KR" sz="1800" dirty="0"/>
              <a:t>test set accuracy 87.05%</a:t>
            </a:r>
          </a:p>
          <a:p>
            <a:pPr lvl="2"/>
            <a:endParaRPr lang="en-US" altLang="ko-KR" sz="1800" dirty="0"/>
          </a:p>
          <a:p>
            <a:pPr lvl="2"/>
            <a:endParaRPr lang="en-US" altLang="ko-KR" dirty="0"/>
          </a:p>
          <a:p>
            <a:pPr lvl="1"/>
            <a:endParaRPr lang="en-US" altLang="ko-KR" sz="1800" dirty="0"/>
          </a:p>
          <a:p>
            <a:endParaRPr lang="en-US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EF7288-5E79-4CFB-8BDF-7C43EFE6E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0365" y="5359295"/>
            <a:ext cx="2848373" cy="1286054"/>
          </a:xfrm>
          <a:prstGeom prst="rect">
            <a:avLst/>
          </a:prstGeom>
        </p:spPr>
      </p:pic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DCBF7C6A-4ABB-42D1-80ED-3BF32ABA6163}"/>
              </a:ext>
            </a:extLst>
          </p:cNvPr>
          <p:cNvCxnSpPr>
            <a:cxnSpLocks/>
          </p:cNvCxnSpPr>
          <p:nvPr/>
        </p:nvCxnSpPr>
        <p:spPr>
          <a:xfrm rot="10800000">
            <a:off x="6512011" y="5359295"/>
            <a:ext cx="1088356" cy="534880"/>
          </a:xfrm>
          <a:prstGeom prst="curvedConnector3">
            <a:avLst>
              <a:gd name="adj1" fmla="val 920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1396DAB-920E-4614-B735-A191C989EA36}"/>
              </a:ext>
            </a:extLst>
          </p:cNvPr>
          <p:cNvSpPr txBox="1"/>
          <p:nvPr/>
        </p:nvSpPr>
        <p:spPr>
          <a:xfrm>
            <a:off x="6605787" y="5845321"/>
            <a:ext cx="5734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예시</a:t>
            </a:r>
            <a:endParaRPr lang="en-US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FF54FD-B2D2-44C4-AEC3-0EC221EC57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1035" y="119293"/>
            <a:ext cx="4750965" cy="214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454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50041-C28C-41BF-8A38-2A0FB100E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90552"/>
          </a:xfrm>
        </p:spPr>
        <p:txBody>
          <a:bodyPr>
            <a:normAutofit/>
          </a:bodyPr>
          <a:lstStyle/>
          <a:p>
            <a:r>
              <a:rPr lang="en-US" sz="2000" dirty="0"/>
              <a:t>Unsupervised</a:t>
            </a:r>
            <a:r>
              <a:rPr lang="ko-KR" altLang="en-US" sz="2000" dirty="0"/>
              <a:t> 결과 </a:t>
            </a:r>
            <a:r>
              <a:rPr lang="en-US" altLang="ko-KR" sz="2000" dirty="0"/>
              <a:t>- </a:t>
            </a:r>
            <a:r>
              <a:rPr lang="ko-KR" altLang="en-US" sz="2000" dirty="0"/>
              <a:t>답이 뻔한 상황들 정리 </a:t>
            </a:r>
            <a:r>
              <a:rPr lang="en-US" altLang="ko-KR" sz="2000" dirty="0"/>
              <a:t>(</a:t>
            </a:r>
            <a:r>
              <a:rPr lang="ko-KR" altLang="en-US" sz="2000" dirty="0"/>
              <a:t>한 </a:t>
            </a:r>
            <a:r>
              <a:rPr lang="en-US" altLang="ko-KR" sz="2000" dirty="0"/>
              <a:t>row</a:t>
            </a:r>
            <a:r>
              <a:rPr lang="ko-KR" altLang="en-US" sz="2000" dirty="0"/>
              <a:t>당 한 </a:t>
            </a:r>
            <a:r>
              <a:rPr lang="en-US" altLang="ko-KR" sz="2000" dirty="0"/>
              <a:t>column</a:t>
            </a:r>
            <a:r>
              <a:rPr lang="ko-KR" altLang="en-US" sz="2000" dirty="0"/>
              <a:t>이 </a:t>
            </a:r>
            <a:r>
              <a:rPr lang="en-US" altLang="ko-KR" sz="2000" dirty="0"/>
              <a:t>1)</a:t>
            </a:r>
            <a:r>
              <a:rPr lang="ko-KR" altLang="en-US" sz="2000" dirty="0"/>
              <a:t> </a:t>
            </a: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D9F6A-7EA7-4254-86A9-7F7F689A1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694" y="1040032"/>
            <a:ext cx="6124662" cy="5494788"/>
          </a:xfrm>
        </p:spPr>
        <p:txBody>
          <a:bodyPr>
            <a:normAutofit/>
          </a:bodyPr>
          <a:lstStyle/>
          <a:p>
            <a:endParaRPr lang="en-US" sz="1800" dirty="0"/>
          </a:p>
          <a:p>
            <a:pPr lvl="1"/>
            <a:endParaRPr lang="en-US" altLang="ko-KR" sz="1800" dirty="0"/>
          </a:p>
          <a:p>
            <a:pPr lvl="2"/>
            <a:r>
              <a:rPr lang="ko-KR" altLang="en-US" sz="1800" dirty="0"/>
              <a:t>나머지가 </a:t>
            </a:r>
            <a:r>
              <a:rPr lang="en-US" altLang="ko-KR" sz="1800" b="1" dirty="0" err="1"/>
              <a:t>Unif</a:t>
            </a:r>
            <a:r>
              <a:rPr lang="en-US" altLang="ko-KR" sz="1800" b="1" dirty="0"/>
              <a:t>.(0, 0.1)</a:t>
            </a:r>
            <a:r>
              <a:rPr lang="ko-KR" altLang="en-US" sz="1800" b="1" dirty="0"/>
              <a:t> </a:t>
            </a:r>
            <a:r>
              <a:rPr lang="ko-KR" altLang="en-US" sz="1800" dirty="0"/>
              <a:t>→ </a:t>
            </a:r>
            <a:r>
              <a:rPr lang="en-US" altLang="ko-KR" sz="1800" dirty="0"/>
              <a:t>test set accuracy 100%</a:t>
            </a:r>
          </a:p>
          <a:p>
            <a:pPr lvl="2"/>
            <a:r>
              <a:rPr lang="en-US" altLang="ko-KR" sz="1800" dirty="0"/>
              <a:t>…</a:t>
            </a:r>
          </a:p>
          <a:p>
            <a:pPr lvl="2"/>
            <a:r>
              <a:rPr lang="ko-KR" altLang="en-US" sz="1800" dirty="0"/>
              <a:t>나머지가 </a:t>
            </a:r>
            <a:r>
              <a:rPr lang="en-US" altLang="ko-KR" sz="1800" b="1" dirty="0" err="1"/>
              <a:t>Unif</a:t>
            </a:r>
            <a:r>
              <a:rPr lang="en-US" altLang="ko-KR" sz="1800" b="1" dirty="0"/>
              <a:t>.(0, 0.70)</a:t>
            </a:r>
            <a:r>
              <a:rPr lang="ko-KR" altLang="en-US" sz="1800" b="1" dirty="0"/>
              <a:t> </a:t>
            </a:r>
            <a:r>
              <a:rPr lang="ko-KR" altLang="en-US" sz="1800" dirty="0"/>
              <a:t>→ </a:t>
            </a:r>
            <a:r>
              <a:rPr lang="en-US" altLang="ko-KR" sz="1800" dirty="0"/>
              <a:t>test set accuracy 100%</a:t>
            </a:r>
          </a:p>
          <a:p>
            <a:pPr lvl="2"/>
            <a:r>
              <a:rPr lang="ko-KR" altLang="en-US" sz="1800" dirty="0"/>
              <a:t>나머지가 </a:t>
            </a:r>
            <a:r>
              <a:rPr lang="en-US" altLang="ko-KR" sz="1800" b="1" dirty="0" err="1"/>
              <a:t>Unif</a:t>
            </a:r>
            <a:r>
              <a:rPr lang="en-US" altLang="ko-KR" sz="1800" b="1" dirty="0"/>
              <a:t>.(0, 0.75)</a:t>
            </a:r>
            <a:r>
              <a:rPr lang="ko-KR" altLang="en-US" sz="1800" b="1" dirty="0"/>
              <a:t> </a:t>
            </a:r>
            <a:r>
              <a:rPr lang="ko-KR" altLang="en-US" sz="1800" dirty="0"/>
              <a:t>→ </a:t>
            </a:r>
            <a:r>
              <a:rPr lang="en-US" altLang="ko-KR" sz="1800" dirty="0"/>
              <a:t>test set accuracy 99.7%</a:t>
            </a:r>
          </a:p>
          <a:p>
            <a:pPr lvl="2"/>
            <a:r>
              <a:rPr lang="ko-KR" altLang="en-US" sz="1800" dirty="0"/>
              <a:t>나머지가 </a:t>
            </a:r>
            <a:r>
              <a:rPr lang="en-US" altLang="ko-KR" sz="1800" b="1" dirty="0" err="1"/>
              <a:t>Unif</a:t>
            </a:r>
            <a:r>
              <a:rPr lang="en-US" altLang="ko-KR" sz="1800" b="1" dirty="0"/>
              <a:t>.(0, 0.80)</a:t>
            </a:r>
            <a:r>
              <a:rPr lang="ko-KR" altLang="en-US" sz="1800" b="1" dirty="0"/>
              <a:t> </a:t>
            </a:r>
            <a:r>
              <a:rPr lang="ko-KR" altLang="en-US" sz="1800" dirty="0"/>
              <a:t>→ </a:t>
            </a:r>
            <a:r>
              <a:rPr lang="en-US" altLang="ko-KR" sz="1800" dirty="0"/>
              <a:t>test set accuracy 98.45%</a:t>
            </a:r>
          </a:p>
          <a:p>
            <a:pPr lvl="2"/>
            <a:r>
              <a:rPr lang="ko-KR" altLang="en-US" sz="1800" dirty="0"/>
              <a:t>나머지가 </a:t>
            </a:r>
            <a:r>
              <a:rPr lang="en-US" altLang="ko-KR" sz="1800" b="1" dirty="0" err="1"/>
              <a:t>Unif</a:t>
            </a:r>
            <a:r>
              <a:rPr lang="en-US" altLang="ko-KR" sz="1800" b="1" dirty="0"/>
              <a:t>.(0, 0.85)</a:t>
            </a:r>
            <a:r>
              <a:rPr lang="ko-KR" altLang="en-US" sz="1800" b="1" dirty="0"/>
              <a:t> </a:t>
            </a:r>
            <a:r>
              <a:rPr lang="ko-KR" altLang="en-US" sz="1800" dirty="0"/>
              <a:t>→ </a:t>
            </a:r>
            <a:r>
              <a:rPr lang="en-US" altLang="ko-KR" sz="1800" dirty="0"/>
              <a:t>test set accuracy 94.70%</a:t>
            </a:r>
          </a:p>
          <a:p>
            <a:pPr lvl="2"/>
            <a:r>
              <a:rPr lang="ko-KR" altLang="en-US" sz="1800" dirty="0"/>
              <a:t>나머지가 </a:t>
            </a:r>
            <a:r>
              <a:rPr lang="en-US" altLang="ko-KR" sz="1800" b="1" dirty="0" err="1"/>
              <a:t>Unif</a:t>
            </a:r>
            <a:r>
              <a:rPr lang="en-US" altLang="ko-KR" sz="1800" b="1" dirty="0"/>
              <a:t>.(0, 0.90)</a:t>
            </a:r>
            <a:r>
              <a:rPr lang="ko-KR" altLang="en-US" sz="1800" b="1" dirty="0"/>
              <a:t> </a:t>
            </a:r>
            <a:r>
              <a:rPr lang="ko-KR" altLang="en-US" sz="1800" dirty="0"/>
              <a:t>→ </a:t>
            </a:r>
            <a:r>
              <a:rPr lang="en-US" altLang="ko-KR" sz="1800" dirty="0"/>
              <a:t>test set accuracy 87.05%</a:t>
            </a:r>
          </a:p>
          <a:p>
            <a:pPr lvl="2"/>
            <a:r>
              <a:rPr lang="ko-KR" altLang="en-US" sz="1800" dirty="0"/>
              <a:t>나머지가 </a:t>
            </a:r>
            <a:r>
              <a:rPr lang="en-US" altLang="ko-KR" sz="1800" b="1" dirty="0" err="1"/>
              <a:t>Unif</a:t>
            </a:r>
            <a:r>
              <a:rPr lang="en-US" altLang="ko-KR" sz="1800" b="1" dirty="0"/>
              <a:t>.(0, 0.95)</a:t>
            </a:r>
            <a:r>
              <a:rPr lang="ko-KR" altLang="en-US" sz="1800" b="1" dirty="0"/>
              <a:t> </a:t>
            </a:r>
            <a:r>
              <a:rPr lang="ko-KR" altLang="en-US" sz="1800" dirty="0"/>
              <a:t>→ </a:t>
            </a:r>
            <a:r>
              <a:rPr lang="en-US" altLang="ko-KR" sz="1800" dirty="0"/>
              <a:t>test set accuracy 72.75%</a:t>
            </a:r>
          </a:p>
          <a:p>
            <a:pPr lvl="2"/>
            <a:r>
              <a:rPr lang="ko-KR" altLang="en-US" sz="1800" dirty="0"/>
              <a:t>나머지가 </a:t>
            </a:r>
            <a:r>
              <a:rPr lang="en-US" altLang="ko-KR" sz="1800" b="1" dirty="0" err="1"/>
              <a:t>Unif</a:t>
            </a:r>
            <a:r>
              <a:rPr lang="en-US" altLang="ko-KR" sz="1800" b="1" dirty="0"/>
              <a:t>.(0, 1.00)</a:t>
            </a:r>
            <a:r>
              <a:rPr lang="ko-KR" altLang="en-US" sz="1800" b="1" dirty="0"/>
              <a:t> </a:t>
            </a:r>
            <a:r>
              <a:rPr lang="ko-KR" altLang="en-US" sz="1800" dirty="0"/>
              <a:t>→ </a:t>
            </a:r>
            <a:r>
              <a:rPr lang="en-US" altLang="ko-KR" sz="1800" dirty="0"/>
              <a:t>test set accuracy 57.9%</a:t>
            </a:r>
          </a:p>
          <a:p>
            <a:endParaRPr lang="en-US" sz="18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AF44B2D-7648-44D3-8928-F984D7F14FA1}"/>
              </a:ext>
            </a:extLst>
          </p:cNvPr>
          <p:cNvSpPr txBox="1">
            <a:spLocks/>
          </p:cNvSpPr>
          <p:nvPr/>
        </p:nvSpPr>
        <p:spPr>
          <a:xfrm>
            <a:off x="5578679" y="1673400"/>
            <a:ext cx="2525086" cy="4802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en-US" altLang="ko-KR" sz="1800" dirty="0">
                <a:solidFill>
                  <a:schemeClr val="accent1">
                    <a:lumMod val="75000"/>
                  </a:schemeClr>
                </a:solidFill>
              </a:rPr>
              <a:t>100%</a:t>
            </a:r>
          </a:p>
          <a:p>
            <a:pPr lvl="2"/>
            <a:r>
              <a:rPr lang="en-US" altLang="ko-KR" sz="1800" dirty="0">
                <a:solidFill>
                  <a:schemeClr val="accent1">
                    <a:lumMod val="75000"/>
                  </a:schemeClr>
                </a:solidFill>
              </a:rPr>
              <a:t>…</a:t>
            </a:r>
          </a:p>
          <a:p>
            <a:pPr lvl="2"/>
            <a:r>
              <a:rPr lang="en-US" altLang="ko-KR" sz="1800" dirty="0">
                <a:solidFill>
                  <a:schemeClr val="accent1">
                    <a:lumMod val="75000"/>
                  </a:schemeClr>
                </a:solidFill>
              </a:rPr>
              <a:t>100%</a:t>
            </a:r>
          </a:p>
          <a:p>
            <a:pPr lvl="2"/>
            <a:r>
              <a:rPr lang="en-US" altLang="ko-KR" sz="1800" dirty="0">
                <a:solidFill>
                  <a:schemeClr val="accent1">
                    <a:lumMod val="75000"/>
                  </a:schemeClr>
                </a:solidFill>
              </a:rPr>
              <a:t>100%</a:t>
            </a:r>
          </a:p>
          <a:p>
            <a:pPr lvl="2"/>
            <a:r>
              <a:rPr lang="en-US" altLang="ko-KR" sz="1800" dirty="0">
                <a:solidFill>
                  <a:schemeClr val="accent1">
                    <a:lumMod val="75000"/>
                  </a:schemeClr>
                </a:solidFill>
              </a:rPr>
              <a:t>99%</a:t>
            </a:r>
          </a:p>
          <a:p>
            <a:pPr lvl="2"/>
            <a:r>
              <a:rPr lang="en-US" altLang="ko-KR" sz="1800" dirty="0">
                <a:solidFill>
                  <a:schemeClr val="accent1">
                    <a:lumMod val="75000"/>
                  </a:schemeClr>
                </a:solidFill>
              </a:rPr>
              <a:t>95.75%</a:t>
            </a:r>
          </a:p>
          <a:p>
            <a:pPr lvl="2"/>
            <a:r>
              <a:rPr lang="en-US" altLang="ko-KR" sz="1800" dirty="0">
                <a:solidFill>
                  <a:schemeClr val="accent1">
                    <a:lumMod val="75000"/>
                  </a:schemeClr>
                </a:solidFill>
              </a:rPr>
              <a:t>90.55%</a:t>
            </a:r>
          </a:p>
          <a:p>
            <a:pPr lvl="2"/>
            <a:r>
              <a:rPr lang="en-US" altLang="ko-KR" sz="1800" dirty="0">
                <a:solidFill>
                  <a:schemeClr val="accent1">
                    <a:lumMod val="75000"/>
                  </a:schemeClr>
                </a:solidFill>
              </a:rPr>
              <a:t>77.95%</a:t>
            </a:r>
          </a:p>
          <a:p>
            <a:pPr lvl="2"/>
            <a:r>
              <a:rPr lang="en-US" altLang="ko-KR" sz="1800" dirty="0">
                <a:solidFill>
                  <a:schemeClr val="accent1">
                    <a:lumMod val="75000"/>
                  </a:schemeClr>
                </a:solidFill>
              </a:rPr>
              <a:t>62.1%</a:t>
            </a:r>
          </a:p>
          <a:p>
            <a:pPr lvl="1"/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AC006B-A645-4D7A-8AF4-FEEB094B479C}"/>
              </a:ext>
            </a:extLst>
          </p:cNvPr>
          <p:cNvSpPr txBox="1"/>
          <p:nvPr/>
        </p:nvSpPr>
        <p:spPr>
          <a:xfrm>
            <a:off x="3532163" y="870490"/>
            <a:ext cx="60946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2" indent="0">
              <a:buNone/>
            </a:pPr>
            <a:r>
              <a:rPr lang="en-US" altLang="ko-KR" sz="1800" dirty="0">
                <a:solidFill>
                  <a:schemeClr val="accent1">
                    <a:lumMod val="75000"/>
                  </a:schemeClr>
                </a:solidFill>
              </a:rPr>
              <a:t>(quantizing </a:t>
            </a:r>
            <a:r>
              <a:rPr lang="ko-KR" altLang="en-US" sz="1800" dirty="0">
                <a:solidFill>
                  <a:schemeClr val="accent1">
                    <a:lumMod val="75000"/>
                  </a:schemeClr>
                </a:solidFill>
              </a:rPr>
              <a:t>안하고 제대로 </a:t>
            </a:r>
            <a:r>
              <a:rPr lang="en-US" altLang="ko-KR" sz="1800" dirty="0">
                <a:solidFill>
                  <a:schemeClr val="accent1">
                    <a:lumMod val="75000"/>
                  </a:schemeClr>
                </a:solidFill>
              </a:rPr>
              <a:t>random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인 </a:t>
            </a:r>
            <a:r>
              <a:rPr lang="en-US" altLang="ko-KR" sz="1800" dirty="0">
                <a:solidFill>
                  <a:schemeClr val="accent1">
                    <a:lumMod val="75000"/>
                  </a:schemeClr>
                </a:solidFill>
              </a:rPr>
              <a:t>weight</a:t>
            </a:r>
            <a:r>
              <a:rPr lang="ko-KR" altLang="en-US" sz="1800" dirty="0">
                <a:solidFill>
                  <a:schemeClr val="accent1">
                    <a:lumMod val="75000"/>
                  </a:schemeClr>
                </a:solidFill>
              </a:rPr>
              <a:t>들을 입력해서 학습한 </a:t>
            </a:r>
            <a:r>
              <a:rPr lang="en-US" altLang="ko-KR" sz="1800" dirty="0">
                <a:solidFill>
                  <a:schemeClr val="accent1">
                    <a:lumMod val="75000"/>
                  </a:schemeClr>
                </a:solidFill>
              </a:rPr>
              <a:t>NN</a:t>
            </a:r>
            <a:r>
              <a:rPr lang="ko-KR" altLang="en-US" sz="1800" dirty="0">
                <a:solidFill>
                  <a:schemeClr val="accent1">
                    <a:lumMod val="75000"/>
                  </a:schemeClr>
                </a:solidFill>
              </a:rPr>
              <a:t>을 이용하는 경우</a:t>
            </a:r>
            <a:endParaRPr lang="en-US" altLang="ko-KR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1214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C55BC20-49EB-4E96-9A3D-04F5A5843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2097" y="0"/>
            <a:ext cx="5153554" cy="5135659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51B126C8-B6A2-41DE-97F7-9672C469F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705" y="82469"/>
            <a:ext cx="2337486" cy="490552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Latency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103F077-B4D9-4F8C-B90B-2B1911C8B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471" y="643357"/>
            <a:ext cx="5399903" cy="2093261"/>
          </a:xfrm>
        </p:spPr>
        <p:txBody>
          <a:bodyPr>
            <a:normAutofit/>
          </a:bodyPr>
          <a:lstStyle/>
          <a:p>
            <a:r>
              <a:rPr lang="en-US" sz="1800" dirty="0"/>
              <a:t>Relative link power</a:t>
            </a:r>
            <a:r>
              <a:rPr lang="ko-KR" altLang="en-US" sz="1800" dirty="0"/>
              <a:t>가 </a:t>
            </a:r>
            <a:r>
              <a:rPr lang="en-US" sz="1800" dirty="0" err="1"/>
              <a:t>Unif</a:t>
            </a:r>
            <a:r>
              <a:rPr lang="en-US" sz="1800" dirty="0"/>
              <a:t>(0, 0.8) </a:t>
            </a:r>
            <a:r>
              <a:rPr lang="ko-KR" altLang="en-US" sz="1800" dirty="0"/>
              <a:t>일 때 </a:t>
            </a:r>
            <a:r>
              <a:rPr lang="en-US" altLang="ko-KR" sz="1800" dirty="0"/>
              <a:t>2000</a:t>
            </a:r>
            <a:r>
              <a:rPr lang="ko-KR" altLang="en-US" sz="1800" dirty="0"/>
              <a:t>개 샘플을 테스트</a:t>
            </a:r>
            <a:endParaRPr lang="en-US" altLang="ko-KR" sz="1800" dirty="0"/>
          </a:p>
          <a:p>
            <a:r>
              <a:rPr lang="en-US" sz="1800" dirty="0"/>
              <a:t>1, 201, 401 , …., 1801</a:t>
            </a:r>
            <a:r>
              <a:rPr lang="ko-KR" altLang="en-US" sz="1800" dirty="0"/>
              <a:t>번째 샘플 </a:t>
            </a:r>
            <a:r>
              <a:rPr lang="en-US" altLang="ko-KR" sz="1800" dirty="0"/>
              <a:t>(</a:t>
            </a:r>
            <a:r>
              <a:rPr lang="ko-KR" altLang="en-US" sz="1800" dirty="0"/>
              <a:t>총 </a:t>
            </a:r>
            <a:r>
              <a:rPr lang="en-US" altLang="ko-KR" sz="1800" dirty="0"/>
              <a:t>10</a:t>
            </a:r>
            <a:r>
              <a:rPr lang="ko-KR" altLang="en-US" sz="1800" dirty="0"/>
              <a:t>개</a:t>
            </a:r>
            <a:r>
              <a:rPr lang="en-US" altLang="ko-KR" sz="1800" dirty="0"/>
              <a:t>)</a:t>
            </a:r>
            <a:r>
              <a:rPr lang="ko-KR" altLang="en-US" sz="1800" dirty="0"/>
              <a:t>의 </a:t>
            </a:r>
            <a:r>
              <a:rPr lang="en-US" altLang="ko-KR" sz="1800" dirty="0"/>
              <a:t>DNN inference </a:t>
            </a:r>
            <a:r>
              <a:rPr lang="ko-KR" altLang="en-US" sz="1800" dirty="0"/>
              <a:t>시간을 측정해보니 평균 </a:t>
            </a:r>
            <a:r>
              <a:rPr lang="en-US" altLang="ko-KR" sz="1800" dirty="0"/>
              <a:t>0.9937763214ms</a:t>
            </a:r>
            <a:endParaRPr lang="en-US" sz="1800" dirty="0"/>
          </a:p>
          <a:p>
            <a:r>
              <a:rPr lang="en-US" sz="1800" dirty="0"/>
              <a:t>2000</a:t>
            </a:r>
            <a:r>
              <a:rPr lang="ko-KR" altLang="en-US" sz="1800" dirty="0"/>
              <a:t>번의 </a:t>
            </a:r>
            <a:r>
              <a:rPr lang="en-US" altLang="ko-KR" sz="1800" dirty="0"/>
              <a:t>inference</a:t>
            </a:r>
            <a:r>
              <a:rPr lang="ko-KR" altLang="en-US" sz="1800" dirty="0"/>
              <a:t>들에 대배 통째로 시간을 재보니 평균 </a:t>
            </a:r>
            <a:r>
              <a:rPr lang="en-US" altLang="ko-KR" sz="1800" dirty="0"/>
              <a:t>2.18861722946167sec/2000 = 1.0943ms</a:t>
            </a:r>
          </a:p>
          <a:p>
            <a:endParaRPr lang="en-US" sz="18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76E2429-C2BA-442E-BA19-CB8746A33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471" y="2755962"/>
            <a:ext cx="4722514" cy="2871514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BAD4C2D-9A3C-4F74-B4F7-C246B7D975B3}"/>
              </a:ext>
            </a:extLst>
          </p:cNvPr>
          <p:cNvSpPr txBox="1">
            <a:spLocks/>
          </p:cNvSpPr>
          <p:nvPr/>
        </p:nvSpPr>
        <p:spPr>
          <a:xfrm>
            <a:off x="146471" y="5960077"/>
            <a:ext cx="9782976" cy="67518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Message passing </a:t>
            </a:r>
            <a:r>
              <a:rPr lang="ko-KR" altLang="en-US" sz="1800" dirty="0"/>
              <a:t>할 때</a:t>
            </a:r>
            <a:r>
              <a:rPr lang="en-US" altLang="ko-KR" sz="1800" dirty="0"/>
              <a:t>:node</a:t>
            </a:r>
            <a:r>
              <a:rPr lang="ko-KR" altLang="en-US" sz="1800" dirty="0"/>
              <a:t>수</a:t>
            </a:r>
            <a:r>
              <a:rPr lang="en-US" altLang="ko-KR" sz="1800" dirty="0"/>
              <a:t>(5) * 10 </a:t>
            </a:r>
            <a:r>
              <a:rPr lang="ko-KR" altLang="en-US" sz="1800" dirty="0"/>
              <a:t>번 돌렸을 때 약 </a:t>
            </a:r>
            <a:r>
              <a:rPr lang="en-US" altLang="ko-KR" sz="1800" dirty="0"/>
              <a:t>8~9ms </a:t>
            </a:r>
            <a:r>
              <a:rPr lang="ko-KR" altLang="en-US" sz="1800" dirty="0"/>
              <a:t>걸림</a:t>
            </a:r>
            <a:endParaRPr lang="en-US" altLang="ko-KR" sz="1800" dirty="0"/>
          </a:p>
          <a:p>
            <a:r>
              <a:rPr lang="ko-KR" altLang="en-US" sz="1800" dirty="0"/>
              <a:t>즉</a:t>
            </a:r>
            <a:r>
              <a:rPr lang="en-US" altLang="ko-KR" sz="1800" dirty="0"/>
              <a:t>, ML </a:t>
            </a:r>
            <a:r>
              <a:rPr lang="ko-KR" altLang="en-US" sz="1800" dirty="0"/>
              <a:t>형태가 대략 </a:t>
            </a:r>
            <a:r>
              <a:rPr lang="en-US" altLang="ko-KR" sz="1800" dirty="0"/>
              <a:t>10</a:t>
            </a:r>
            <a:r>
              <a:rPr lang="ko-KR" altLang="en-US" sz="1800" dirty="0"/>
              <a:t>배 </a:t>
            </a:r>
            <a:r>
              <a:rPr lang="en-US" altLang="ko-KR" sz="1800" dirty="0"/>
              <a:t>(+ </a:t>
            </a:r>
            <a:r>
              <a:rPr lang="ko-KR" altLang="en-US" sz="1800" dirty="0"/>
              <a:t>통신 오버헤드 만큼</a:t>
            </a:r>
            <a:r>
              <a:rPr lang="en-US" altLang="ko-KR" sz="1800" dirty="0"/>
              <a:t>)</a:t>
            </a:r>
            <a:r>
              <a:rPr lang="ko-KR" altLang="en-US" sz="1800" dirty="0"/>
              <a:t>더 빠름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94571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CE54864-17B6-4D85-BA49-25011EC7F7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727"/>
          <a:stretch/>
        </p:blipFill>
        <p:spPr>
          <a:xfrm>
            <a:off x="665285" y="1114479"/>
            <a:ext cx="4059360" cy="5743521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1533FF3-C1D4-409E-8D7B-A25D01E21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705" y="82469"/>
            <a:ext cx="2902126" cy="490552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message </a:t>
            </a:r>
            <a:r>
              <a:rPr lang="ko-KR" altLang="en-US" sz="3200" dirty="0"/>
              <a:t>수렴성</a:t>
            </a:r>
            <a:endParaRPr 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0ACC19-7D13-4708-B021-2EEB22CA4B78}"/>
              </a:ext>
            </a:extLst>
          </p:cNvPr>
          <p:cNvSpPr txBox="1"/>
          <p:nvPr/>
        </p:nvSpPr>
        <p:spPr>
          <a:xfrm>
            <a:off x="-117050" y="745147"/>
            <a:ext cx="51259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3</a:t>
            </a:r>
            <a:r>
              <a:rPr lang="ko-KR" altLang="en-US" dirty="0"/>
              <a:t>가지 버젼의 </a:t>
            </a:r>
            <a:r>
              <a:rPr lang="en-US" altLang="ko-KR" dirty="0"/>
              <a:t>matching </a:t>
            </a:r>
            <a:r>
              <a:rPr lang="ko-KR" altLang="en-US" dirty="0"/>
              <a:t>용 </a:t>
            </a:r>
            <a:r>
              <a:rPr lang="en-US" altLang="ko-KR" dirty="0"/>
              <a:t>message update rules: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53EB096-CD2A-4447-9E91-C966B0930F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4797" y="4864255"/>
            <a:ext cx="3615643" cy="1913114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9298C93-A243-42B3-9EE9-2C3B271A11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7426" y="47301"/>
            <a:ext cx="3301962" cy="2747983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4715450-9C8B-47B4-81F8-4A0FA80600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7426" y="2887569"/>
            <a:ext cx="3458042" cy="1875608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BD08DD6-EF8A-4109-8F57-7C56837B6119}"/>
              </a:ext>
            </a:extLst>
          </p:cNvPr>
          <p:cNvSpPr txBox="1"/>
          <p:nvPr/>
        </p:nvSpPr>
        <p:spPr>
          <a:xfrm>
            <a:off x="8932169" y="2795284"/>
            <a:ext cx="22252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init</a:t>
            </a:r>
            <a:r>
              <a:rPr lang="en-US" altLang="ko-KR" dirty="0"/>
              <a:t>: alpha, rho = [0]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76D4B83-10BD-4EE2-926B-5D5F4D21AE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34365" y="3154337"/>
            <a:ext cx="2768148" cy="114316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CE45924-D549-4EF1-AFBD-96F38E5AB7AE}"/>
              </a:ext>
            </a:extLst>
          </p:cNvPr>
          <p:cNvCxnSpPr>
            <a:stCxn id="11" idx="1"/>
          </p:cNvCxnSpPr>
          <p:nvPr/>
        </p:nvCxnSpPr>
        <p:spPr>
          <a:xfrm flipH="1">
            <a:off x="4360985" y="1421293"/>
            <a:ext cx="816441" cy="8735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19B29E6-16AE-4172-ACE7-7A133C96EA60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4458536" y="3825373"/>
            <a:ext cx="718890" cy="16965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11C5B15-F73D-47A1-B0C2-89D1B1AC412A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4360987" y="5820812"/>
            <a:ext cx="823810" cy="62394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72D61BC-43DE-4DEE-A3BB-45AFF8E20784}"/>
              </a:ext>
            </a:extLst>
          </p:cNvPr>
          <p:cNvSpPr txBox="1"/>
          <p:nvPr/>
        </p:nvSpPr>
        <p:spPr>
          <a:xfrm>
            <a:off x="8800440" y="6337395"/>
            <a:ext cx="33115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(2) </a:t>
            </a:r>
            <a:r>
              <a:rPr lang="en-US" altLang="ko-KR" dirty="0" err="1"/>
              <a:t>init</a:t>
            </a:r>
            <a:r>
              <a:rPr lang="en-US" altLang="ko-KR" dirty="0"/>
              <a:t>: alpha = w/2 , rho = -w/2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E498CBD5-E4A1-4E87-9B67-F12FF9E91C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32169" y="4996809"/>
            <a:ext cx="2819794" cy="114316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7779FC06-612E-415D-B8D2-5D14AD8E6CEC}"/>
              </a:ext>
            </a:extLst>
          </p:cNvPr>
          <p:cNvSpPr txBox="1"/>
          <p:nvPr/>
        </p:nvSpPr>
        <p:spPr>
          <a:xfrm>
            <a:off x="8767197" y="4656550"/>
            <a:ext cx="26220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(1) </a:t>
            </a:r>
            <a:r>
              <a:rPr lang="en-US" altLang="ko-KR" dirty="0" err="1"/>
              <a:t>init</a:t>
            </a:r>
            <a:r>
              <a:rPr lang="en-US" altLang="ko-KR" dirty="0"/>
              <a:t>: alpha, rho = [0]</a:t>
            </a:r>
          </a:p>
        </p:txBody>
      </p: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11174288-DA49-4BF7-B25C-1568E1492F84}"/>
              </a:ext>
            </a:extLst>
          </p:cNvPr>
          <p:cNvCxnSpPr>
            <a:cxnSpLocks/>
            <a:endCxn id="16" idx="3"/>
          </p:cNvCxnSpPr>
          <p:nvPr/>
        </p:nvCxnSpPr>
        <p:spPr>
          <a:xfrm rot="16200000" flipV="1">
            <a:off x="10295031" y="4933399"/>
            <a:ext cx="2796144" cy="381179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710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A0C5A584-F771-42FE-A23D-884F4E103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016" y="113926"/>
            <a:ext cx="11800920" cy="490552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REINFORCE (Monte Carlo policy gradient)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Content Placeholder 2">
                <a:extLst>
                  <a:ext uri="{FF2B5EF4-FFF2-40B4-BE49-F238E27FC236}">
                    <a16:creationId xmlns:a16="http://schemas.microsoft.com/office/drawing/2014/main" id="{EB0E5BE1-B889-4852-BA01-4532BA46E99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81619" y="1407228"/>
                <a:ext cx="5076160" cy="486085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800" dirty="0"/>
                  <a:t>Purely policy-based reinforcement learning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ko-KR" altLang="en-US" sz="1800" i="1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en-US" sz="1800" dirty="0"/>
                  <a:t> </a:t>
                </a:r>
                <a:r>
                  <a:rPr lang="ko-KR" altLang="en-US" sz="1800" dirty="0"/>
                  <a:t>인공신경망으로 근사</a:t>
                </a:r>
                <a:endParaRPr lang="en-US" altLang="ko-KR" sz="1800" dirty="0"/>
              </a:p>
              <a:p>
                <a:pPr lvl="1"/>
                <a:r>
                  <a:rPr lang="en-US" sz="1800" dirty="0"/>
                  <a:t>Objective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800" dirty="0"/>
                  <a:t>를 직접적으로 최대화</a:t>
                </a:r>
                <a:endParaRPr lang="en-US" altLang="ko-KR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endParaRPr lang="en-US" sz="18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800" dirty="0"/>
                  <a:t> 유도</a:t>
                </a:r>
                <a:r>
                  <a:rPr lang="en-US" altLang="ko-KR" sz="1800" dirty="0"/>
                  <a:t>: </a:t>
                </a:r>
                <a:endParaRPr lang="en-US" sz="1800" dirty="0"/>
              </a:p>
              <a:p>
                <a:endParaRPr lang="en-US" sz="1800" dirty="0"/>
              </a:p>
              <a:p>
                <a:r>
                  <a:rPr lang="en-US" sz="1800" dirty="0"/>
                  <a:t>primitive formulation</a:t>
                </a:r>
              </a:p>
              <a:p>
                <a:pPr lvl="1"/>
                <a:r>
                  <a:rPr lang="ko-KR" altLang="en-US" sz="1800" dirty="0"/>
                  <a:t>다른 모델들이 이걸 기초로 함</a:t>
                </a:r>
                <a:endParaRPr lang="en-US" sz="1800" dirty="0"/>
              </a:p>
              <a:p>
                <a:r>
                  <a:rPr lang="en-US" sz="1800" dirty="0"/>
                  <a:t>on-policy</a:t>
                </a:r>
              </a:p>
              <a:p>
                <a:endParaRPr lang="en-US" sz="1800" dirty="0"/>
              </a:p>
            </p:txBody>
          </p:sp>
        </mc:Choice>
        <mc:Fallback>
          <p:sp>
            <p:nvSpPr>
              <p:cNvPr id="40" name="Content Placeholder 2">
                <a:extLst>
                  <a:ext uri="{FF2B5EF4-FFF2-40B4-BE49-F238E27FC236}">
                    <a16:creationId xmlns:a16="http://schemas.microsoft.com/office/drawing/2014/main" id="{EB0E5BE1-B889-4852-BA01-4532BA46E9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1619" y="1407228"/>
                <a:ext cx="5076160" cy="4860854"/>
              </a:xfrm>
              <a:prstGeom prst="rect">
                <a:avLst/>
              </a:prstGeom>
              <a:blipFill>
                <a:blip r:embed="rId3"/>
                <a:stretch>
                  <a:fillRect l="-720" t="-1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B55F2DC2-5958-4288-AE42-1475ADDB7A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9113285"/>
              </p:ext>
            </p:extLst>
          </p:nvPr>
        </p:nvGraphicFramePr>
        <p:xfrm>
          <a:off x="6535219" y="2333064"/>
          <a:ext cx="3568959" cy="7059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Equation" r:id="rId4" imgW="2311200" imgH="457200" progId="Equation.DSMT4">
                  <p:embed/>
                </p:oleObj>
              </mc:Choice>
              <mc:Fallback>
                <p:oleObj name="Equation" r:id="rId4" imgW="23112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535219" y="2333064"/>
                        <a:ext cx="3568959" cy="7059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61660F4E-5A34-4345-8748-3FAF59DF1E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1680813"/>
              </p:ext>
            </p:extLst>
          </p:nvPr>
        </p:nvGraphicFramePr>
        <p:xfrm>
          <a:off x="6535219" y="3518393"/>
          <a:ext cx="334962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name="Equation" r:id="rId6" imgW="1942920" imgH="253800" progId="Equation.DSMT4">
                  <p:embed/>
                </p:oleObj>
              </mc:Choice>
              <mc:Fallback>
                <p:oleObj name="Equation" r:id="rId6" imgW="194292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535219" y="3518393"/>
                        <a:ext cx="3349625" cy="438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72153BCB-F2F6-4FE2-8FC8-AFA164241D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4434539"/>
              </p:ext>
            </p:extLst>
          </p:nvPr>
        </p:nvGraphicFramePr>
        <p:xfrm>
          <a:off x="6535219" y="3003844"/>
          <a:ext cx="1949353" cy="406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Equation" r:id="rId8" imgW="1218960" imgH="253800" progId="Equation.DSMT4">
                  <p:embed/>
                </p:oleObj>
              </mc:Choice>
              <mc:Fallback>
                <p:oleObj name="Equation" r:id="rId8" imgW="121896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535219" y="3003844"/>
                        <a:ext cx="1949353" cy="4061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BF02944C-EEDE-4059-82A2-1A66B66143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5402597"/>
              </p:ext>
            </p:extLst>
          </p:nvPr>
        </p:nvGraphicFramePr>
        <p:xfrm>
          <a:off x="7687892" y="4118118"/>
          <a:ext cx="4255292" cy="7059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Equation" r:id="rId10" imgW="2755800" imgH="457200" progId="Equation.DSMT4">
                  <p:embed/>
                </p:oleObj>
              </mc:Choice>
              <mc:Fallback>
                <p:oleObj name="Equation" r:id="rId10" imgW="27558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687892" y="4118118"/>
                        <a:ext cx="4255292" cy="7059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46DB768-18F3-45C3-B735-EB4BF70C05B3}"/>
                  </a:ext>
                </a:extLst>
              </p:cNvPr>
              <p:cNvSpPr txBox="1"/>
              <p:nvPr/>
            </p:nvSpPr>
            <p:spPr>
              <a:xfrm>
                <a:off x="64478" y="1257705"/>
                <a:ext cx="5597768" cy="50353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>: state, action, reward at time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=0,1,2,…,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: trajectory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dirty="0"/>
                  <a:t>한 </a:t>
                </a:r>
                <a:r>
                  <a:rPr lang="en-US" dirty="0"/>
                  <a:t>episode</a:t>
                </a:r>
                <a:r>
                  <a:rPr lang="ko-KR" altLang="en-US" dirty="0"/>
                  <a:t>는 한 </a:t>
                </a:r>
                <a:r>
                  <a:rPr lang="en-US" altLang="ko-KR" dirty="0"/>
                  <a:t>trajectory</a:t>
                </a:r>
                <a:r>
                  <a:rPr lang="ko-KR" altLang="en-US" dirty="0"/>
                  <a:t> </a:t>
                </a:r>
                <a:endParaRPr lang="en-US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1800" dirty="0"/>
                  <a:t>: discount factor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∈[0,1]</m:t>
                    </m:r>
                  </m:oMath>
                </a14:m>
                <a:endParaRPr lang="en-US" dirty="0"/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1</a:t>
                </a:r>
                <a:r>
                  <a:rPr lang="ko-KR" altLang="en-US" dirty="0"/>
                  <a:t>에 가까울 수록 장기적 보상</a:t>
                </a:r>
                <a:endParaRPr lang="en-US" altLang="ko-KR" dirty="0"/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0</a:t>
                </a:r>
                <a:r>
                  <a:rPr lang="ko-KR" altLang="en-US" dirty="0"/>
                  <a:t>에 가까울 수록 단기적 보상</a:t>
                </a:r>
                <a:endParaRPr lang="en-US" altLang="ko-KR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Learning</a:t>
                </a:r>
                <a:r>
                  <a:rPr lang="ko-KR" altLang="en-US" dirty="0"/>
                  <a:t> 가능 요소 </a:t>
                </a:r>
                <a:r>
                  <a:rPr lang="en-US" altLang="ko-KR" dirty="0"/>
                  <a:t>(RL </a:t>
                </a:r>
                <a:r>
                  <a:rPr lang="ko-KR" altLang="en-US" dirty="0"/>
                  <a:t>접근 방식의 분류</a:t>
                </a:r>
                <a:r>
                  <a:rPr lang="en-US" altLang="ko-KR" dirty="0"/>
                  <a:t>):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u="sng" dirty="0"/>
                  <a:t>Policy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Value (SARSA, DQN,...)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Model/environment (</a:t>
                </a:r>
                <a:r>
                  <a:rPr lang="en-US" dirty="0" err="1"/>
                  <a:t>iLQR,MPC</a:t>
                </a:r>
                <a:r>
                  <a:rPr lang="en-US" dirty="0"/>
                  <a:t>, MCTS,...)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Policy + value (Actor-Critic, TRPO, PPO,...)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Model + value and/or policy (Dyna-Q, VPN,...)</a:t>
                </a:r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46DB768-18F3-45C3-B735-EB4BF70C05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78" y="1257705"/>
                <a:ext cx="5597768" cy="5035353"/>
              </a:xfrm>
              <a:prstGeom prst="rect">
                <a:avLst/>
              </a:prstGeom>
              <a:blipFill>
                <a:blip r:embed="rId12"/>
                <a:stretch>
                  <a:fillRect l="-763" b="-9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itle 1">
            <a:extLst>
              <a:ext uri="{FF2B5EF4-FFF2-40B4-BE49-F238E27FC236}">
                <a16:creationId xmlns:a16="http://schemas.microsoft.com/office/drawing/2014/main" id="{E53ED782-C860-464C-8A80-95E14A17151E}"/>
              </a:ext>
            </a:extLst>
          </p:cNvPr>
          <p:cNvSpPr txBox="1">
            <a:spLocks/>
          </p:cNvSpPr>
          <p:nvPr/>
        </p:nvSpPr>
        <p:spPr>
          <a:xfrm>
            <a:off x="64476" y="862737"/>
            <a:ext cx="4630615" cy="4905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u="sng" dirty="0"/>
              <a:t>기본적 </a:t>
            </a:r>
            <a:r>
              <a:rPr lang="en-US" altLang="ko-KR" sz="2400" u="sng" dirty="0"/>
              <a:t>MDP formulation (reminder)</a:t>
            </a:r>
            <a:endParaRPr lang="en-US" sz="2400" u="sng" dirty="0"/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id="{0B1F920C-6563-4025-871F-792DF20CC6D5}"/>
              </a:ext>
            </a:extLst>
          </p:cNvPr>
          <p:cNvSpPr txBox="1">
            <a:spLocks/>
          </p:cNvSpPr>
          <p:nvPr/>
        </p:nvSpPr>
        <p:spPr>
          <a:xfrm>
            <a:off x="5834371" y="862737"/>
            <a:ext cx="4362626" cy="4905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u="sng" dirty="0"/>
              <a:t>REINFORCE algorithm</a:t>
            </a:r>
            <a:endParaRPr lang="en-US" sz="2400" u="sng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3911965-DFE2-43C3-8580-6CFC3ACF96EE}"/>
              </a:ext>
            </a:extLst>
          </p:cNvPr>
          <p:cNvCxnSpPr/>
          <p:nvPr/>
        </p:nvCxnSpPr>
        <p:spPr>
          <a:xfrm>
            <a:off x="5662246" y="694592"/>
            <a:ext cx="0" cy="61634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1218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8" name="Title 1">
                <a:extLst>
                  <a:ext uri="{FF2B5EF4-FFF2-40B4-BE49-F238E27FC236}">
                    <a16:creationId xmlns:a16="http://schemas.microsoft.com/office/drawing/2014/main" id="{A0C5A584-F771-42FE-A23D-884F4E1037F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364704" y="82469"/>
                <a:ext cx="11800920" cy="490552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sz="3200" dirty="0"/>
                  <a:t>REINFORCE - Cartpole </a:t>
                </a:r>
                <a:r>
                  <a:rPr lang="ko-KR" altLang="en-US" sz="3200" dirty="0"/>
                  <a:t>예시 </a:t>
                </a:r>
                <a:r>
                  <a:rPr lang="en-US" altLang="ko-KR" sz="3200" dirty="0"/>
                  <a:t>(Bernoulli distribution policy; action </a:t>
                </a:r>
                <a14:m>
                  <m:oMath xmlns:m="http://schemas.openxmlformats.org/officeDocument/2006/math"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ko-KR" sz="3200" dirty="0"/>
                  <a:t> {left, right} )</a:t>
                </a:r>
                <a:endParaRPr lang="en-US" sz="3200" dirty="0"/>
              </a:p>
            </p:txBody>
          </p:sp>
        </mc:Choice>
        <mc:Fallback>
          <p:sp>
            <p:nvSpPr>
              <p:cNvPr id="8" name="Title 1">
                <a:extLst>
                  <a:ext uri="{FF2B5EF4-FFF2-40B4-BE49-F238E27FC236}">
                    <a16:creationId xmlns:a16="http://schemas.microsoft.com/office/drawing/2014/main" id="{A0C5A584-F771-42FE-A23D-884F4E1037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64704" y="82469"/>
                <a:ext cx="11800920" cy="490552"/>
              </a:xfrm>
              <a:blipFill>
                <a:blip r:embed="rId2"/>
                <a:stretch>
                  <a:fillRect l="-1136" t="-25000" r="-517" b="-3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CE4B1B32-46C1-4B92-A841-B9D0323C1004}"/>
              </a:ext>
            </a:extLst>
          </p:cNvPr>
          <p:cNvSpPr txBox="1">
            <a:spLocks/>
          </p:cNvSpPr>
          <p:nvPr/>
        </p:nvSpPr>
        <p:spPr>
          <a:xfrm>
            <a:off x="125194" y="3689691"/>
            <a:ext cx="5076160" cy="610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/>
              <a:t>REINFORCE reward vs episode: (</a:t>
            </a:r>
            <a:r>
              <a:rPr lang="ko-KR" altLang="en-US" sz="1800" dirty="0"/>
              <a:t>초반 </a:t>
            </a:r>
            <a:r>
              <a:rPr lang="en-US" altLang="ko-KR" sz="1800" dirty="0"/>
              <a:t>300episodes)</a:t>
            </a:r>
            <a:br>
              <a:rPr lang="en-US" altLang="ko-KR" sz="1800" dirty="0"/>
            </a:br>
            <a:r>
              <a:rPr lang="en-US" altLang="ko-KR" sz="1800" dirty="0"/>
              <a:t>reward</a:t>
            </a:r>
            <a:r>
              <a:rPr lang="ko-KR" altLang="en-US" sz="1800" dirty="0"/>
              <a:t>와 </a:t>
            </a:r>
            <a:r>
              <a:rPr lang="en-US" altLang="ko-KR" sz="1800" dirty="0"/>
              <a:t>loss</a:t>
            </a:r>
            <a:r>
              <a:rPr lang="ko-KR" altLang="en-US" sz="1800" dirty="0"/>
              <a:t>의 경향성 유사</a:t>
            </a:r>
            <a:endParaRPr lang="en-US" sz="180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D885041-5D6E-4852-985D-1B190CA77214}"/>
              </a:ext>
            </a:extLst>
          </p:cNvPr>
          <p:cNvSpPr txBox="1">
            <a:spLocks/>
          </p:cNvSpPr>
          <p:nvPr/>
        </p:nvSpPr>
        <p:spPr>
          <a:xfrm>
            <a:off x="5326220" y="3691836"/>
            <a:ext cx="4503581" cy="624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policy </a:t>
            </a:r>
            <a:r>
              <a:rPr lang="ko-KR" altLang="en-US" sz="1800" dirty="0"/>
              <a:t>학습 진행 </a:t>
            </a:r>
            <a:r>
              <a:rPr lang="en-US" altLang="ko-KR" sz="1800" dirty="0"/>
              <a:t>(2000 episodes)</a:t>
            </a:r>
            <a:br>
              <a:rPr lang="en-US" altLang="ko-KR" sz="1800" dirty="0"/>
            </a:br>
            <a:r>
              <a:rPr lang="en-US" altLang="ko-KR" sz="1800" dirty="0"/>
              <a:t>(categorical log-probability</a:t>
            </a:r>
            <a:r>
              <a:rPr lang="ko-KR" altLang="en-US" sz="1800" dirty="0"/>
              <a:t>가 </a:t>
            </a:r>
            <a:r>
              <a:rPr lang="en-US" altLang="ko-KR" sz="1800" dirty="0"/>
              <a:t>0</a:t>
            </a:r>
            <a:r>
              <a:rPr lang="ko-KR" altLang="en-US" sz="1800" dirty="0"/>
              <a:t>에 가까워짐</a:t>
            </a:r>
            <a:r>
              <a:rPr lang="en-US" altLang="ko-KR" sz="1800" dirty="0"/>
              <a:t>)</a:t>
            </a:r>
            <a:endParaRPr lang="en-US"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18FD14-0CAF-4D01-A30A-6044116056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94" y="4274246"/>
            <a:ext cx="4782858" cy="25304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7B31865-AAF7-42D9-A2E7-994940E5BF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1354" y="4282536"/>
            <a:ext cx="4802337" cy="251464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5A526E97-1895-4024-8CAF-F999DDA524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9476" y="1331111"/>
                <a:ext cx="562176" cy="44483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5A526E97-1895-4024-8CAF-F999DDA524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9476" y="1331111"/>
                <a:ext cx="562176" cy="444834"/>
              </a:xfr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BB6B5D8-5B5E-4E9E-8916-F46C431AF87F}"/>
              </a:ext>
            </a:extLst>
          </p:cNvPr>
          <p:cNvCxnSpPr>
            <a:cxnSpLocks/>
            <a:stCxn id="13" idx="3"/>
            <a:endCxn id="16" idx="1"/>
          </p:cNvCxnSpPr>
          <p:nvPr/>
        </p:nvCxnSpPr>
        <p:spPr>
          <a:xfrm>
            <a:off x="861652" y="1553528"/>
            <a:ext cx="370458" cy="11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E7FA6D4E-7F1E-48B9-8BF4-84EDD6533C2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32110" y="1307773"/>
                <a:ext cx="1051767" cy="49388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|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E7FA6D4E-7F1E-48B9-8BF4-84EDD6533C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2110" y="1307773"/>
                <a:ext cx="1051767" cy="493885"/>
              </a:xfrm>
              <a:prstGeom prst="rect">
                <a:avLst/>
              </a:prstGeom>
              <a:blipFill>
                <a:blip r:embed="rId6"/>
                <a:stretch>
                  <a:fillRect l="-2286" r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A870025-CA2E-4FA3-BA07-F7CF129AD12B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 flipV="1">
            <a:off x="2283877" y="1551578"/>
            <a:ext cx="932634" cy="31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E0B7E974-DB58-4A20-8B7E-3810C302C98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216511" y="1358906"/>
                <a:ext cx="372201" cy="38534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E0B7E974-DB58-4A20-8B7E-3810C302C9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6511" y="1358906"/>
                <a:ext cx="372201" cy="3853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841CC3EA-327D-48DD-B995-63D68D548D5B}"/>
              </a:ext>
            </a:extLst>
          </p:cNvPr>
          <p:cNvCxnSpPr>
            <a:cxnSpLocks/>
            <a:stCxn id="21" idx="0"/>
            <a:endCxn id="13" idx="3"/>
          </p:cNvCxnSpPr>
          <p:nvPr/>
        </p:nvCxnSpPr>
        <p:spPr>
          <a:xfrm rot="16200000" flipH="1" flipV="1">
            <a:off x="3019195" y="-772295"/>
            <a:ext cx="168279" cy="4483365"/>
          </a:xfrm>
          <a:prstGeom prst="bentConnector4">
            <a:avLst>
              <a:gd name="adj1" fmla="val -135846"/>
              <a:gd name="adj2" fmla="val 9987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ontent Placeholder 2">
                <a:extLst>
                  <a:ext uri="{FF2B5EF4-FFF2-40B4-BE49-F238E27FC236}">
                    <a16:creationId xmlns:a16="http://schemas.microsoft.com/office/drawing/2014/main" id="{FF146E26-5807-4DB0-B1F9-29902911D5A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59001" y="1385249"/>
                <a:ext cx="1172031" cy="33848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𝑒𝑤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𝑠𝑡𝑎𝑡𝑒</m:t>
                      </m:r>
                    </m:oMath>
                  </m:oMathPara>
                </a14:m>
                <a:endParaRPr lang="en-US" sz="1800" b="0" dirty="0"/>
              </a:p>
            </p:txBody>
          </p:sp>
        </mc:Choice>
        <mc:Fallback>
          <p:sp>
            <p:nvSpPr>
              <p:cNvPr id="21" name="Content Placeholder 2">
                <a:extLst>
                  <a:ext uri="{FF2B5EF4-FFF2-40B4-BE49-F238E27FC236}">
                    <a16:creationId xmlns:a16="http://schemas.microsoft.com/office/drawing/2014/main" id="{FF146E26-5807-4DB0-B1F9-29902911D5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9001" y="1385249"/>
                <a:ext cx="1172031" cy="338485"/>
              </a:xfrm>
              <a:prstGeom prst="rect">
                <a:avLst/>
              </a:prstGeom>
              <a:blipFill>
                <a:blip r:embed="rId8"/>
                <a:stretch>
                  <a:fillRect l="-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AFE69DC-358C-47B6-AE5F-5CCEA09C5FD4}"/>
                  </a:ext>
                </a:extLst>
              </p:cNvPr>
              <p:cNvSpPr txBox="1"/>
              <p:nvPr/>
            </p:nvSpPr>
            <p:spPr>
              <a:xfrm>
                <a:off x="4759001" y="1702842"/>
                <a:ext cx="141319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𝑟𝑒𝑤𝑎𝑟𝑑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(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AFE69DC-358C-47B6-AE5F-5CCEA09C5F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9001" y="1702842"/>
                <a:ext cx="1413199" cy="369332"/>
              </a:xfrm>
              <a:prstGeom prst="rect">
                <a:avLst/>
              </a:prstGeom>
              <a:blipFill>
                <a:blip r:embed="rId9"/>
                <a:stretch>
                  <a:fillRect l="-431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C308D99-94CA-49DF-AE22-C1C326C0EEED}"/>
              </a:ext>
            </a:extLst>
          </p:cNvPr>
          <p:cNvCxnSpPr>
            <a:cxnSpLocks/>
            <a:stCxn id="18" idx="3"/>
            <a:endCxn id="21" idx="1"/>
          </p:cNvCxnSpPr>
          <p:nvPr/>
        </p:nvCxnSpPr>
        <p:spPr>
          <a:xfrm>
            <a:off x="3588712" y="1551578"/>
            <a:ext cx="1170289" cy="29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D240905-7C29-4025-9106-FEE7FCF533AC}"/>
              </a:ext>
            </a:extLst>
          </p:cNvPr>
          <p:cNvCxnSpPr>
            <a:cxnSpLocks/>
            <a:stCxn id="18" idx="3"/>
            <a:endCxn id="54" idx="1"/>
          </p:cNvCxnSpPr>
          <p:nvPr/>
        </p:nvCxnSpPr>
        <p:spPr>
          <a:xfrm>
            <a:off x="3588712" y="1551578"/>
            <a:ext cx="1170289" cy="3359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E5835A0-B74B-4C17-A2DA-D384ABF67D2D}"/>
              </a:ext>
            </a:extLst>
          </p:cNvPr>
          <p:cNvCxnSpPr>
            <a:cxnSpLocks/>
            <a:stCxn id="54" idx="3"/>
            <a:endCxn id="99" idx="1"/>
          </p:cNvCxnSpPr>
          <p:nvPr/>
        </p:nvCxnSpPr>
        <p:spPr>
          <a:xfrm>
            <a:off x="6172200" y="1887508"/>
            <a:ext cx="745476" cy="3269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47A044A-AB9E-41DB-B2B7-1F68DCA69BDC}"/>
                  </a:ext>
                </a:extLst>
              </p:cNvPr>
              <p:cNvSpPr txBox="1"/>
              <p:nvPr/>
            </p:nvSpPr>
            <p:spPr>
              <a:xfrm>
                <a:off x="2830075" y="2012911"/>
                <a:ext cx="152456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𝑙𝑜𝑔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|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b="0" dirty="0"/>
              </a:p>
            </p:txBody>
          </p:sp>
        </mc:Choice>
        <mc:Fallback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47A044A-AB9E-41DB-B2B7-1F68DCA69B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0075" y="2012911"/>
                <a:ext cx="1524569" cy="369332"/>
              </a:xfrm>
              <a:prstGeom prst="rect">
                <a:avLst/>
              </a:prstGeom>
              <a:blipFill>
                <a:blip r:embed="rId10"/>
                <a:stretch>
                  <a:fillRect l="-800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Content Placeholder 2">
            <a:extLst>
              <a:ext uri="{FF2B5EF4-FFF2-40B4-BE49-F238E27FC236}">
                <a16:creationId xmlns:a16="http://schemas.microsoft.com/office/drawing/2014/main" id="{017D9FF6-8A6A-445C-89A6-937CBB8A3CB9}"/>
              </a:ext>
            </a:extLst>
          </p:cNvPr>
          <p:cNvSpPr txBox="1">
            <a:spLocks/>
          </p:cNvSpPr>
          <p:nvPr/>
        </p:nvSpPr>
        <p:spPr>
          <a:xfrm>
            <a:off x="2232960" y="1308936"/>
            <a:ext cx="996581" cy="338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0" dirty="0"/>
              <a:t>sampling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EAA3A600-A567-4EA8-A06B-24FA2E9CC6ED}"/>
              </a:ext>
            </a:extLst>
          </p:cNvPr>
          <p:cNvCxnSpPr>
            <a:cxnSpLocks/>
            <a:stCxn id="74" idx="3"/>
            <a:endCxn id="99" idx="1"/>
          </p:cNvCxnSpPr>
          <p:nvPr/>
        </p:nvCxnSpPr>
        <p:spPr>
          <a:xfrm>
            <a:off x="4354644" y="2197577"/>
            <a:ext cx="2563032" cy="168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F6E77C96-53E9-469F-B936-8F6331658E1C}"/>
                  </a:ext>
                </a:extLst>
              </p:cNvPr>
              <p:cNvSpPr txBox="1"/>
              <p:nvPr/>
            </p:nvSpPr>
            <p:spPr>
              <a:xfrm>
                <a:off x="6917676" y="1832169"/>
                <a:ext cx="3316571" cy="7645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𝑙𝑜𝑠𝑠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/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𝑙𝑜𝑔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en-US" i="1">
                                  <a:highlight>
                                    <a:srgbClr val="FF00FF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highlight>
                                    <a:srgbClr val="FF00FF"/>
                                  </a:highlight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>
                                  <a:highlight>
                                    <a:srgbClr val="FF00FF"/>
                                  </a:highlight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1800" b="0" dirty="0"/>
              </a:p>
            </p:txBody>
          </p:sp>
        </mc:Choice>
        <mc:Fallback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F6E77C96-53E9-469F-B936-8F6331658E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7676" y="1832169"/>
                <a:ext cx="3316571" cy="76450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Rectangle 103">
            <a:extLst>
              <a:ext uri="{FF2B5EF4-FFF2-40B4-BE49-F238E27FC236}">
                <a16:creationId xmlns:a16="http://schemas.microsoft.com/office/drawing/2014/main" id="{75FBB073-0DBC-4EEB-806C-AE92F8EA4C01}"/>
              </a:ext>
            </a:extLst>
          </p:cNvPr>
          <p:cNvSpPr/>
          <p:nvPr/>
        </p:nvSpPr>
        <p:spPr>
          <a:xfrm>
            <a:off x="299476" y="1055076"/>
            <a:ext cx="6294755" cy="1408384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Content Placeholder 2">
            <a:extLst>
              <a:ext uri="{FF2B5EF4-FFF2-40B4-BE49-F238E27FC236}">
                <a16:creationId xmlns:a16="http://schemas.microsoft.com/office/drawing/2014/main" id="{052A58C3-3AD0-43A6-A8BE-F940417EFD3A}"/>
              </a:ext>
            </a:extLst>
          </p:cNvPr>
          <p:cNvSpPr txBox="1">
            <a:spLocks/>
          </p:cNvSpPr>
          <p:nvPr/>
        </p:nvSpPr>
        <p:spPr>
          <a:xfrm>
            <a:off x="125194" y="826161"/>
            <a:ext cx="1413199" cy="338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0" dirty="0">
                <a:solidFill>
                  <a:schemeClr val="accent1"/>
                </a:solidFill>
              </a:rPr>
              <a:t>timestep loop</a:t>
            </a:r>
          </a:p>
        </p:txBody>
      </p: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E0260E97-499A-4703-93F0-3C4DE00118B2}"/>
              </a:ext>
            </a:extLst>
          </p:cNvPr>
          <p:cNvCxnSpPr>
            <a:cxnSpLocks/>
            <a:stCxn id="99" idx="2"/>
            <a:endCxn id="16" idx="2"/>
          </p:cNvCxnSpPr>
          <p:nvPr/>
        </p:nvCxnSpPr>
        <p:spPr>
          <a:xfrm rot="5400000" flipH="1">
            <a:off x="4769470" y="-1209818"/>
            <a:ext cx="795016" cy="6817968"/>
          </a:xfrm>
          <a:prstGeom prst="bentConnector3">
            <a:avLst>
              <a:gd name="adj1" fmla="val -2875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Content Placeholder 2">
            <a:extLst>
              <a:ext uri="{FF2B5EF4-FFF2-40B4-BE49-F238E27FC236}">
                <a16:creationId xmlns:a16="http://schemas.microsoft.com/office/drawing/2014/main" id="{A485A0B8-16B3-40EA-BD60-DB2110A4220A}"/>
              </a:ext>
            </a:extLst>
          </p:cNvPr>
          <p:cNvSpPr txBox="1">
            <a:spLocks/>
          </p:cNvSpPr>
          <p:nvPr/>
        </p:nvSpPr>
        <p:spPr>
          <a:xfrm>
            <a:off x="3229541" y="2579140"/>
            <a:ext cx="3213593" cy="338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0" dirty="0"/>
              <a:t>back prop: </a:t>
            </a:r>
            <a:r>
              <a:rPr lang="en-US" sz="1400" b="1" dirty="0"/>
              <a:t>minimize</a:t>
            </a:r>
            <a:r>
              <a:rPr lang="en-US" sz="1400" b="0" dirty="0"/>
              <a:t> loss: toward 0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F82AE012-885F-455B-A711-EDAB44FCC065}"/>
              </a:ext>
            </a:extLst>
          </p:cNvPr>
          <p:cNvSpPr/>
          <p:nvPr/>
        </p:nvSpPr>
        <p:spPr>
          <a:xfrm>
            <a:off x="161991" y="827563"/>
            <a:ext cx="10010709" cy="2247941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Content Placeholder 2">
            <a:extLst>
              <a:ext uri="{FF2B5EF4-FFF2-40B4-BE49-F238E27FC236}">
                <a16:creationId xmlns:a16="http://schemas.microsoft.com/office/drawing/2014/main" id="{D873AEF8-C06D-4537-BB08-6A455FC781FE}"/>
              </a:ext>
            </a:extLst>
          </p:cNvPr>
          <p:cNvSpPr txBox="1">
            <a:spLocks/>
          </p:cNvSpPr>
          <p:nvPr/>
        </p:nvSpPr>
        <p:spPr>
          <a:xfrm>
            <a:off x="-53321" y="577881"/>
            <a:ext cx="1413199" cy="338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0" dirty="0">
                <a:solidFill>
                  <a:schemeClr val="accent6"/>
                </a:solidFill>
              </a:rPr>
              <a:t>episode loop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D759511F-F4F0-435F-8034-3B51BF0E3A76}"/>
                  </a:ext>
                </a:extLst>
              </p:cNvPr>
              <p:cNvSpPr txBox="1"/>
              <p:nvPr/>
            </p:nvSpPr>
            <p:spPr>
              <a:xfrm>
                <a:off x="8260992" y="1426200"/>
                <a:ext cx="8127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(−∞, 0]</m:t>
                      </m:r>
                    </m:oMath>
                  </m:oMathPara>
                </a14:m>
                <a:endParaRPr lang="en-US" dirty="0">
                  <a:highlight>
                    <a:srgbClr val="FFFF00"/>
                  </a:highlight>
                </a:endParaRPr>
              </a:p>
            </p:txBody>
          </p:sp>
        </mc:Choice>
        <mc:Fallback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D759511F-F4F0-435F-8034-3B51BF0E3A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0992" y="1426200"/>
                <a:ext cx="812723" cy="276999"/>
              </a:xfrm>
              <a:prstGeom prst="rect">
                <a:avLst/>
              </a:prstGeom>
              <a:blipFill>
                <a:blip r:embed="rId12"/>
                <a:stretch>
                  <a:fillRect l="-9774" t="-4444" r="-10526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460A7D2F-3503-45A5-AC8A-C79A7B80B159}"/>
              </a:ext>
            </a:extLst>
          </p:cNvPr>
          <p:cNvCxnSpPr>
            <a:stCxn id="119" idx="2"/>
          </p:cNvCxnSpPr>
          <p:nvPr/>
        </p:nvCxnSpPr>
        <p:spPr>
          <a:xfrm>
            <a:off x="8667354" y="1703199"/>
            <a:ext cx="0" cy="248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75B71FCE-C912-4590-A952-121EA148F38F}"/>
                  </a:ext>
                </a:extLst>
              </p:cNvPr>
              <p:cNvSpPr txBox="1"/>
              <p:nvPr/>
            </p:nvSpPr>
            <p:spPr>
              <a:xfrm>
                <a:off x="9285215" y="1426200"/>
                <a:ext cx="8127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highlight>
                            <a:srgbClr val="FF00FF"/>
                          </a:highlight>
                          <a:latin typeface="Cambria Math" panose="02040503050406030204" pitchFamily="18" charset="0"/>
                        </a:rPr>
                        <m:t>[0, 200]</m:t>
                      </m:r>
                    </m:oMath>
                  </m:oMathPara>
                </a14:m>
                <a:endParaRPr lang="en-US" dirty="0">
                  <a:highlight>
                    <a:srgbClr val="FF00FF"/>
                  </a:highlight>
                </a:endParaRPr>
              </a:p>
            </p:txBody>
          </p:sp>
        </mc:Choice>
        <mc:Fallback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75B71FCE-C912-4590-A952-121EA148F3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5215" y="1426200"/>
                <a:ext cx="812723" cy="276999"/>
              </a:xfrm>
              <a:prstGeom prst="rect">
                <a:avLst/>
              </a:prstGeom>
              <a:blipFill>
                <a:blip r:embed="rId13"/>
                <a:stretch>
                  <a:fillRect l="-9774" t="-4444" r="-11278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DF2CDCEB-D237-4A90-8777-041CAD2D4064}"/>
              </a:ext>
            </a:extLst>
          </p:cNvPr>
          <p:cNvCxnSpPr>
            <a:cxnSpLocks/>
            <a:stCxn id="122" idx="2"/>
          </p:cNvCxnSpPr>
          <p:nvPr/>
        </p:nvCxnSpPr>
        <p:spPr>
          <a:xfrm>
            <a:off x="9691577" y="1703199"/>
            <a:ext cx="138224" cy="248334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EB4CBB24-5FCE-4759-A79D-1913A420A912}"/>
                  </a:ext>
                </a:extLst>
              </p:cNvPr>
              <p:cNvSpPr txBox="1"/>
              <p:nvPr/>
            </p:nvSpPr>
            <p:spPr>
              <a:xfrm>
                <a:off x="8849053" y="3106015"/>
                <a:ext cx="3316571" cy="830997"/>
              </a:xfrm>
              <a:prstGeom prst="rect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:r>
                  <a:rPr lang="en-US" sz="1200" i="1" dirty="0">
                    <a:highlight>
                      <a:srgbClr val="FFFF00"/>
                    </a:highlight>
                    <a:latin typeface="Cambria Math" panose="02040503050406030204" pitchFamily="18" charset="0"/>
                  </a:rPr>
                  <a:t>ex) 200</a:t>
                </a:r>
                <a:r>
                  <a:rPr lang="ko-KR" altLang="en-US" sz="1200" i="1" dirty="0">
                    <a:highlight>
                      <a:srgbClr val="FFFF00"/>
                    </a:highlight>
                    <a:latin typeface="Cambria Math" panose="02040503050406030204" pitchFamily="18" charset="0"/>
                  </a:rPr>
                  <a:t>회 </a:t>
                </a:r>
                <a:r>
                  <a:rPr lang="en-US" altLang="ko-KR" sz="1200" i="1" dirty="0">
                    <a:highlight>
                      <a:srgbClr val="FFFF00"/>
                    </a:highlight>
                    <a:latin typeface="Cambria Math" panose="02040503050406030204" pitchFamily="18" charset="0"/>
                  </a:rPr>
                  <a:t>sampling</a:t>
                </a:r>
                <a:endParaRPr lang="en-US" sz="1200" i="1" dirty="0">
                  <a:highlight>
                    <a:srgbClr val="FFFF00"/>
                  </a:highlight>
                  <a:latin typeface="Cambria Math" panose="02040503050406030204" pitchFamily="18" charset="0"/>
                </a:endParaRPr>
              </a:p>
              <a:p>
                <a:pPr marL="342900" indent="-342900">
                  <a:buAutoNum type="arabicPeriod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0.5</m:t>
                            </m:r>
                          </m:e>
                        </m:d>
                      </m:e>
                    </m:func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∗100+</m:t>
                    </m:r>
                    <m:func>
                      <m:funcPr>
                        <m:ctrlP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0.5</m:t>
                            </m:r>
                          </m:e>
                        </m:d>
                      </m:e>
                    </m:func>
                    <m:r>
                      <a:rPr lang="en-US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∗100</m:t>
                    </m:r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=−60.21</m:t>
                    </m:r>
                  </m:oMath>
                </a14:m>
                <a:endParaRPr lang="en-US" sz="12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342900" indent="-342900">
                  <a:buAutoNum type="arabicPeriod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0.</m:t>
                            </m:r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func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0+</m:t>
                    </m:r>
                    <m:func>
                      <m:funcPr>
                        <m:ctrlP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0.</m:t>
                            </m:r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9</m:t>
                            </m:r>
                          </m:e>
                        </m:d>
                      </m:e>
                    </m:func>
                    <m:r>
                      <a:rPr lang="en-US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18</m:t>
                    </m:r>
                    <m:r>
                      <a:rPr lang="en-US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28</m:t>
                    </m:r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.2</m:t>
                    </m:r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sz="1200" dirty="0"/>
              </a:p>
              <a:p>
                <a:pPr marL="342900" indent="-342900">
                  <a:buFontTx/>
                  <a:buAutoNum type="arabicPeriod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0.</m:t>
                            </m:r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func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∗2+</m:t>
                    </m:r>
                    <m:func>
                      <m:funcPr>
                        <m:ctrlP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0.</m:t>
                            </m:r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9</m:t>
                            </m:r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9</m:t>
                            </m:r>
                          </m:e>
                        </m:d>
                      </m:e>
                    </m:func>
                    <m:r>
                      <a:rPr lang="en-US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98</m:t>
                    </m:r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86</m:t>
                    </m:r>
                  </m:oMath>
                </a14:m>
                <a:endParaRPr lang="en-US" sz="1200" dirty="0"/>
              </a:p>
            </p:txBody>
          </p:sp>
        </mc:Choice>
        <mc:Fallback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EB4CBB24-5FCE-4759-A79D-1913A420A9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9053" y="3106015"/>
                <a:ext cx="3316571" cy="830997"/>
              </a:xfrm>
              <a:prstGeom prst="rect">
                <a:avLst/>
              </a:prstGeom>
              <a:blipFill>
                <a:blip r:embed="rId14"/>
                <a:stretch>
                  <a:fillRect t="-725" b="-3623"/>
                </a:stretch>
              </a:blip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20DD4BBC-CBD3-480D-BC78-D9FEDA3466C6}"/>
              </a:ext>
            </a:extLst>
          </p:cNvPr>
          <p:cNvCxnSpPr>
            <a:cxnSpLocks/>
            <a:stCxn id="92" idx="2"/>
            <a:endCxn id="74" idx="1"/>
          </p:cNvCxnSpPr>
          <p:nvPr/>
        </p:nvCxnSpPr>
        <p:spPr>
          <a:xfrm>
            <a:off x="2731251" y="1647421"/>
            <a:ext cx="98824" cy="5501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Content Placeholder 2">
            <a:extLst>
              <a:ext uri="{FF2B5EF4-FFF2-40B4-BE49-F238E27FC236}">
                <a16:creationId xmlns:a16="http://schemas.microsoft.com/office/drawing/2014/main" id="{ADA21204-B26E-4E8F-A328-D937AEE69B3F}"/>
              </a:ext>
            </a:extLst>
          </p:cNvPr>
          <p:cNvSpPr txBox="1">
            <a:spLocks/>
          </p:cNvSpPr>
          <p:nvPr/>
        </p:nvSpPr>
        <p:spPr>
          <a:xfrm>
            <a:off x="3864827" y="1301922"/>
            <a:ext cx="568636" cy="338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0" dirty="0"/>
              <a:t>env</a:t>
            </a:r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ACD33499-754F-4D43-9690-9E5F908A01FF}"/>
              </a:ext>
            </a:extLst>
          </p:cNvPr>
          <p:cNvSpPr/>
          <p:nvPr/>
        </p:nvSpPr>
        <p:spPr>
          <a:xfrm>
            <a:off x="11500338" y="3689691"/>
            <a:ext cx="439616" cy="247321"/>
          </a:xfrm>
          <a:prstGeom prst="ellipse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19E8CEBB-E406-465D-819E-7677D7C1B81A}"/>
              </a:ext>
            </a:extLst>
          </p:cNvPr>
          <p:cNvCxnSpPr/>
          <p:nvPr/>
        </p:nvCxnSpPr>
        <p:spPr>
          <a:xfrm flipH="1">
            <a:off x="9829801" y="3937012"/>
            <a:ext cx="1890345" cy="2147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F0F6D6AE-E937-4407-815D-1620726CF0E1}"/>
                  </a:ext>
                </a:extLst>
              </p:cNvPr>
              <p:cNvSpPr txBox="1"/>
              <p:nvPr/>
            </p:nvSpPr>
            <p:spPr>
              <a:xfrm>
                <a:off x="9760689" y="4932771"/>
                <a:ext cx="2558561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−4.86∗</m:t>
                      </m:r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𝑟𝑒𝑤𝑎𝑟</m:t>
                      </m:r>
                      <m:sSub>
                        <m:sSubPr>
                          <m:ctrlP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𝑑</m:t>
                          </m:r>
                        </m:e>
                        <m:sub>
                          <m: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𝑚𝑎𝑥</m:t>
                          </m:r>
                        </m:sub>
                      </m:sSub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−972.85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F0F6D6AE-E937-4407-815D-1620726CF0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0689" y="4932771"/>
                <a:ext cx="2558561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1227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A0C5A584-F771-42FE-A23D-884F4E103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704" y="82469"/>
            <a:ext cx="11800920" cy="490552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REINFORCE – bipartite (primitive) formulation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5A526E97-1895-4024-8CAF-F999DDA524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9476" y="4792002"/>
                <a:ext cx="562176" cy="44483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5A526E97-1895-4024-8CAF-F999DDA524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9476" y="4792002"/>
                <a:ext cx="562176" cy="44483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BB6B5D8-5B5E-4E9E-8916-F46C431AF87F}"/>
              </a:ext>
            </a:extLst>
          </p:cNvPr>
          <p:cNvCxnSpPr>
            <a:cxnSpLocks/>
            <a:stCxn id="13" idx="3"/>
            <a:endCxn id="16" idx="1"/>
          </p:cNvCxnSpPr>
          <p:nvPr/>
        </p:nvCxnSpPr>
        <p:spPr>
          <a:xfrm>
            <a:off x="861652" y="5014419"/>
            <a:ext cx="370458" cy="11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E7FA6D4E-7F1E-48B9-8BF4-84EDD6533C2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32110" y="4768664"/>
                <a:ext cx="1051767" cy="49388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|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E7FA6D4E-7F1E-48B9-8BF4-84EDD6533C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2110" y="4768664"/>
                <a:ext cx="1051767" cy="493885"/>
              </a:xfrm>
              <a:prstGeom prst="rect">
                <a:avLst/>
              </a:prstGeom>
              <a:blipFill>
                <a:blip r:embed="rId3"/>
                <a:stretch>
                  <a:fillRect l="-2286" r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A870025-CA2E-4FA3-BA07-F7CF129AD12B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 flipV="1">
            <a:off x="2283877" y="5012469"/>
            <a:ext cx="932634" cy="31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E0B7E974-DB58-4A20-8B7E-3810C302C98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216511" y="4819797"/>
                <a:ext cx="372201" cy="38534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E0B7E974-DB58-4A20-8B7E-3810C302C9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6511" y="4819797"/>
                <a:ext cx="372201" cy="3853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841CC3EA-327D-48DD-B995-63D68D548D5B}"/>
              </a:ext>
            </a:extLst>
          </p:cNvPr>
          <p:cNvCxnSpPr>
            <a:cxnSpLocks/>
            <a:stCxn id="21" idx="0"/>
            <a:endCxn id="13" idx="3"/>
          </p:cNvCxnSpPr>
          <p:nvPr/>
        </p:nvCxnSpPr>
        <p:spPr>
          <a:xfrm rot="16200000" flipH="1" flipV="1">
            <a:off x="3019195" y="2688596"/>
            <a:ext cx="168279" cy="4483365"/>
          </a:xfrm>
          <a:prstGeom prst="bentConnector4">
            <a:avLst>
              <a:gd name="adj1" fmla="val -402210"/>
              <a:gd name="adj2" fmla="val 9987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ontent Placeholder 2">
                <a:extLst>
                  <a:ext uri="{FF2B5EF4-FFF2-40B4-BE49-F238E27FC236}">
                    <a16:creationId xmlns:a16="http://schemas.microsoft.com/office/drawing/2014/main" id="{FF146E26-5807-4DB0-B1F9-29902911D5A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59001" y="4846140"/>
                <a:ext cx="1172031" cy="33848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𝑒𝑤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𝑠𝑡𝑎𝑡𝑒</m:t>
                      </m:r>
                    </m:oMath>
                  </m:oMathPara>
                </a14:m>
                <a:endParaRPr lang="en-US" sz="1800" b="0" dirty="0"/>
              </a:p>
            </p:txBody>
          </p:sp>
        </mc:Choice>
        <mc:Fallback>
          <p:sp>
            <p:nvSpPr>
              <p:cNvPr id="21" name="Content Placeholder 2">
                <a:extLst>
                  <a:ext uri="{FF2B5EF4-FFF2-40B4-BE49-F238E27FC236}">
                    <a16:creationId xmlns:a16="http://schemas.microsoft.com/office/drawing/2014/main" id="{FF146E26-5807-4DB0-B1F9-29902911D5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9001" y="4846140"/>
                <a:ext cx="1172031" cy="338485"/>
              </a:xfrm>
              <a:prstGeom prst="rect">
                <a:avLst/>
              </a:prstGeom>
              <a:blipFill>
                <a:blip r:embed="rId5"/>
                <a:stretch>
                  <a:fillRect l="-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AFE69DC-358C-47B6-AE5F-5CCEA09C5FD4}"/>
                  </a:ext>
                </a:extLst>
              </p:cNvPr>
              <p:cNvSpPr txBox="1"/>
              <p:nvPr/>
            </p:nvSpPr>
            <p:spPr>
              <a:xfrm>
                <a:off x="4664904" y="5260432"/>
                <a:ext cx="141319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𝑟𝑒𝑤𝑎𝑟𝑑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(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AFE69DC-358C-47B6-AE5F-5CCEA09C5F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4904" y="5260432"/>
                <a:ext cx="1413199" cy="369332"/>
              </a:xfrm>
              <a:prstGeom prst="rect">
                <a:avLst/>
              </a:prstGeom>
              <a:blipFill>
                <a:blip r:embed="rId6"/>
                <a:stretch>
                  <a:fillRect l="-431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C308D99-94CA-49DF-AE22-C1C326C0EEED}"/>
              </a:ext>
            </a:extLst>
          </p:cNvPr>
          <p:cNvCxnSpPr>
            <a:cxnSpLocks/>
            <a:stCxn id="18" idx="3"/>
            <a:endCxn id="21" idx="1"/>
          </p:cNvCxnSpPr>
          <p:nvPr/>
        </p:nvCxnSpPr>
        <p:spPr>
          <a:xfrm>
            <a:off x="3588712" y="5012469"/>
            <a:ext cx="1170289" cy="29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D240905-7C29-4025-9106-FEE7FCF533AC}"/>
              </a:ext>
            </a:extLst>
          </p:cNvPr>
          <p:cNvCxnSpPr>
            <a:cxnSpLocks/>
            <a:stCxn id="18" idx="3"/>
            <a:endCxn id="54" idx="1"/>
          </p:cNvCxnSpPr>
          <p:nvPr/>
        </p:nvCxnSpPr>
        <p:spPr>
          <a:xfrm>
            <a:off x="3588712" y="5012469"/>
            <a:ext cx="1076192" cy="4326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E5835A0-B74B-4C17-A2DA-D384ABF67D2D}"/>
              </a:ext>
            </a:extLst>
          </p:cNvPr>
          <p:cNvCxnSpPr>
            <a:cxnSpLocks/>
            <a:stCxn id="54" idx="3"/>
            <a:endCxn id="99" idx="1"/>
          </p:cNvCxnSpPr>
          <p:nvPr/>
        </p:nvCxnSpPr>
        <p:spPr>
          <a:xfrm>
            <a:off x="6078103" y="5445098"/>
            <a:ext cx="839573" cy="4005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47A044A-AB9E-41DB-B2B7-1F68DCA69BDC}"/>
                  </a:ext>
                </a:extLst>
              </p:cNvPr>
              <p:cNvSpPr txBox="1"/>
              <p:nvPr/>
            </p:nvSpPr>
            <p:spPr>
              <a:xfrm>
                <a:off x="2830075" y="5644131"/>
                <a:ext cx="152456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𝑙𝑜𝑔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|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b="0" dirty="0"/>
              </a:p>
            </p:txBody>
          </p:sp>
        </mc:Choice>
        <mc:Fallback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47A044A-AB9E-41DB-B2B7-1F68DCA69B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0075" y="5644131"/>
                <a:ext cx="1524569" cy="369332"/>
              </a:xfrm>
              <a:prstGeom prst="rect">
                <a:avLst/>
              </a:prstGeom>
              <a:blipFill>
                <a:blip r:embed="rId7"/>
                <a:stretch>
                  <a:fillRect l="-800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Content Placeholder 2">
            <a:extLst>
              <a:ext uri="{FF2B5EF4-FFF2-40B4-BE49-F238E27FC236}">
                <a16:creationId xmlns:a16="http://schemas.microsoft.com/office/drawing/2014/main" id="{017D9FF6-8A6A-445C-89A6-937CBB8A3CB9}"/>
              </a:ext>
            </a:extLst>
          </p:cNvPr>
          <p:cNvSpPr txBox="1">
            <a:spLocks/>
          </p:cNvSpPr>
          <p:nvPr/>
        </p:nvSpPr>
        <p:spPr>
          <a:xfrm>
            <a:off x="2232960" y="4769827"/>
            <a:ext cx="996581" cy="338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0" dirty="0"/>
              <a:t>sampling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EAA3A600-A567-4EA8-A06B-24FA2E9CC6ED}"/>
              </a:ext>
            </a:extLst>
          </p:cNvPr>
          <p:cNvCxnSpPr>
            <a:cxnSpLocks/>
            <a:stCxn id="74" idx="3"/>
            <a:endCxn id="99" idx="1"/>
          </p:cNvCxnSpPr>
          <p:nvPr/>
        </p:nvCxnSpPr>
        <p:spPr>
          <a:xfrm>
            <a:off x="4354644" y="5828797"/>
            <a:ext cx="2563032" cy="168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F6E77C96-53E9-469F-B936-8F6331658E1C}"/>
                  </a:ext>
                </a:extLst>
              </p:cNvPr>
              <p:cNvSpPr txBox="1"/>
              <p:nvPr/>
            </p:nvSpPr>
            <p:spPr>
              <a:xfrm>
                <a:off x="6917676" y="5463389"/>
                <a:ext cx="3316571" cy="7645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𝑙𝑜𝑠𝑠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/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𝑙𝑜𝑔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en-US" i="1">
                                  <a:highlight>
                                    <a:srgbClr val="FF00FF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highlight>
                                    <a:srgbClr val="FF00FF"/>
                                  </a:highlight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>
                                  <a:highlight>
                                    <a:srgbClr val="FF00FF"/>
                                  </a:highlight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1800" b="0" dirty="0"/>
              </a:p>
            </p:txBody>
          </p:sp>
        </mc:Choice>
        <mc:Fallback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F6E77C96-53E9-469F-B936-8F6331658E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7676" y="5463389"/>
                <a:ext cx="3316571" cy="76450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E0260E97-499A-4703-93F0-3C4DE00118B2}"/>
              </a:ext>
            </a:extLst>
          </p:cNvPr>
          <p:cNvCxnSpPr>
            <a:cxnSpLocks/>
            <a:stCxn id="99" idx="2"/>
            <a:endCxn id="16" idx="2"/>
          </p:cNvCxnSpPr>
          <p:nvPr/>
        </p:nvCxnSpPr>
        <p:spPr>
          <a:xfrm rot="5400000" flipH="1">
            <a:off x="4684305" y="2336238"/>
            <a:ext cx="965345" cy="6817968"/>
          </a:xfrm>
          <a:prstGeom prst="bentConnector3">
            <a:avLst>
              <a:gd name="adj1" fmla="val -2368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Content Placeholder 2">
            <a:extLst>
              <a:ext uri="{FF2B5EF4-FFF2-40B4-BE49-F238E27FC236}">
                <a16:creationId xmlns:a16="http://schemas.microsoft.com/office/drawing/2014/main" id="{A485A0B8-16B3-40EA-BD60-DB2110A4220A}"/>
              </a:ext>
            </a:extLst>
          </p:cNvPr>
          <p:cNvSpPr txBox="1">
            <a:spLocks/>
          </p:cNvSpPr>
          <p:nvPr/>
        </p:nvSpPr>
        <p:spPr>
          <a:xfrm>
            <a:off x="3877622" y="6245530"/>
            <a:ext cx="3147432" cy="338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0" dirty="0"/>
              <a:t>back prop: </a:t>
            </a:r>
            <a:r>
              <a:rPr lang="en-US" sz="1400" b="1" dirty="0"/>
              <a:t>minimize</a:t>
            </a:r>
            <a:r>
              <a:rPr lang="en-US" sz="1400" b="0" dirty="0"/>
              <a:t> loss : toward 0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D759511F-F4F0-435F-8034-3B51BF0E3A76}"/>
                  </a:ext>
                </a:extLst>
              </p:cNvPr>
              <p:cNvSpPr txBox="1"/>
              <p:nvPr/>
            </p:nvSpPr>
            <p:spPr>
              <a:xfrm>
                <a:off x="8260992" y="5057420"/>
                <a:ext cx="8127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(−∞, 0]</m:t>
                      </m:r>
                    </m:oMath>
                  </m:oMathPara>
                </a14:m>
                <a:endParaRPr lang="en-US" dirty="0">
                  <a:highlight>
                    <a:srgbClr val="FFFF00"/>
                  </a:highlight>
                </a:endParaRPr>
              </a:p>
            </p:txBody>
          </p:sp>
        </mc:Choice>
        <mc:Fallback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D759511F-F4F0-435F-8034-3B51BF0E3A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0992" y="5057420"/>
                <a:ext cx="812723" cy="276999"/>
              </a:xfrm>
              <a:prstGeom prst="rect">
                <a:avLst/>
              </a:prstGeom>
              <a:blipFill>
                <a:blip r:embed="rId9"/>
                <a:stretch>
                  <a:fillRect l="-9774" t="-4444" r="-10526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460A7D2F-3503-45A5-AC8A-C79A7B80B159}"/>
              </a:ext>
            </a:extLst>
          </p:cNvPr>
          <p:cNvCxnSpPr>
            <a:stCxn id="119" idx="2"/>
          </p:cNvCxnSpPr>
          <p:nvPr/>
        </p:nvCxnSpPr>
        <p:spPr>
          <a:xfrm>
            <a:off x="8667354" y="5334419"/>
            <a:ext cx="0" cy="248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75B71FCE-C912-4590-A952-121EA148F38F}"/>
                  </a:ext>
                </a:extLst>
              </p:cNvPr>
              <p:cNvSpPr txBox="1"/>
              <p:nvPr/>
            </p:nvSpPr>
            <p:spPr>
              <a:xfrm>
                <a:off x="9285215" y="5057420"/>
                <a:ext cx="10867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highlight>
                            <a:srgbClr val="FF00FF"/>
                          </a:highlight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lang="en-US" i="1">
                          <a:highlight>
                            <a:srgbClr val="FF00FF"/>
                          </a:highlight>
                          <a:latin typeface="Cambria Math" panose="02040503050406030204" pitchFamily="18" charset="0"/>
                        </a:rPr>
                        <m:t>∞</m:t>
                      </m:r>
                      <m:r>
                        <a:rPr lang="en-US" b="0" i="1" smtClean="0">
                          <a:highlight>
                            <a:srgbClr val="FF00FF"/>
                          </a:highlight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b="0" i="1" smtClean="0">
                              <a:highlight>
                                <a:srgbClr val="FF00FF"/>
                              </a:highligh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highlight>
                                <a:srgbClr val="FF00FF"/>
                              </a:highlight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highlight>
                                <a:srgbClr val="FF00FF"/>
                              </a:highlight>
                              <a:latin typeface="Cambria Math" panose="02040503050406030204" pitchFamily="18" charset="0"/>
                            </a:rPr>
                            <m:t>𝑀𝑃</m:t>
                          </m:r>
                        </m:sup>
                      </m:sSup>
                      <m:r>
                        <a:rPr lang="en-US" b="0" i="1" smtClean="0">
                          <a:highlight>
                            <a:srgbClr val="FF00FF"/>
                          </a:highlight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>
                  <a:highlight>
                    <a:srgbClr val="FF00FF"/>
                  </a:highlight>
                </a:endParaRPr>
              </a:p>
            </p:txBody>
          </p:sp>
        </mc:Choice>
        <mc:Fallback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75B71FCE-C912-4590-A952-121EA148F3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5215" y="5057420"/>
                <a:ext cx="1086772" cy="276999"/>
              </a:xfrm>
              <a:prstGeom prst="rect">
                <a:avLst/>
              </a:prstGeom>
              <a:blipFill>
                <a:blip r:embed="rId10"/>
                <a:stretch>
                  <a:fillRect l="-7303" t="-4444" r="-8427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DF2CDCEB-D237-4A90-8777-041CAD2D4064}"/>
              </a:ext>
            </a:extLst>
          </p:cNvPr>
          <p:cNvCxnSpPr>
            <a:cxnSpLocks/>
            <a:stCxn id="122" idx="2"/>
          </p:cNvCxnSpPr>
          <p:nvPr/>
        </p:nvCxnSpPr>
        <p:spPr>
          <a:xfrm>
            <a:off x="9828601" y="5334419"/>
            <a:ext cx="1200" cy="248334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20DD4BBC-CBD3-480D-BC78-D9FEDA3466C6}"/>
              </a:ext>
            </a:extLst>
          </p:cNvPr>
          <p:cNvCxnSpPr>
            <a:cxnSpLocks/>
            <a:stCxn id="92" idx="2"/>
            <a:endCxn id="74" idx="1"/>
          </p:cNvCxnSpPr>
          <p:nvPr/>
        </p:nvCxnSpPr>
        <p:spPr>
          <a:xfrm>
            <a:off x="2731251" y="5108312"/>
            <a:ext cx="98824" cy="7204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C262022-DEC6-4FAF-847B-3D604B5BDDF6}"/>
                  </a:ext>
                </a:extLst>
              </p:cNvPr>
              <p:cNvSpPr txBox="1"/>
              <p:nvPr/>
            </p:nvSpPr>
            <p:spPr>
              <a:xfrm>
                <a:off x="167619" y="648252"/>
                <a:ext cx="11077743" cy="34838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𝜶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𝝆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[</m:t>
                    </m:r>
                    <m:sSubSup>
                      <m:sSub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,…,</m:t>
                    </m:r>
                    <m:sSubSup>
                      <m:sSub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…,</m:t>
                    </m:r>
                    <m:sSubSup>
                      <m:sSub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800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  <m:e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1,1,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1,1,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⋅…⋅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dirty="0"/>
                  <a:t>    (multinomial Gaussian with diagonal covariance matrix)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600" dirty="0"/>
                  <a:t>표준편차</a:t>
                </a:r>
                <a:r>
                  <a:rPr lang="en-US" altLang="ko-KR" sz="1600" dirty="0"/>
                  <a:t>:</a:t>
                </a:r>
                <a:r>
                  <a:rPr lang="ko-KR" altLang="en-US" sz="1600" dirty="0"/>
                  <a:t> 일단 고정</a:t>
                </a:r>
                <a:endParaRPr lang="en-US" sz="1600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1800" i="1" smtClean="0">
                        <a:latin typeface="Cambria Math" panose="02040503050406030204" pitchFamily="18" charset="0"/>
                      </a:rPr>
                      <m:t>=[</m:t>
                    </m:r>
                    <m:sSubSup>
                      <m:sSub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1,1,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,…,</m:t>
                    </m:r>
                    <m:sSubSup>
                      <m:sSub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sub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sz="180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800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new state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sz="1800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MP forward pass of the state: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𝑀𝑃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𝑀𝑃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reward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𝑀𝐴𝐸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𝑀𝑃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1800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sz="1800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C262022-DEC6-4FAF-847B-3D604B5BDD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19" y="648252"/>
                <a:ext cx="11077743" cy="3483839"/>
              </a:xfrm>
              <a:prstGeom prst="rect">
                <a:avLst/>
              </a:prstGeom>
              <a:blipFill>
                <a:blip r:embed="rId11"/>
                <a:stretch>
                  <a:fillRect l="-330" b="-6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D758B43-4493-4844-A141-7DE8E6B51DA8}"/>
                  </a:ext>
                </a:extLst>
              </p:cNvPr>
              <p:cNvSpPr txBox="1"/>
              <p:nvPr/>
            </p:nvSpPr>
            <p:spPr>
              <a:xfrm>
                <a:off x="8910857" y="3979953"/>
                <a:ext cx="290678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𝑀𝑃</m:t>
                        </m:r>
                      </m:sup>
                    </m:sSup>
                  </m:oMath>
                </a14:m>
                <a:r>
                  <a:rPr lang="en-US" dirty="0"/>
                  <a:t>: ‘baseline’ of MP update</a:t>
                </a:r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D758B43-4493-4844-A141-7DE8E6B51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0857" y="3979953"/>
                <a:ext cx="2906785" cy="369332"/>
              </a:xfrm>
              <a:prstGeom prst="rect">
                <a:avLst/>
              </a:prstGeom>
              <a:blipFill>
                <a:blip r:embed="rId12"/>
                <a:stretch>
                  <a:fillRect t="-10000" r="-167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D4F8EF98-71DB-4973-83A2-4F57AA7E867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640977" y="2154535"/>
            <a:ext cx="3446547" cy="1825418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B3A5DC12-16D6-4584-A55A-26FFE73D03EC}"/>
              </a:ext>
            </a:extLst>
          </p:cNvPr>
          <p:cNvSpPr/>
          <p:nvPr/>
        </p:nvSpPr>
        <p:spPr>
          <a:xfrm>
            <a:off x="8667353" y="2154536"/>
            <a:ext cx="3357027" cy="2175278"/>
          </a:xfrm>
          <a:prstGeom prst="rect">
            <a:avLst/>
          </a:prstGeom>
          <a:noFill/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FC81827-75A2-4608-A907-BF78FF2A7D1A}"/>
              </a:ext>
            </a:extLst>
          </p:cNvPr>
          <p:cNvCxnSpPr>
            <a:cxnSpLocks/>
            <a:stCxn id="37" idx="2"/>
          </p:cNvCxnSpPr>
          <p:nvPr/>
        </p:nvCxnSpPr>
        <p:spPr>
          <a:xfrm flipH="1">
            <a:off x="10075985" y="4349285"/>
            <a:ext cx="288265" cy="70813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7A7816AB-4632-4FE5-ABD1-D9D0DEDA6FF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86876" y="4318174"/>
                <a:ext cx="742234" cy="33848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𝑀𝑃</m:t>
                      </m:r>
                    </m:oMath>
                  </m:oMathPara>
                </a14:m>
                <a:endParaRPr lang="en-US" sz="1800" b="0" dirty="0"/>
              </a:p>
            </p:txBody>
          </p:sp>
        </mc:Choice>
        <mc:Fallback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7A7816AB-4632-4FE5-ABD1-D9D0DEDA6F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6876" y="4318174"/>
                <a:ext cx="742234" cy="33848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0DFE5ED0-FC54-4570-B46C-0C9835CDC139}"/>
              </a:ext>
            </a:extLst>
          </p:cNvPr>
          <p:cNvCxnSpPr>
            <a:cxnSpLocks/>
            <a:stCxn id="13" idx="3"/>
            <a:endCxn id="47" idx="1"/>
          </p:cNvCxnSpPr>
          <p:nvPr/>
        </p:nvCxnSpPr>
        <p:spPr>
          <a:xfrm flipV="1">
            <a:off x="861652" y="4487417"/>
            <a:ext cx="525224" cy="5270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Curved 76">
            <a:extLst>
              <a:ext uri="{FF2B5EF4-FFF2-40B4-BE49-F238E27FC236}">
                <a16:creationId xmlns:a16="http://schemas.microsoft.com/office/drawing/2014/main" id="{CDE1223D-B437-40AA-A7C7-903633BA9C4B}"/>
              </a:ext>
            </a:extLst>
          </p:cNvPr>
          <p:cNvCxnSpPr>
            <a:stCxn id="47" idx="3"/>
            <a:endCxn id="54" idx="1"/>
          </p:cNvCxnSpPr>
          <p:nvPr/>
        </p:nvCxnSpPr>
        <p:spPr>
          <a:xfrm>
            <a:off x="2129110" y="4487417"/>
            <a:ext cx="2535794" cy="957681"/>
          </a:xfrm>
          <a:prstGeom prst="curvedConnector3">
            <a:avLst>
              <a:gd name="adj1" fmla="val 7439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4814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3450</TotalTime>
  <Words>952</Words>
  <Application>Microsoft Office PowerPoint</Application>
  <PresentationFormat>Widescreen</PresentationFormat>
  <Paragraphs>142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MathType 6.0 Equation</vt:lpstr>
      <vt:lpstr>PowerPoint Presentation</vt:lpstr>
      <vt:lpstr>PowerPoint Presentation</vt:lpstr>
      <vt:lpstr>Unsupervised 결과 </vt:lpstr>
      <vt:lpstr>Unsupervised 결과 - 답이 뻔한 상황들 정리 (한 row당 한 column이 1) </vt:lpstr>
      <vt:lpstr>Latency</vt:lpstr>
      <vt:lpstr>message 수렴성</vt:lpstr>
      <vt:lpstr>REINFORCE (Monte Carlo policy gradient)</vt:lpstr>
      <vt:lpstr>REINFORCE - Cartpole 예시 (Bernoulli distribution policy; action ∈ {left, right} )</vt:lpstr>
      <vt:lpstr>REINFORCE – bipartite (primitive) formulation</vt:lpstr>
      <vt:lpstr>REINFORCE (Monte Carlo policy gradient)  - 성능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김홍기[ 학부졸업 / 전기전자공학부 ]</dc:creator>
  <cp:lastModifiedBy>김홍기[ 학부졸업 / 전기전자공학부 ]</cp:lastModifiedBy>
  <cp:revision>132</cp:revision>
  <dcterms:created xsi:type="dcterms:W3CDTF">2021-11-17T06:21:30Z</dcterms:created>
  <dcterms:modified xsi:type="dcterms:W3CDTF">2021-12-27T11:08:24Z</dcterms:modified>
</cp:coreProperties>
</file>