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4" r:id="rId11"/>
    <p:sldId id="267" r:id="rId12"/>
    <p:sldId id="270" r:id="rId13"/>
    <p:sldId id="271" r:id="rId14"/>
    <p:sldId id="273" r:id="rId15"/>
    <p:sldId id="269" r:id="rId16"/>
    <p:sldId id="274" r:id="rId17"/>
    <p:sldId id="277" r:id="rId18"/>
    <p:sldId id="275" r:id="rId19"/>
    <p:sldId id="27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4.png"/><Relationship Id="rId7" Type="http://schemas.openxmlformats.org/officeDocument/2006/relationships/image" Target="../media/image9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7.png"/><Relationship Id="rId5" Type="http://schemas.openxmlformats.org/officeDocument/2006/relationships/image" Target="../media/image89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CD87C-21F3-4802-8F15-1077158A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3" y="1005573"/>
            <a:ext cx="1876687" cy="14384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9394757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(Monte Carlo policy gradient)  - </a:t>
            </a:r>
            <a:r>
              <a:rPr lang="ko-KR" altLang="en-US" sz="3200" dirty="0"/>
              <a:t>성능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95B729-1FFC-4CE9-B332-EB09C87E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2148321" cy="38534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matching </a:t>
            </a:r>
            <a:r>
              <a:rPr lang="ko-KR" altLang="en-US" sz="1800" dirty="0"/>
              <a:t>정답</a:t>
            </a:r>
            <a:endParaRPr lang="en-US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CC625-83C4-4F7A-8DD7-3300CB966A1C}"/>
              </a:ext>
            </a:extLst>
          </p:cNvPr>
          <p:cNvSpPr txBox="1">
            <a:spLocks/>
          </p:cNvSpPr>
          <p:nvPr/>
        </p:nvSpPr>
        <p:spPr>
          <a:xfrm>
            <a:off x="146471" y="2590824"/>
            <a:ext cx="8056752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 – </a:t>
            </a:r>
            <a:r>
              <a:rPr lang="ko-KR" altLang="en-US" sz="1800" dirty="0">
                <a:solidFill>
                  <a:schemeClr val="accent2"/>
                </a:solidFill>
              </a:rPr>
              <a:t>학습 </a:t>
            </a:r>
            <a:r>
              <a:rPr lang="en-US" altLang="ko-KR" sz="1800" dirty="0">
                <a:solidFill>
                  <a:schemeClr val="accent2"/>
                </a:solidFill>
              </a:rPr>
              <a:t>X (local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optimum)</a:t>
            </a:r>
            <a:endParaRPr lang="en-US" sz="1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1FAF6-EA41-42AC-9A68-66D650D928B1}"/>
                  </a:ext>
                </a:extLst>
              </p:cNvPr>
              <p:cNvSpPr txBox="1"/>
              <p:nvPr/>
            </p:nvSpPr>
            <p:spPr>
              <a:xfrm>
                <a:off x="8315326" y="66403"/>
                <a:ext cx="3624629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1FAF6-EA41-42AC-9A68-66D650D9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6" y="66403"/>
                <a:ext cx="3624629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0C26DDBF-47AC-4A87-BCC1-2109FA76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9" y="3649953"/>
            <a:ext cx="5651582" cy="28735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5581C94-AC10-4F6B-A387-416D090F8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854" y="1558319"/>
            <a:ext cx="6386146" cy="23045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9917CA-D8C7-4E54-AD45-E9484ABA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217" y="3928996"/>
            <a:ext cx="2765000" cy="20636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9A032B-C855-4435-B129-38AFF1DEE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189" y="3928996"/>
            <a:ext cx="3704811" cy="23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10168481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(Monte Carlo policy gradient)  - </a:t>
            </a:r>
            <a:r>
              <a:rPr lang="ko-KR" altLang="en-US" sz="3200" dirty="0"/>
              <a:t>개선 방안</a:t>
            </a:r>
            <a:r>
              <a:rPr lang="en-US" altLang="ko-KR" sz="3200" dirty="0"/>
              <a:t> /</a:t>
            </a:r>
            <a:r>
              <a:rPr lang="ko-KR" altLang="en-US" sz="3200" dirty="0"/>
              <a:t>계획</a:t>
            </a:r>
            <a:r>
              <a:rPr lang="en-US" altLang="ko-KR" sz="3200" dirty="0"/>
              <a:t> /</a:t>
            </a:r>
            <a:r>
              <a:rPr lang="ko-KR" altLang="en-US" sz="3200" dirty="0"/>
              <a:t>질문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95B729-1FFC-4CE9-B332-EB09C87E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4873937" cy="3735212"/>
          </a:xfrm>
        </p:spPr>
        <p:txBody>
          <a:bodyPr>
            <a:normAutofit/>
          </a:bodyPr>
          <a:lstStyle/>
          <a:p>
            <a:r>
              <a:rPr lang="en-US" sz="1800" dirty="0"/>
              <a:t>Policy </a:t>
            </a:r>
            <a:r>
              <a:rPr lang="ko-KR" altLang="en-US" sz="1800" dirty="0"/>
              <a:t>신경망 간소화 </a:t>
            </a:r>
            <a:r>
              <a:rPr lang="en-US" altLang="ko-KR" sz="1800" dirty="0"/>
              <a:t>+ </a:t>
            </a:r>
            <a:r>
              <a:rPr lang="ko-KR" altLang="en-US" sz="1800" dirty="0"/>
              <a:t>전략 구체화 </a:t>
            </a:r>
            <a:r>
              <a:rPr lang="en-US" altLang="ko-KR" sz="1800" dirty="0"/>
              <a:t>(</a:t>
            </a:r>
            <a:r>
              <a:rPr lang="ko-KR" altLang="en-US" sz="1800" dirty="0"/>
              <a:t>쪼개기</a:t>
            </a:r>
            <a:r>
              <a:rPr lang="en-US" altLang="ko-KR" sz="18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매칭문제의 </a:t>
            </a:r>
            <a:r>
              <a:rPr lang="en-US" altLang="ko-KR" sz="1800" dirty="0"/>
              <a:t>MP </a:t>
            </a:r>
            <a:r>
              <a:rPr lang="ko-KR" altLang="en-US" sz="1800" dirty="0"/>
              <a:t>성질을 반영</a:t>
            </a:r>
            <a:endParaRPr lang="en-US" altLang="ko-KR" sz="1800" dirty="0"/>
          </a:p>
          <a:p>
            <a:pPr lvl="2"/>
            <a:r>
              <a:rPr lang="en-US" altLang="ko-KR" sz="1800" dirty="0"/>
              <a:t>Alpha, rho </a:t>
            </a:r>
            <a:r>
              <a:rPr lang="ko-KR" altLang="en-US" sz="1800" dirty="0"/>
              <a:t>업데이트 패턴의 유사성</a:t>
            </a:r>
            <a:br>
              <a:rPr lang="en-US" altLang="ko-KR" sz="1800" dirty="0"/>
            </a:br>
            <a:r>
              <a:rPr lang="en-US" altLang="ko-KR" sz="1800" dirty="0"/>
              <a:t>(row-wise &amp; column-wise maximum)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각 </a:t>
            </a:r>
            <a:r>
              <a:rPr lang="en-US" altLang="ko-KR" sz="1800" dirty="0"/>
              <a:t>row/column</a:t>
            </a:r>
            <a:r>
              <a:rPr lang="ko-KR" altLang="en-US" sz="1800" dirty="0"/>
              <a:t>에서 크게 만들 </a:t>
            </a:r>
            <a:r>
              <a:rPr lang="en-US" altLang="ko-KR" sz="1800" dirty="0"/>
              <a:t>index</a:t>
            </a:r>
            <a:r>
              <a:rPr lang="ko-KR" altLang="en-US" sz="1800" dirty="0"/>
              <a:t>만 찾으면 되는건가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그래도 </a:t>
            </a:r>
            <a:r>
              <a:rPr lang="en-US" altLang="ko-KR" sz="1800" dirty="0"/>
              <a:t>function approximator</a:t>
            </a:r>
            <a:r>
              <a:rPr lang="ko-KR" altLang="en-US" sz="1800" dirty="0"/>
              <a:t>인가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4CC625-83C4-4F7A-8DD7-3300CB966A1C}"/>
              </a:ext>
            </a:extLst>
          </p:cNvPr>
          <p:cNvSpPr txBox="1">
            <a:spLocks/>
          </p:cNvSpPr>
          <p:nvPr/>
        </p:nvSpPr>
        <p:spPr>
          <a:xfrm>
            <a:off x="146471" y="5612123"/>
            <a:ext cx="8056752" cy="93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reward </a:t>
            </a:r>
            <a:r>
              <a:rPr lang="ko-KR" altLang="en-US" sz="1800" dirty="0"/>
              <a:t>함수 </a:t>
            </a:r>
            <a:r>
              <a:rPr lang="en-US" altLang="ko-KR" sz="1800" dirty="0"/>
              <a:t>manipulation</a:t>
            </a:r>
          </a:p>
          <a:p>
            <a:r>
              <a:rPr lang="en-US" sz="1800" dirty="0"/>
              <a:t>environment (different sets of weights) </a:t>
            </a:r>
            <a:r>
              <a:rPr lang="ko-KR" altLang="en-US" sz="1800" dirty="0"/>
              <a:t>적응 </a:t>
            </a:r>
            <a:r>
              <a:rPr lang="en-US" altLang="ko-KR" sz="1800" dirty="0"/>
              <a:t>– TD learning?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626B0-6223-4375-8A61-849060DE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61" y="608189"/>
            <a:ext cx="3286584" cy="4553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1BA4DA-41E8-4AC1-B89D-25CB834B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"/>
          <a:stretch/>
        </p:blipFill>
        <p:spPr>
          <a:xfrm>
            <a:off x="8852492" y="603161"/>
            <a:ext cx="3258005" cy="45535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BE30A6-FB5A-4D88-BCC7-9092C1764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67" t="83315" b="2727"/>
          <a:stretch/>
        </p:blipFill>
        <p:spPr>
          <a:xfrm>
            <a:off x="1364785" y="1870878"/>
            <a:ext cx="3286585" cy="11781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3D3576-C161-4809-998F-112F3F054BF5}"/>
              </a:ext>
            </a:extLst>
          </p:cNvPr>
          <p:cNvSpPr/>
          <p:nvPr/>
        </p:nvSpPr>
        <p:spPr>
          <a:xfrm>
            <a:off x="5644662" y="1090246"/>
            <a:ext cx="30597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48E278-F2AA-47B4-A6F7-6CC8AC9A9738}"/>
              </a:ext>
            </a:extLst>
          </p:cNvPr>
          <p:cNvSpPr/>
          <p:nvPr/>
        </p:nvSpPr>
        <p:spPr>
          <a:xfrm>
            <a:off x="5644662" y="1348154"/>
            <a:ext cx="30597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23322-09DA-4D08-AC7E-AA8E8EA8CA9D}"/>
              </a:ext>
            </a:extLst>
          </p:cNvPr>
          <p:cNvSpPr/>
          <p:nvPr/>
        </p:nvSpPr>
        <p:spPr>
          <a:xfrm>
            <a:off x="5644661" y="1579685"/>
            <a:ext cx="30597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09C837-C6B3-47F5-B8FD-E11FE6670317}"/>
              </a:ext>
            </a:extLst>
          </p:cNvPr>
          <p:cNvSpPr/>
          <p:nvPr/>
        </p:nvSpPr>
        <p:spPr>
          <a:xfrm>
            <a:off x="5644661" y="2064063"/>
            <a:ext cx="30597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477D01-B69B-4A43-A886-769D676D5D12}"/>
              </a:ext>
            </a:extLst>
          </p:cNvPr>
          <p:cNvSpPr/>
          <p:nvPr/>
        </p:nvSpPr>
        <p:spPr>
          <a:xfrm>
            <a:off x="5644661" y="1821874"/>
            <a:ext cx="30597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84E3D1-67A5-4D9C-B432-FDA5CB4DBB09}"/>
              </a:ext>
            </a:extLst>
          </p:cNvPr>
          <p:cNvSpPr/>
          <p:nvPr/>
        </p:nvSpPr>
        <p:spPr>
          <a:xfrm>
            <a:off x="5761022" y="2499505"/>
            <a:ext cx="514691" cy="1237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B48001-C1B1-4893-89E6-67CAB7AA392C}"/>
              </a:ext>
            </a:extLst>
          </p:cNvPr>
          <p:cNvSpPr/>
          <p:nvPr/>
        </p:nvSpPr>
        <p:spPr>
          <a:xfrm>
            <a:off x="6333836" y="2492743"/>
            <a:ext cx="514691" cy="1237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E3E1C-797F-4D3C-AD3E-EB489C819929}"/>
              </a:ext>
            </a:extLst>
          </p:cNvPr>
          <p:cNvSpPr/>
          <p:nvPr/>
        </p:nvSpPr>
        <p:spPr>
          <a:xfrm>
            <a:off x="6905168" y="2477755"/>
            <a:ext cx="514691" cy="1237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61F8E5-281C-421F-ADEB-1AE57319E448}"/>
              </a:ext>
            </a:extLst>
          </p:cNvPr>
          <p:cNvSpPr/>
          <p:nvPr/>
        </p:nvSpPr>
        <p:spPr>
          <a:xfrm>
            <a:off x="7469190" y="2479785"/>
            <a:ext cx="514691" cy="12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256DF7-1662-4DB1-ADB5-135ABDEB7A08}"/>
              </a:ext>
            </a:extLst>
          </p:cNvPr>
          <p:cNvSpPr/>
          <p:nvPr/>
        </p:nvSpPr>
        <p:spPr>
          <a:xfrm>
            <a:off x="8130779" y="2466182"/>
            <a:ext cx="514691" cy="1252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8F787F-C20A-4BED-A2F1-9E27AF0EAD2A}"/>
              </a:ext>
            </a:extLst>
          </p:cNvPr>
          <p:cNvSpPr/>
          <p:nvPr/>
        </p:nvSpPr>
        <p:spPr>
          <a:xfrm>
            <a:off x="7504358" y="1019907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E8086E-F777-4061-AD06-12C46487ED6C}"/>
              </a:ext>
            </a:extLst>
          </p:cNvPr>
          <p:cNvSpPr/>
          <p:nvPr/>
        </p:nvSpPr>
        <p:spPr>
          <a:xfrm>
            <a:off x="6339037" y="1285561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CEF9E4-2FF1-4907-BAC3-8CC67A6E4AD2}"/>
              </a:ext>
            </a:extLst>
          </p:cNvPr>
          <p:cNvSpPr/>
          <p:nvPr/>
        </p:nvSpPr>
        <p:spPr>
          <a:xfrm>
            <a:off x="5734504" y="1506277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EBD32A-4396-4EA9-A665-6A1637FED7F2}"/>
              </a:ext>
            </a:extLst>
          </p:cNvPr>
          <p:cNvSpPr/>
          <p:nvPr/>
        </p:nvSpPr>
        <p:spPr>
          <a:xfrm>
            <a:off x="6919778" y="1752771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29D6CD-777F-4F06-B1C0-09F7A3BE14BE}"/>
              </a:ext>
            </a:extLst>
          </p:cNvPr>
          <p:cNvSpPr/>
          <p:nvPr/>
        </p:nvSpPr>
        <p:spPr>
          <a:xfrm>
            <a:off x="8058977" y="2007846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E953B1-2389-4C8E-A15D-AC3349DA7119}"/>
              </a:ext>
            </a:extLst>
          </p:cNvPr>
          <p:cNvSpPr/>
          <p:nvPr/>
        </p:nvSpPr>
        <p:spPr>
          <a:xfrm>
            <a:off x="8088458" y="3429000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1F989-C2FA-489F-A582-E2AF70118BA0}"/>
              </a:ext>
            </a:extLst>
          </p:cNvPr>
          <p:cNvSpPr/>
          <p:nvPr/>
        </p:nvSpPr>
        <p:spPr>
          <a:xfrm>
            <a:off x="6890847" y="3196118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73B92A-22F8-422B-B004-F231E6222A2F}"/>
              </a:ext>
            </a:extLst>
          </p:cNvPr>
          <p:cNvSpPr/>
          <p:nvPr/>
        </p:nvSpPr>
        <p:spPr>
          <a:xfrm>
            <a:off x="7510287" y="2469274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65EBD5-0DB8-4A5A-9902-B5F231AFC1EB}"/>
              </a:ext>
            </a:extLst>
          </p:cNvPr>
          <p:cNvSpPr/>
          <p:nvPr/>
        </p:nvSpPr>
        <p:spPr>
          <a:xfrm>
            <a:off x="6283087" y="2692268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3CE3E3-CC37-4999-8D8A-C0F7AB152192}"/>
              </a:ext>
            </a:extLst>
          </p:cNvPr>
          <p:cNvSpPr/>
          <p:nvPr/>
        </p:nvSpPr>
        <p:spPr>
          <a:xfrm>
            <a:off x="5759001" y="2956393"/>
            <a:ext cx="599332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A1FD4-8E70-42F3-958A-BA5FAFFA1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24" y="3808954"/>
            <a:ext cx="3286584" cy="17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44ED1-64CF-4959-8228-813C1F67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717499"/>
            <a:ext cx="11468880" cy="600457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지난 주</a:t>
            </a:r>
            <a:endParaRPr lang="en-US" altLang="ko-KR" sz="1800" dirty="0"/>
          </a:p>
          <a:p>
            <a:pPr lvl="1"/>
            <a:r>
              <a:rPr lang="en-US" altLang="ko-KR" sz="1800" dirty="0"/>
              <a:t>MC policy gradient feasibility check + </a:t>
            </a:r>
            <a:r>
              <a:rPr lang="ko-KR" altLang="en-US" sz="1800" dirty="0"/>
              <a:t>학습 진행 여부</a:t>
            </a:r>
            <a:r>
              <a:rPr lang="en-US" altLang="ko-KR" sz="1800" dirty="0"/>
              <a:t> </a:t>
            </a:r>
            <a:r>
              <a:rPr lang="ko-KR" altLang="en-US" sz="1800" dirty="0"/>
              <a:t>확인 했으나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모델</a:t>
            </a:r>
            <a:r>
              <a:rPr lang="en-US" altLang="ko-KR" sz="1800" dirty="0"/>
              <a:t> 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</a:t>
            </a:r>
            <a:r>
              <a:rPr lang="ko-KR" altLang="en-US" sz="1800" dirty="0"/>
              <a:t>테크닉의 투박함으로 인해 </a:t>
            </a:r>
            <a:r>
              <a:rPr lang="en-US" altLang="ko-KR" sz="1800" dirty="0"/>
              <a:t>local optimum</a:t>
            </a:r>
            <a:r>
              <a:rPr lang="ko-KR" altLang="en-US" sz="1800" dirty="0"/>
              <a:t>에 갇힘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이번 주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Action</a:t>
            </a:r>
            <a:r>
              <a:rPr lang="ko-KR" altLang="en-US" sz="1800" dirty="0"/>
              <a:t>의 </a:t>
            </a:r>
            <a:r>
              <a:rPr lang="en-US" altLang="ko-KR" sz="1800" dirty="0"/>
              <a:t>log-probability, reward </a:t>
            </a:r>
            <a:r>
              <a:rPr lang="ko-KR" altLang="en-US" sz="1800" dirty="0"/>
              <a:t>부호에 따른 </a:t>
            </a:r>
            <a:r>
              <a:rPr lang="en-US" altLang="ko-KR" sz="1800" dirty="0"/>
              <a:t>loss </a:t>
            </a:r>
            <a:r>
              <a:rPr lang="ko-KR" altLang="en-US" sz="1800" dirty="0"/>
              <a:t>함수 조정이 필요한지 확인</a:t>
            </a:r>
            <a:endParaRPr lang="en-US" altLang="ko-KR" sz="1800" dirty="0"/>
          </a:p>
          <a:p>
            <a:pPr lvl="2"/>
            <a:r>
              <a:rPr lang="ko-KR" altLang="en-US" sz="1800" dirty="0"/>
              <a:t>필요없음 </a:t>
            </a:r>
            <a:endParaRPr lang="en-US" altLang="ko-KR" sz="1800" dirty="0"/>
          </a:p>
          <a:p>
            <a:pPr lvl="2"/>
            <a:r>
              <a:rPr lang="ko-KR" altLang="en-US" sz="1800" dirty="0"/>
              <a:t>각 </a:t>
            </a:r>
            <a:r>
              <a:rPr lang="en-US" altLang="ko-KR" sz="1800" dirty="0"/>
              <a:t>metric</a:t>
            </a:r>
            <a:r>
              <a:rPr lang="ko-KR" altLang="en-US" sz="1800" dirty="0"/>
              <a:t>의 값과 함께 </a:t>
            </a:r>
            <a:r>
              <a:rPr lang="en-US" altLang="ko-KR" sz="1800" dirty="0"/>
              <a:t>episode</a:t>
            </a:r>
            <a:r>
              <a:rPr lang="ko-KR" altLang="en-US" sz="1800" dirty="0"/>
              <a:t>당 </a:t>
            </a:r>
            <a:r>
              <a:rPr lang="en-US" altLang="ko-KR" sz="1800" dirty="0"/>
              <a:t>solve </a:t>
            </a:r>
            <a:r>
              <a:rPr lang="ko-KR" altLang="en-US" sz="1800" dirty="0"/>
              <a:t>여부를 확인해봄</a:t>
            </a:r>
            <a:endParaRPr lang="en-US" altLang="ko-KR" sz="1800" dirty="0"/>
          </a:p>
          <a:p>
            <a:pPr lvl="2"/>
            <a:r>
              <a:rPr lang="en-US" sz="1800" dirty="0"/>
              <a:t>cartpole (red dots: unsolved / green dots: solved episodes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E8A87-B816-445C-B223-E52F4D4A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75" y="3638120"/>
            <a:ext cx="5672201" cy="303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30F9C-DE80-41E8-A9E9-5AA17DA62A50}"/>
              </a:ext>
            </a:extLst>
          </p:cNvPr>
          <p:cNvSpPr txBox="1"/>
          <p:nvPr/>
        </p:nvSpPr>
        <p:spPr>
          <a:xfrm>
            <a:off x="-422188" y="120137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2022.01.04 weekly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82494-1A7D-4CB6-884C-4B9A483F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899760"/>
            <a:ext cx="4800600" cy="2514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458800-439B-4760-8A68-99DFCCED56ED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5232400" y="5157059"/>
            <a:ext cx="3553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57FB2-19D0-4C75-A287-DE856461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7" y="2002022"/>
            <a:ext cx="4802337" cy="2514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3F1E3-D5D6-4166-A19B-8A104E867924}"/>
              </a:ext>
            </a:extLst>
          </p:cNvPr>
          <p:cNvSpPr txBox="1"/>
          <p:nvPr/>
        </p:nvSpPr>
        <p:spPr>
          <a:xfrm>
            <a:off x="-2059" y="551308"/>
            <a:ext cx="117409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MP</a:t>
            </a:r>
            <a:r>
              <a:rPr lang="ko-KR" altLang="en-US" dirty="0"/>
              <a:t>로 답 근처로 보낸 후 </a:t>
            </a:r>
            <a:r>
              <a:rPr lang="en-US" altLang="ko-KR" dirty="0"/>
              <a:t>RL</a:t>
            </a:r>
            <a:r>
              <a:rPr lang="ko-KR" altLang="en-US" dirty="0"/>
              <a:t>에 입력 </a:t>
            </a:r>
            <a:r>
              <a:rPr lang="en-US" altLang="ko-KR" dirty="0"/>
              <a:t>– </a:t>
            </a:r>
            <a:r>
              <a:rPr lang="ko-KR" altLang="en-US" dirty="0"/>
              <a:t>최소한 </a:t>
            </a:r>
            <a:r>
              <a:rPr lang="en-US" altLang="ko-KR" dirty="0"/>
              <a:t>model</a:t>
            </a:r>
            <a:r>
              <a:rPr lang="ko-KR" altLang="en-US" dirty="0"/>
              <a:t>의 학습 방향이 맞는지 우선 확인 </a:t>
            </a:r>
            <a:r>
              <a:rPr lang="en-US" altLang="ko-KR" dirty="0"/>
              <a:t>(</a:t>
            </a:r>
            <a:r>
              <a:rPr lang="en-US" altLang="ko-KR" sz="1800" dirty="0"/>
              <a:t>cheat; feasibility check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bipartite (red dots: unsolved / green dots: solved episodes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2652B-B22A-4CC3-964B-B28A14D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67" y="1817067"/>
            <a:ext cx="5359416" cy="28797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444C10-59FC-465C-B473-F954D1077C0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513054" y="3256949"/>
            <a:ext cx="608813" cy="2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2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3F1E3-D5D6-4166-A19B-8A104E867924}"/>
              </a:ext>
            </a:extLst>
          </p:cNvPr>
          <p:cNvSpPr txBox="1"/>
          <p:nvPr/>
        </p:nvSpPr>
        <p:spPr>
          <a:xfrm>
            <a:off x="0" y="-2003"/>
            <a:ext cx="117409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8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Reward system </a:t>
            </a:r>
            <a:r>
              <a:rPr lang="ko-KR" altLang="en-US" dirty="0"/>
              <a:t>개편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correct match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보상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row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당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argmax(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mp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== argmax(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+10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alpha, rho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각각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5rows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→ 다 맞으면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3"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incorrect pairing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row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마다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argmax(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rl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만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나머지는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으로 바꾼 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합이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아닌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column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갯수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/2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마다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-50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 틀리면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-200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점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(e.g.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 똑같은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선택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기존 방식과 비교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50629-8EAE-40BC-BF91-ABF92228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55" y="3834973"/>
            <a:ext cx="5090334" cy="2739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244F8-CE5A-456E-89C9-1C3C57F4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21" y="3875982"/>
            <a:ext cx="4933779" cy="26577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1F5CB3-0871-4E70-98FE-F63EFF944CDF}"/>
              </a:ext>
            </a:extLst>
          </p:cNvPr>
          <p:cNvCxnSpPr>
            <a:cxnSpLocks/>
          </p:cNvCxnSpPr>
          <p:nvPr/>
        </p:nvCxnSpPr>
        <p:spPr>
          <a:xfrm flipV="1">
            <a:off x="6096000" y="5202483"/>
            <a:ext cx="608813" cy="2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0B998-9BE7-41B5-AB38-1966FBCF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" y="1157246"/>
            <a:ext cx="6074934" cy="326801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DC9160-7C05-4DD2-A12C-71ABEF57A647}"/>
              </a:ext>
            </a:extLst>
          </p:cNvPr>
          <p:cNvSpPr txBox="1">
            <a:spLocks/>
          </p:cNvSpPr>
          <p:nvPr/>
        </p:nvSpPr>
        <p:spPr>
          <a:xfrm>
            <a:off x="184570" y="830223"/>
            <a:ext cx="4285829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learning rate 0.001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6254293-CAE3-4B74-A5DE-FE69C84B317A}"/>
              </a:ext>
            </a:extLst>
          </p:cNvPr>
          <p:cNvSpPr txBox="1">
            <a:spLocks/>
          </p:cNvSpPr>
          <p:nvPr/>
        </p:nvSpPr>
        <p:spPr>
          <a:xfrm>
            <a:off x="6566196" y="886018"/>
            <a:ext cx="2485518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learning rate 0.0001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4ADE5-FAE8-450E-A14E-39ACC0E87DBA}"/>
              </a:ext>
            </a:extLst>
          </p:cNvPr>
          <p:cNvSpPr txBox="1"/>
          <p:nvPr/>
        </p:nvSpPr>
        <p:spPr>
          <a:xfrm>
            <a:off x="-254000" y="247134"/>
            <a:ext cx="61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4. </a:t>
            </a:r>
            <a:r>
              <a:rPr lang="ko-KR" altLang="en-US" dirty="0"/>
              <a:t>추가적 </a:t>
            </a:r>
            <a:r>
              <a:rPr lang="en-US" altLang="ko-KR" dirty="0"/>
              <a:t>hyperparameter </a:t>
            </a:r>
            <a:r>
              <a:rPr lang="ko-KR" altLang="en-US" dirty="0"/>
              <a:t>개선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98226-18BB-4808-AD86-37B64F000F7F}"/>
              </a:ext>
            </a:extLst>
          </p:cNvPr>
          <p:cNvSpPr txBox="1"/>
          <p:nvPr/>
        </p:nvSpPr>
        <p:spPr>
          <a:xfrm>
            <a:off x="7518400" y="4428760"/>
            <a:ext cx="5340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설계한 </a:t>
            </a:r>
            <a:r>
              <a:rPr lang="en-US" altLang="ko-KR" sz="1800" dirty="0"/>
              <a:t>total reward</a:t>
            </a:r>
            <a:r>
              <a:rPr lang="ko-KR" altLang="en-US" sz="1800" dirty="0"/>
              <a:t>의 최대까지 갔으나</a:t>
            </a:r>
            <a:r>
              <a:rPr lang="en-US" altLang="ko-KR" sz="1800" dirty="0"/>
              <a:t>..</a:t>
            </a:r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problem unsolved</a:t>
            </a:r>
            <a:r>
              <a:rPr lang="ko-KR" altLang="en-US" sz="1800" dirty="0"/>
              <a:t> </a:t>
            </a:r>
            <a:endParaRPr lang="en-US" sz="1800" dirty="0"/>
          </a:p>
          <a:p>
            <a:pPr lvl="1"/>
            <a:endParaRPr lang="en-US" altLang="ko-K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C93AD83-1254-4AD0-BFAF-3F2BAE42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50" y="1291057"/>
            <a:ext cx="5964928" cy="3088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800965-8ADF-4D19-B950-7752D337EEDA}"/>
                  </a:ext>
                </a:extLst>
              </p:cNvPr>
              <p:cNvSpPr txBox="1"/>
              <p:nvPr/>
            </p:nvSpPr>
            <p:spPr>
              <a:xfrm>
                <a:off x="282574" y="4462863"/>
                <a:ext cx="735012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5. </a:t>
                </a:r>
                <a:r>
                  <a:rPr lang="ko-KR" altLang="en-US" sz="1800" dirty="0"/>
                  <a:t>돌아오는 주 계획</a:t>
                </a: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Exploration encouraging (</a:t>
                </a:r>
                <a:r>
                  <a:rPr lang="en-US" dirty="0"/>
                  <a:t>space</a:t>
                </a:r>
                <a:r>
                  <a:rPr lang="ko-KR" altLang="en-US" dirty="0"/>
                  <a:t> 큰 공간 모두 뒤지도록</a:t>
                </a:r>
                <a:r>
                  <a:rPr lang="en-US" altLang="ko-KR" dirty="0"/>
                  <a:t>)</a:t>
                </a:r>
                <a:endParaRPr lang="en-US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SARSA</a:t>
                </a:r>
                <a:r>
                  <a:rPr lang="ko-KR" altLang="en-US" sz="1800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dirty="0"/>
                  <a:t>-greedy </a:t>
                </a:r>
                <a:r>
                  <a:rPr lang="ko-KR" altLang="en-US" sz="1800" dirty="0"/>
                  <a:t>비슷하게</a:t>
                </a:r>
                <a:r>
                  <a:rPr lang="en-US" altLang="ko-KR" sz="1800" dirty="0"/>
                  <a:t>?</a:t>
                </a:r>
                <a:endParaRPr lang="en-US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TSP neural network techniques </a:t>
                </a:r>
                <a:r>
                  <a:rPr lang="ko-KR" altLang="en-US" sz="1800" dirty="0"/>
                  <a:t>조사 후 적용</a:t>
                </a:r>
                <a:endParaRPr lang="en-US" altLang="ko-KR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“</a:t>
                </a:r>
                <a:r>
                  <a:rPr lang="en-US" dirty="0"/>
                  <a:t>entropy regularization”?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더 많은 </a:t>
                </a:r>
                <a:r>
                  <a:rPr lang="en-US" dirty="0"/>
                  <a:t>model </a:t>
                </a:r>
                <a:r>
                  <a:rPr lang="ko-KR" altLang="en-US" dirty="0"/>
                  <a:t>시도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지난 주 논의한 사항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모든걸 위해 하고있는 강화학습 공부는 세미나 돌리겠습니다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+ </a:t>
                </a:r>
                <a:r>
                  <a:rPr lang="ko-KR" altLang="en-US" dirty="0"/>
                  <a:t>수혁이형 </a:t>
                </a:r>
                <a:r>
                  <a:rPr lang="en-US" altLang="ko-KR" dirty="0"/>
                  <a:t>PC </a:t>
                </a:r>
                <a:r>
                  <a:rPr lang="ko-KR" altLang="en-US" dirty="0"/>
                  <a:t>백업완료</a:t>
                </a:r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800965-8ADF-4D19-B950-7752D337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4" y="4462863"/>
                <a:ext cx="7350125" cy="2308324"/>
              </a:xfrm>
              <a:prstGeom prst="rect">
                <a:avLst/>
              </a:prstGeom>
              <a:blipFill>
                <a:blip r:embed="rId4"/>
                <a:stretch>
                  <a:fillRect l="-663" t="-1847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3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9EE5B4-D6B8-4C07-9869-66F36342FA42}"/>
              </a:ext>
            </a:extLst>
          </p:cNvPr>
          <p:cNvSpPr txBox="1"/>
          <p:nvPr/>
        </p:nvSpPr>
        <p:spPr>
          <a:xfrm>
            <a:off x="193401" y="388032"/>
            <a:ext cx="90932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alpha, rho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argmax(w</a:t>
            </a:r>
            <a:r>
              <a:rPr lang="ko-KR" altLang="en-US" dirty="0"/>
              <a:t>의 각 </a:t>
            </a:r>
            <a:r>
              <a:rPr lang="en-US" altLang="ko-KR" dirty="0"/>
              <a:t>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 예시와 같이 </a:t>
            </a:r>
            <a:r>
              <a:rPr lang="en-US" altLang="ko-KR" dirty="0"/>
              <a:t>optimum</a:t>
            </a:r>
            <a:r>
              <a:rPr lang="ko-KR" altLang="en-US" dirty="0"/>
              <a:t>과 </a:t>
            </a:r>
            <a:r>
              <a:rPr lang="en-US" altLang="ko-KR" dirty="0"/>
              <a:t>greedy</a:t>
            </a:r>
            <a:r>
              <a:rPr lang="ko-KR" altLang="en-US" dirty="0"/>
              <a:t>가 다른 </a:t>
            </a:r>
            <a:r>
              <a:rPr lang="en-US" altLang="ko-KR" dirty="0"/>
              <a:t>row</a:t>
            </a:r>
            <a:r>
              <a:rPr lang="ko-KR" altLang="en-US" dirty="0"/>
              <a:t>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없는 경우 </a:t>
            </a:r>
            <a:r>
              <a:rPr lang="en-US" altLang="ko-KR" dirty="0"/>
              <a:t>(trivial)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개인 경우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많아질수록 </a:t>
            </a:r>
            <a:r>
              <a:rPr lang="en-US" altLang="ko-KR" dirty="0"/>
              <a:t>RL</a:t>
            </a:r>
            <a:r>
              <a:rPr lang="ko-KR" altLang="en-US" dirty="0"/>
              <a:t>로 찾기가 어려워짐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CE270E-FBD9-400F-81D1-6537945F10F2}"/>
              </a:ext>
            </a:extLst>
          </p:cNvPr>
          <p:cNvSpPr txBox="1"/>
          <p:nvPr/>
        </p:nvSpPr>
        <p:spPr>
          <a:xfrm>
            <a:off x="-1464" y="2674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Greedy start (environment</a:t>
            </a:r>
            <a:r>
              <a:rPr lang="ko-KR" altLang="en-US" b="1" dirty="0"/>
              <a:t>를 조금 반영해서 시작</a:t>
            </a:r>
            <a:r>
              <a:rPr lang="en-US" altLang="ko-KR" b="1" dirty="0"/>
              <a:t>)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FF807A-7C1B-4EDD-8AC2-1C3EBB958278}"/>
              </a:ext>
            </a:extLst>
          </p:cNvPr>
          <p:cNvCxnSpPr/>
          <p:nvPr/>
        </p:nvCxnSpPr>
        <p:spPr>
          <a:xfrm>
            <a:off x="3741490" y="1705259"/>
            <a:ext cx="74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0E1351-EAE2-4C09-BD55-4478DD3EF59A}"/>
              </a:ext>
            </a:extLst>
          </p:cNvPr>
          <p:cNvSpPr txBox="1"/>
          <p:nvPr/>
        </p:nvSpPr>
        <p:spPr>
          <a:xfrm>
            <a:off x="4559962" y="1043538"/>
            <a:ext cx="12313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0 0 1 0 0</a:t>
            </a:r>
          </a:p>
          <a:p>
            <a:r>
              <a:rPr lang="en-US" sz="1600" dirty="0"/>
              <a:t>1 0 0 0 0</a:t>
            </a:r>
            <a:br>
              <a:rPr lang="en-US" sz="1600" dirty="0"/>
            </a:br>
            <a:r>
              <a:rPr lang="en-US" sz="1600" dirty="0"/>
              <a:t>0 0 0 1 0</a:t>
            </a:r>
          </a:p>
          <a:p>
            <a:r>
              <a:rPr lang="en-US" sz="1600" dirty="0"/>
              <a:t>0 1 0 0 0</a:t>
            </a:r>
          </a:p>
          <a:p>
            <a:r>
              <a:rPr lang="en-US" sz="1600" dirty="0"/>
              <a:t>0 0 1 0 0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5219202-795D-4D1D-B20C-9F934F3F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5" y="1086047"/>
            <a:ext cx="2848373" cy="123842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D9BD41-4CEA-4653-89FF-E0BDEF0376C9}"/>
              </a:ext>
            </a:extLst>
          </p:cNvPr>
          <p:cNvCxnSpPr/>
          <p:nvPr/>
        </p:nvCxnSpPr>
        <p:spPr>
          <a:xfrm>
            <a:off x="5544245" y="1705257"/>
            <a:ext cx="74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29039D-DE12-434A-9B91-F4C06E88D446}"/>
              </a:ext>
            </a:extLst>
          </p:cNvPr>
          <p:cNvSpPr txBox="1"/>
          <p:nvPr/>
        </p:nvSpPr>
        <p:spPr>
          <a:xfrm>
            <a:off x="6362716" y="1034587"/>
            <a:ext cx="20598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-0.5 -0.5 +0.5 -0.5 -0.5</a:t>
            </a:r>
          </a:p>
          <a:p>
            <a:pPr algn="ctr"/>
            <a:r>
              <a:rPr lang="en-US" sz="1600" dirty="0"/>
              <a:t>+0.5 -0.5 -0.5 -0.5 -0.5</a:t>
            </a:r>
            <a:br>
              <a:rPr lang="en-US" sz="1600" dirty="0"/>
            </a:br>
            <a:r>
              <a:rPr lang="en-US" sz="1600" dirty="0"/>
              <a:t>-0.5 -0.5 -0.5 +0.5 -0.5</a:t>
            </a:r>
          </a:p>
          <a:p>
            <a:pPr algn="ctr"/>
            <a:r>
              <a:rPr lang="en-US" sz="1600" dirty="0"/>
              <a:t>-0.5 +0.5 -0.5 -0.5 -0.5</a:t>
            </a:r>
          </a:p>
          <a:p>
            <a:pPr algn="ctr"/>
            <a:r>
              <a:rPr lang="en-US" sz="1600" dirty="0"/>
              <a:t>-0.5 -0.5 +0.5 -0.5 -0.5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DA21C-2AFF-4B76-AA56-A7D1FB86E419}"/>
              </a:ext>
            </a:extLst>
          </p:cNvPr>
          <p:cNvSpPr txBox="1"/>
          <p:nvPr/>
        </p:nvSpPr>
        <p:spPr>
          <a:xfrm>
            <a:off x="4559962" y="2767280"/>
            <a:ext cx="12313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0 0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  <a:r>
              <a:rPr lang="en-US" sz="1600" dirty="0"/>
              <a:t> 0 </a:t>
            </a: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/>
              <a:t>1 0 0 0 0</a:t>
            </a:r>
            <a:br>
              <a:rPr lang="en-US" sz="1600" dirty="0"/>
            </a:br>
            <a:r>
              <a:rPr lang="en-US" sz="1600" dirty="0"/>
              <a:t>0 0 0 1 0</a:t>
            </a:r>
          </a:p>
          <a:p>
            <a:r>
              <a:rPr lang="en-US" sz="1600" dirty="0"/>
              <a:t>0 1 0 0 0</a:t>
            </a:r>
          </a:p>
          <a:p>
            <a:r>
              <a:rPr lang="en-US" sz="1600" dirty="0"/>
              <a:t>0 0 1 0 0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0BE704-A0FF-483C-B15E-79206BE63487}"/>
              </a:ext>
            </a:extLst>
          </p:cNvPr>
          <p:cNvSpPr txBox="1"/>
          <p:nvPr/>
        </p:nvSpPr>
        <p:spPr>
          <a:xfrm>
            <a:off x="3462858" y="3259722"/>
            <a:ext cx="115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optimum:</a:t>
            </a:r>
          </a:p>
        </p:txBody>
      </p:sp>
    </p:spTree>
    <p:extLst>
      <p:ext uri="{BB962C8B-B14F-4D97-AF65-F5344CB8AC3E}">
        <p14:creationId xmlns:p14="http://schemas.microsoft.com/office/powerpoint/2010/main" val="53555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55033E-2E08-4410-8B32-B156E2B26F84}"/>
              </a:ext>
            </a:extLst>
          </p:cNvPr>
          <p:cNvSpPr txBox="1">
            <a:spLocks/>
          </p:cNvSpPr>
          <p:nvPr/>
        </p:nvSpPr>
        <p:spPr>
          <a:xfrm>
            <a:off x="687748" y="756581"/>
            <a:ext cx="4285829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Zero</a:t>
            </a:r>
            <a:r>
              <a:rPr lang="ko-KR" altLang="en-US" sz="1800" dirty="0"/>
              <a:t> </a:t>
            </a:r>
            <a:r>
              <a:rPr lang="en-US" altLang="ko-KR" sz="1800" dirty="0"/>
              <a:t>state start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104AA0-B0A1-4230-9A57-1238839070F9}"/>
              </a:ext>
            </a:extLst>
          </p:cNvPr>
          <p:cNvSpPr txBox="1">
            <a:spLocks/>
          </p:cNvSpPr>
          <p:nvPr/>
        </p:nvSpPr>
        <p:spPr>
          <a:xfrm>
            <a:off x="6423264" y="756580"/>
            <a:ext cx="4285829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Greedy start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763E6-1E1B-4A9A-9D8F-AD34BD22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65" y="1118564"/>
            <a:ext cx="4550572" cy="2469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EE5B4-D6B8-4C07-9869-66F36342FA42}"/>
              </a:ext>
            </a:extLst>
          </p:cNvPr>
          <p:cNvSpPr txBox="1"/>
          <p:nvPr/>
        </p:nvSpPr>
        <p:spPr>
          <a:xfrm>
            <a:off x="193401" y="38803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very easy case (greedy = optimal) : </a:t>
            </a:r>
            <a:r>
              <a:rPr lang="ko-KR" altLang="en-US" sz="1800" dirty="0"/>
              <a:t>잘 됨</a:t>
            </a:r>
            <a:r>
              <a:rPr lang="en-US" altLang="ko-KR" sz="1800" dirty="0"/>
              <a:t>;</a:t>
            </a:r>
            <a:r>
              <a:rPr lang="en-US" altLang="ko-KR" dirty="0"/>
              <a:t> trivial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741EDC-EC4D-45F4-95F3-7A4C922B7300}"/>
                  </a:ext>
                </a:extLst>
              </p:cNvPr>
              <p:cNvSpPr txBox="1"/>
              <p:nvPr/>
            </p:nvSpPr>
            <p:spPr>
              <a:xfrm>
                <a:off x="235346" y="3678305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2. general case (greedy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 dirty="0"/>
                  <a:t> optimal, row 2</a:t>
                </a:r>
                <a:r>
                  <a:rPr lang="ko-KR" altLang="en-US" sz="1800" dirty="0"/>
                  <a:t>개가 다른 경우</a:t>
                </a:r>
                <a:r>
                  <a:rPr lang="en-US" altLang="ko-KR" sz="18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741EDC-EC4D-45F4-95F3-7A4C922B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6" y="3678305"/>
                <a:ext cx="6097464" cy="369332"/>
              </a:xfrm>
              <a:prstGeom prst="rect">
                <a:avLst/>
              </a:prstGeom>
              <a:blipFill>
                <a:blip r:embed="rId3"/>
                <a:stretch>
                  <a:fillRect l="-90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52E53F-7AFF-4506-ACAA-4BC88A98B13D}"/>
              </a:ext>
            </a:extLst>
          </p:cNvPr>
          <p:cNvSpPr txBox="1">
            <a:spLocks/>
          </p:cNvSpPr>
          <p:nvPr/>
        </p:nvSpPr>
        <p:spPr>
          <a:xfrm>
            <a:off x="6465153" y="4016949"/>
            <a:ext cx="4285829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Greedy start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D63057-77A1-4CC6-9672-4725A7909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36" y="4432980"/>
            <a:ext cx="4464262" cy="238622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91660D-5111-4E15-AE82-A565C9E69FB5}"/>
              </a:ext>
            </a:extLst>
          </p:cNvPr>
          <p:cNvSpPr txBox="1">
            <a:spLocks/>
          </p:cNvSpPr>
          <p:nvPr/>
        </p:nvSpPr>
        <p:spPr>
          <a:xfrm>
            <a:off x="551861" y="4008088"/>
            <a:ext cx="3123324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Weights / greedy choices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4DBF0A-1891-43B1-8208-BB683B29F91D}"/>
              </a:ext>
            </a:extLst>
          </p:cNvPr>
          <p:cNvSpPr txBox="1">
            <a:spLocks/>
          </p:cNvSpPr>
          <p:nvPr/>
        </p:nvSpPr>
        <p:spPr>
          <a:xfrm>
            <a:off x="3235568" y="4022169"/>
            <a:ext cx="1617786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Optimal(MP)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B7DAD61-F044-4BA0-910B-819F01F212C6}"/>
              </a:ext>
            </a:extLst>
          </p:cNvPr>
          <p:cNvSpPr txBox="1">
            <a:spLocks/>
          </p:cNvSpPr>
          <p:nvPr/>
        </p:nvSpPr>
        <p:spPr>
          <a:xfrm>
            <a:off x="4822088" y="4010224"/>
            <a:ext cx="808893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9162C-AA55-42EC-A6B0-E65A26652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15" y="4593336"/>
            <a:ext cx="1371791" cy="1247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BF8407-B0FD-4019-9CF0-7D8D1D1BB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77" y="4593336"/>
            <a:ext cx="1343212" cy="12860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3E3D72-E4C6-4E72-BF7B-7140F790F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00" y="4593336"/>
            <a:ext cx="2800741" cy="128605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3CD7028-7993-4F1A-9D0B-10C0741D3ADE}"/>
              </a:ext>
            </a:extLst>
          </p:cNvPr>
          <p:cNvSpPr/>
          <p:nvPr/>
        </p:nvSpPr>
        <p:spPr>
          <a:xfrm>
            <a:off x="2597520" y="4629100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DCAE2A-DA57-4EF3-B089-342B08FE5ACE}"/>
              </a:ext>
            </a:extLst>
          </p:cNvPr>
          <p:cNvSpPr/>
          <p:nvPr/>
        </p:nvSpPr>
        <p:spPr>
          <a:xfrm>
            <a:off x="2624163" y="4884315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88FFF1-1C9E-4EB1-8ED7-F6BC98B5228A}"/>
              </a:ext>
            </a:extLst>
          </p:cNvPr>
          <p:cNvSpPr/>
          <p:nvPr/>
        </p:nvSpPr>
        <p:spPr>
          <a:xfrm>
            <a:off x="1644800" y="5119639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D8E764-C6B0-4AF4-946E-B2D5C8C045A1}"/>
              </a:ext>
            </a:extLst>
          </p:cNvPr>
          <p:cNvSpPr/>
          <p:nvPr/>
        </p:nvSpPr>
        <p:spPr>
          <a:xfrm>
            <a:off x="1645866" y="5615069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F1235A-838B-43D3-A1C4-B5D2467BD43D}"/>
              </a:ext>
            </a:extLst>
          </p:cNvPr>
          <p:cNvSpPr/>
          <p:nvPr/>
        </p:nvSpPr>
        <p:spPr>
          <a:xfrm>
            <a:off x="1141858" y="5367354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74BE35-3C37-4095-9FD2-69E67CB41D12}"/>
              </a:ext>
            </a:extLst>
          </p:cNvPr>
          <p:cNvCxnSpPr>
            <a:cxnSpLocks/>
          </p:cNvCxnSpPr>
          <p:nvPr/>
        </p:nvCxnSpPr>
        <p:spPr>
          <a:xfrm flipV="1">
            <a:off x="0" y="3587831"/>
            <a:ext cx="12192000" cy="1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B55042-4EE2-4C12-86EE-85CACBD2A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378" y="1118098"/>
            <a:ext cx="4393976" cy="22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D315D-DB54-4CEA-88A5-9816D8DD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7" y="3264674"/>
            <a:ext cx="5578129" cy="289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16D09-C56D-44C6-AFB8-D4C7A0B3E049}"/>
              </a:ext>
            </a:extLst>
          </p:cNvPr>
          <p:cNvSpPr txBox="1"/>
          <p:nvPr/>
        </p:nvSpPr>
        <p:spPr>
          <a:xfrm>
            <a:off x="218568" y="96206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general case (</a:t>
            </a:r>
            <a:r>
              <a:rPr lang="ko-KR" altLang="en-US" sz="1800" dirty="0"/>
              <a:t>이어서</a:t>
            </a:r>
            <a:r>
              <a:rPr lang="en-US" altLang="ko-KR" sz="1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D_rl</a:t>
            </a:r>
            <a:r>
              <a:rPr lang="en-US" altLang="ko-KR" dirty="0"/>
              <a:t> * MP</a:t>
            </a:r>
            <a:r>
              <a:rPr lang="ko-KR" altLang="en-US" dirty="0"/>
              <a:t>의 </a:t>
            </a:r>
            <a:r>
              <a:rPr lang="en-US" altLang="ko-KR" dirty="0" err="1"/>
              <a:t>alpha+rho</a:t>
            </a:r>
            <a:r>
              <a:rPr lang="en-US" altLang="ko-KR" dirty="0"/>
              <a:t> matrix    &lt;- </a:t>
            </a:r>
            <a:r>
              <a:rPr lang="ko-KR" altLang="en-US" dirty="0"/>
              <a:t>개편안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결과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0F7709-5092-48AA-BF7A-A07A0D32EFA7}"/>
              </a:ext>
            </a:extLst>
          </p:cNvPr>
          <p:cNvCxnSpPr>
            <a:cxnSpLocks/>
          </p:cNvCxnSpPr>
          <p:nvPr/>
        </p:nvCxnSpPr>
        <p:spPr>
          <a:xfrm flipH="1" flipV="1">
            <a:off x="2128006" y="786972"/>
            <a:ext cx="1" cy="4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7E27AE-3CC4-4137-9640-8CEED6BDE7DA}"/>
              </a:ext>
            </a:extLst>
          </p:cNvPr>
          <p:cNvCxnSpPr>
            <a:cxnSpLocks/>
          </p:cNvCxnSpPr>
          <p:nvPr/>
        </p:nvCxnSpPr>
        <p:spPr>
          <a:xfrm flipH="1" flipV="1">
            <a:off x="3833769" y="786972"/>
            <a:ext cx="961937" cy="45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D16153-8AD3-4E2E-8E7F-4AAD65D09457}"/>
                  </a:ext>
                </a:extLst>
              </p:cNvPr>
              <p:cNvSpPr txBox="1"/>
              <p:nvPr/>
            </p:nvSpPr>
            <p:spPr>
              <a:xfrm>
                <a:off x="2893458" y="1718012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D16153-8AD3-4E2E-8E7F-4AAD65D0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58" y="1718012"/>
                <a:ext cx="165110" cy="276999"/>
              </a:xfrm>
              <a:prstGeom prst="rect">
                <a:avLst/>
              </a:prstGeom>
              <a:blipFill>
                <a:blip r:embed="rId3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29092-E30F-4D9E-B37F-BA9E4515610A}"/>
                  </a:ext>
                </a:extLst>
              </p:cNvPr>
              <p:cNvSpPr txBox="1"/>
              <p:nvPr/>
            </p:nvSpPr>
            <p:spPr>
              <a:xfrm>
                <a:off x="6562355" y="17205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429092-E30F-4D9E-B37F-BA9E4515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55" y="1720556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C07AAE-6142-4540-AE6A-473F29B3D847}"/>
              </a:ext>
            </a:extLst>
          </p:cNvPr>
          <p:cNvSpPr txBox="1"/>
          <p:nvPr/>
        </p:nvSpPr>
        <p:spPr>
          <a:xfrm>
            <a:off x="10259666" y="2220039"/>
            <a:ext cx="19457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(</a:t>
            </a:r>
            <a:r>
              <a:rPr lang="en-US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b="0" dirty="0"/>
              <a:t>sum=1.03)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FC912-4654-4BB6-B486-CEBD31CAA461}"/>
              </a:ext>
            </a:extLst>
          </p:cNvPr>
          <p:cNvSpPr txBox="1"/>
          <p:nvPr/>
        </p:nvSpPr>
        <p:spPr>
          <a:xfrm>
            <a:off x="831544" y="1197199"/>
            <a:ext cx="342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e.g.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ADB621-61AD-4668-9851-9926DB659256}"/>
              </a:ext>
            </a:extLst>
          </p:cNvPr>
          <p:cNvSpPr/>
          <p:nvPr/>
        </p:nvSpPr>
        <p:spPr>
          <a:xfrm>
            <a:off x="3338818" y="3264674"/>
            <a:ext cx="1006679" cy="1219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CB2672-0FFB-440C-8AB5-A4C440F93B16}"/>
              </a:ext>
            </a:extLst>
          </p:cNvPr>
          <p:cNvSpPr/>
          <p:nvPr/>
        </p:nvSpPr>
        <p:spPr>
          <a:xfrm>
            <a:off x="6114176" y="4834814"/>
            <a:ext cx="1006679" cy="1219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16AF8-2BCD-4FB8-9315-8B3F220377DF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4345497" y="3874359"/>
            <a:ext cx="3171039" cy="96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83069A-B061-403E-9C55-7B2F5288F505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7120855" y="4834814"/>
            <a:ext cx="395681" cy="6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44F107-712B-44C2-B3AC-CF6C0A031997}"/>
              </a:ext>
            </a:extLst>
          </p:cNvPr>
          <p:cNvSpPr txBox="1"/>
          <p:nvPr/>
        </p:nvSpPr>
        <p:spPr>
          <a:xfrm>
            <a:off x="7621915" y="4657003"/>
            <a:ext cx="4465201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optimum</a:t>
            </a:r>
            <a:r>
              <a:rPr lang="ko-KR" altLang="en-US" dirty="0"/>
              <a:t>의 유형이</a:t>
            </a:r>
            <a:r>
              <a:rPr lang="en-US" altLang="ko-KR" dirty="0"/>
              <a:t> pairing failure</a:t>
            </a:r>
            <a:r>
              <a:rPr lang="ko-KR" altLang="en-US" dirty="0"/>
              <a:t>인 경우들로 자주 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경우에도 큰 선호도만 맞추면 </a:t>
            </a:r>
            <a:r>
              <a:rPr lang="en-US" altLang="ko-KR" dirty="0"/>
              <a:t>reward</a:t>
            </a:r>
            <a:r>
              <a:rPr lang="ko-KR" altLang="en-US" dirty="0"/>
              <a:t>가 나쁘지 않기 때문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matching </a:t>
            </a:r>
            <a:r>
              <a:rPr lang="ko-KR" altLang="en-US" dirty="0"/>
              <a:t>문제 관점에서 </a:t>
            </a:r>
            <a:r>
              <a:rPr lang="en-US" altLang="ko-KR" dirty="0"/>
              <a:t>infeasible </a:t>
            </a:r>
            <a:r>
              <a:rPr lang="ko-KR" altLang="en-US" dirty="0"/>
              <a:t>한 답이기 때문에 </a:t>
            </a:r>
            <a:r>
              <a:rPr lang="en-US" altLang="ko-KR" dirty="0"/>
              <a:t>reward</a:t>
            </a:r>
            <a:r>
              <a:rPr lang="ko-KR" altLang="en-US" dirty="0"/>
              <a:t>를 깎아야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98800C2-34D0-482B-84E0-515D772C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486" y="1239563"/>
            <a:ext cx="1371791" cy="1257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4E804A-75C7-4031-8FCB-5E0DF82A3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203" y="1271010"/>
            <a:ext cx="3381847" cy="12098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6D8660-9700-4A34-B6B8-97D7F9193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454" y="1328168"/>
            <a:ext cx="32865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0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A0351-E430-48DC-A6AA-33BC124B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1" y="3884202"/>
            <a:ext cx="5503399" cy="2944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B20E-805B-428E-8F33-56E94D206FBC}"/>
                  </a:ext>
                </a:extLst>
              </p:cNvPr>
              <p:cNvSpPr txBox="1"/>
              <p:nvPr/>
            </p:nvSpPr>
            <p:spPr>
              <a:xfrm>
                <a:off x="193401" y="96206"/>
                <a:ext cx="809492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general case (</a:t>
                </a:r>
                <a:r>
                  <a:rPr lang="ko-KR" altLang="en-US" sz="1800" dirty="0"/>
                  <a:t>이어서</a:t>
                </a:r>
                <a:r>
                  <a:rPr lang="en-US" altLang="ko-KR" sz="18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reward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D_rl</a:t>
                </a:r>
                <a:r>
                  <a:rPr lang="en-US" altLang="ko-KR" dirty="0"/>
                  <a:t> * MP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alpha+rho</a:t>
                </a:r>
                <a:r>
                  <a:rPr lang="en-US" altLang="ko-KR" dirty="0"/>
                  <a:t> matrix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– (row, column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1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인 갯수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학습 결과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row 2</a:t>
                </a:r>
                <a:r>
                  <a:rPr lang="ko-KR" altLang="en-US" dirty="0"/>
                  <a:t>개가 </a:t>
                </a:r>
                <a:r>
                  <a:rPr lang="en-US" altLang="ko-KR" dirty="0"/>
                  <a:t>greedy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optimal </a:t>
                </a:r>
                <a:r>
                  <a:rPr lang="ko-KR" altLang="en-US" dirty="0"/>
                  <a:t>였음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B20E-805B-428E-8F33-56E94D20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1" y="96206"/>
                <a:ext cx="8094922" cy="3970318"/>
              </a:xfrm>
              <a:prstGeom prst="rect">
                <a:avLst/>
              </a:prstGeom>
              <a:blipFill>
                <a:blip r:embed="rId3"/>
                <a:stretch>
                  <a:fillRect l="-527" t="-1229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E6045-80F5-44D5-BC01-21083AE3E4E9}"/>
              </a:ext>
            </a:extLst>
          </p:cNvPr>
          <p:cNvCxnSpPr>
            <a:cxnSpLocks/>
          </p:cNvCxnSpPr>
          <p:nvPr/>
        </p:nvCxnSpPr>
        <p:spPr>
          <a:xfrm flipH="1" flipV="1">
            <a:off x="2128006" y="786972"/>
            <a:ext cx="1" cy="4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25EA1-D878-40FD-A3D3-01DD45F1EFB7}"/>
              </a:ext>
            </a:extLst>
          </p:cNvPr>
          <p:cNvCxnSpPr>
            <a:cxnSpLocks/>
          </p:cNvCxnSpPr>
          <p:nvPr/>
        </p:nvCxnSpPr>
        <p:spPr>
          <a:xfrm flipH="1" flipV="1">
            <a:off x="3267300" y="742537"/>
            <a:ext cx="1528406" cy="50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857F38-E06A-4CED-B320-39E75A8D9DDE}"/>
                  </a:ext>
                </a:extLst>
              </p:cNvPr>
              <p:cNvSpPr txBox="1"/>
              <p:nvPr/>
            </p:nvSpPr>
            <p:spPr>
              <a:xfrm>
                <a:off x="2893458" y="1718012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857F38-E06A-4CED-B320-39E75A8D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58" y="1718012"/>
                <a:ext cx="165110" cy="276999"/>
              </a:xfrm>
              <a:prstGeom prst="rect">
                <a:avLst/>
              </a:prstGeom>
              <a:blipFill>
                <a:blip r:embed="rId4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D728A7-182B-4970-A6A6-577D1A6CD70B}"/>
                  </a:ext>
                </a:extLst>
              </p:cNvPr>
              <p:cNvSpPr txBox="1"/>
              <p:nvPr/>
            </p:nvSpPr>
            <p:spPr>
              <a:xfrm>
                <a:off x="6562355" y="172055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D728A7-182B-4970-A6A6-577D1A6C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55" y="1720556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971B67B-21FA-4751-9639-41E239C7C0D0}"/>
              </a:ext>
            </a:extLst>
          </p:cNvPr>
          <p:cNvSpPr txBox="1"/>
          <p:nvPr/>
        </p:nvSpPr>
        <p:spPr>
          <a:xfrm>
            <a:off x="403705" y="1197199"/>
            <a:ext cx="342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e.g.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2BE70701-464D-4648-822C-D322C9570B5B}"/>
              </a:ext>
            </a:extLst>
          </p:cNvPr>
          <p:cNvSpPr/>
          <p:nvPr/>
        </p:nvSpPr>
        <p:spPr>
          <a:xfrm>
            <a:off x="1331346" y="1246827"/>
            <a:ext cx="80834" cy="121937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65B53-FD3C-495C-97F7-CC84BC490D88}"/>
              </a:ext>
            </a:extLst>
          </p:cNvPr>
          <p:cNvSpPr txBox="1"/>
          <p:nvPr/>
        </p:nvSpPr>
        <p:spPr>
          <a:xfrm>
            <a:off x="1141671" y="1221753"/>
            <a:ext cx="104196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r>
              <a:rPr lang="en-US" sz="16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40CE35C-A987-4643-96AA-1033D2D74B11}"/>
              </a:ext>
            </a:extLst>
          </p:cNvPr>
          <p:cNvSpPr/>
          <p:nvPr/>
        </p:nvSpPr>
        <p:spPr>
          <a:xfrm rot="16200000">
            <a:off x="2146477" y="1936123"/>
            <a:ext cx="80834" cy="1219370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EC3C0-337F-419C-A853-750A55847022}"/>
              </a:ext>
            </a:extLst>
          </p:cNvPr>
          <p:cNvSpPr txBox="1"/>
          <p:nvPr/>
        </p:nvSpPr>
        <p:spPr>
          <a:xfrm>
            <a:off x="1612771" y="2586225"/>
            <a:ext cx="12173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  0  1  1  1  2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541CA5-CE74-487F-9D33-058272EFC4D3}"/>
                  </a:ext>
                </a:extLst>
              </p:cNvPr>
              <p:cNvSpPr txBox="1"/>
              <p:nvPr/>
            </p:nvSpPr>
            <p:spPr>
              <a:xfrm>
                <a:off x="1245866" y="2907702"/>
                <a:ext cx="56115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0 + (-2) = -2 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만큼</a:t>
                </a:r>
                <a:r>
                  <a:rPr lang="en-US" sz="1600" dirty="0">
                    <a:solidFill>
                      <a:srgbClr val="C00000"/>
                    </a:solidFill>
                  </a:rPr>
                  <a:t>  reward 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차감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:      reward = -0.97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541CA5-CE74-487F-9D33-058272EF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66" y="2907702"/>
                <a:ext cx="5611588" cy="246221"/>
              </a:xfrm>
              <a:prstGeom prst="rect">
                <a:avLst/>
              </a:prstGeom>
              <a:blipFill>
                <a:blip r:embed="rId6"/>
                <a:stretch>
                  <a:fillRect l="-977" t="-30000" b="-5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97A4CE6-A97E-42F9-BEA3-71B648282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486" y="1239563"/>
            <a:ext cx="1371791" cy="1257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C03210-1FCF-412A-BC56-EC1652899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203" y="1271010"/>
            <a:ext cx="3381847" cy="12098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09BB84-8221-4512-AA44-433568C97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7454" y="1328168"/>
            <a:ext cx="3286584" cy="1152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7229A4-E694-4A1B-B3FC-8876EA58B89A}"/>
              </a:ext>
            </a:extLst>
          </p:cNvPr>
          <p:cNvSpPr txBox="1"/>
          <p:nvPr/>
        </p:nvSpPr>
        <p:spPr>
          <a:xfrm>
            <a:off x="10419057" y="2220039"/>
            <a:ext cx="10611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(sum=1.03)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8CF8ADE-10D0-4506-91D0-BEFDCA8BB2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3725" y="3906289"/>
            <a:ext cx="5464797" cy="2944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18740-BC6B-4EBB-A527-CDF0A5CBCBC3}"/>
                  </a:ext>
                </a:extLst>
              </p:cNvPr>
              <p:cNvSpPr txBox="1"/>
              <p:nvPr/>
            </p:nvSpPr>
            <p:spPr>
              <a:xfrm>
                <a:off x="6027423" y="3379921"/>
                <a:ext cx="48866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학습 결과</a:t>
                </a:r>
                <a:r>
                  <a:rPr lang="en-US" altLang="ko-KR" dirty="0"/>
                  <a:t>2 ( </a:t>
                </a:r>
                <a:r>
                  <a:rPr lang="ko-KR" altLang="en-US" dirty="0"/>
                  <a:t>전전</a:t>
                </a:r>
                <a:r>
                  <a:rPr lang="en-US" altLang="ko-KR" dirty="0"/>
                  <a:t> slide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weights)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row 2</a:t>
                </a:r>
                <a:r>
                  <a:rPr lang="ko-KR" altLang="en-US" dirty="0"/>
                  <a:t>개가 </a:t>
                </a:r>
                <a:r>
                  <a:rPr lang="en-US" altLang="ko-KR" dirty="0"/>
                  <a:t>greedy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optimal </a:t>
                </a:r>
                <a:r>
                  <a:rPr lang="ko-KR" altLang="en-US" dirty="0"/>
                  <a:t>였음</a:t>
                </a:r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18740-BC6B-4EBB-A527-CDF0A5CB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23" y="3379921"/>
                <a:ext cx="4886653" cy="646331"/>
              </a:xfrm>
              <a:prstGeom prst="rect">
                <a:avLst/>
              </a:prstGeom>
              <a:blipFill>
                <a:blip r:embed="rId11"/>
                <a:stretch>
                  <a:fillRect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B20E-805B-428E-8F33-56E94D206FBC}"/>
                  </a:ext>
                </a:extLst>
              </p:cNvPr>
              <p:cNvSpPr txBox="1"/>
              <p:nvPr/>
            </p:nvSpPr>
            <p:spPr>
              <a:xfrm>
                <a:off x="193400" y="96206"/>
                <a:ext cx="11084995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general case (</a:t>
                </a:r>
                <a:r>
                  <a:rPr lang="ko-KR" altLang="en-US" sz="1800" dirty="0"/>
                  <a:t>이어서</a:t>
                </a:r>
                <a:r>
                  <a:rPr lang="en-US" altLang="ko-KR" sz="18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row 3</a:t>
                </a:r>
                <a:r>
                  <a:rPr lang="ko-KR" altLang="en-US" dirty="0"/>
                  <a:t>개가 </a:t>
                </a:r>
                <a:r>
                  <a:rPr lang="en-US" altLang="ko-KR" dirty="0"/>
                  <a:t>greedy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optimal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B20E-805B-428E-8F33-56E94D20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0" y="96206"/>
                <a:ext cx="11084995" cy="4247317"/>
              </a:xfrm>
              <a:prstGeom prst="rect">
                <a:avLst/>
              </a:prstGeom>
              <a:blipFill>
                <a:blip r:embed="rId2"/>
                <a:stretch>
                  <a:fillRect l="-385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38C7A01-EE47-4ED6-908F-B873E852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63" y="988194"/>
            <a:ext cx="3273578" cy="172925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0EC6BB5-BD5A-4B1C-8C43-A7D29A0AB2B0}"/>
              </a:ext>
            </a:extLst>
          </p:cNvPr>
          <p:cNvSpPr txBox="1">
            <a:spLocks/>
          </p:cNvSpPr>
          <p:nvPr/>
        </p:nvSpPr>
        <p:spPr>
          <a:xfrm>
            <a:off x="5518144" y="870604"/>
            <a:ext cx="3123324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Weights / greedy choices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42ABDF-112A-41E1-9FBB-A7F965359298}"/>
              </a:ext>
            </a:extLst>
          </p:cNvPr>
          <p:cNvSpPr txBox="1">
            <a:spLocks/>
          </p:cNvSpPr>
          <p:nvPr/>
        </p:nvSpPr>
        <p:spPr>
          <a:xfrm>
            <a:off x="8201851" y="884685"/>
            <a:ext cx="1617786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Optimal(MP)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5894F9-443B-489B-BD2A-633535452AEF}"/>
              </a:ext>
            </a:extLst>
          </p:cNvPr>
          <p:cNvSpPr txBox="1">
            <a:spLocks/>
          </p:cNvSpPr>
          <p:nvPr/>
        </p:nvSpPr>
        <p:spPr>
          <a:xfrm>
            <a:off x="9788371" y="872740"/>
            <a:ext cx="808893" cy="38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35EEA-A2B2-4947-A4F8-499C97B5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3" y="1384014"/>
            <a:ext cx="1295581" cy="1190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346B8-3450-456B-9FAE-6AA67C51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131" y="1384014"/>
            <a:ext cx="1362265" cy="1238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43F46A-7BF2-4966-9371-3FF93068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531" y="1350671"/>
            <a:ext cx="2829320" cy="125747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34FB89B-B04B-41C2-8617-4ED9B22C7B52}"/>
              </a:ext>
            </a:extLst>
          </p:cNvPr>
          <p:cNvSpPr/>
          <p:nvPr/>
        </p:nvSpPr>
        <p:spPr>
          <a:xfrm>
            <a:off x="6096000" y="1336590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21879-C6B9-4F91-B44B-DCEEA5CD56C9}"/>
              </a:ext>
            </a:extLst>
          </p:cNvPr>
          <p:cNvSpPr/>
          <p:nvPr/>
        </p:nvSpPr>
        <p:spPr>
          <a:xfrm>
            <a:off x="7547990" y="2293545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F3C486-F548-469D-AA52-C194A176468D}"/>
              </a:ext>
            </a:extLst>
          </p:cNvPr>
          <p:cNvSpPr/>
          <p:nvPr/>
        </p:nvSpPr>
        <p:spPr>
          <a:xfrm>
            <a:off x="6095999" y="1568275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9CC8A1B-C87D-4391-9DD3-AD16EC5543F1}"/>
              </a:ext>
            </a:extLst>
          </p:cNvPr>
          <p:cNvSpPr/>
          <p:nvPr/>
        </p:nvSpPr>
        <p:spPr>
          <a:xfrm>
            <a:off x="7020688" y="1812440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C0356C-9DEA-4C71-B1A8-8B8D0C525F55}"/>
              </a:ext>
            </a:extLst>
          </p:cNvPr>
          <p:cNvSpPr/>
          <p:nvPr/>
        </p:nvSpPr>
        <p:spPr>
          <a:xfrm>
            <a:off x="5579681" y="2045407"/>
            <a:ext cx="514691" cy="32345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BC0D4CC-4120-436A-B308-6A8B2C3E7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48" y="2717447"/>
            <a:ext cx="3396194" cy="17888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805DC7-60C3-465E-9FA7-8A66A5214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815" y="3001736"/>
            <a:ext cx="1295581" cy="12860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407A73-5A79-4D30-BED4-FFF49FB10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973" y="4491935"/>
            <a:ext cx="4070959" cy="2160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57E87E-5B25-4C69-802A-BFC2FBBE40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2815" y="4458563"/>
            <a:ext cx="1343212" cy="12479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FD59E53-E37D-4F5C-B83F-9739B95AA2F0}"/>
              </a:ext>
            </a:extLst>
          </p:cNvPr>
          <p:cNvSpPr txBox="1"/>
          <p:nvPr/>
        </p:nvSpPr>
        <p:spPr>
          <a:xfrm>
            <a:off x="1440777" y="60727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r>
              <a:rPr lang="ko-KR" altLang="en-US" dirty="0"/>
              <a:t>다양한 </a:t>
            </a:r>
            <a:r>
              <a:rPr lang="en-US" altLang="ko-KR" dirty="0"/>
              <a:t>local optima...</a:t>
            </a:r>
          </a:p>
        </p:txBody>
      </p:sp>
    </p:spTree>
    <p:extLst>
      <p:ext uri="{BB962C8B-B14F-4D97-AF65-F5344CB8AC3E}">
        <p14:creationId xmlns:p14="http://schemas.microsoft.com/office/powerpoint/2010/main" val="14989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5BC20-49EB-4E96-9A3D-04F5A58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97" y="0"/>
            <a:ext cx="5153554" cy="51356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B126C8-B6A2-41DE-97F7-9672C46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337486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Latency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03F077-B4D9-4F8C-B90B-2B1911C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5399903" cy="2093261"/>
          </a:xfrm>
        </p:spPr>
        <p:txBody>
          <a:bodyPr>
            <a:normAutofit/>
          </a:bodyPr>
          <a:lstStyle/>
          <a:p>
            <a:r>
              <a:rPr lang="en-US" sz="1800" dirty="0"/>
              <a:t>Relative link power</a:t>
            </a:r>
            <a:r>
              <a:rPr lang="ko-KR" altLang="en-US" sz="1800" dirty="0"/>
              <a:t>가 </a:t>
            </a:r>
            <a:r>
              <a:rPr lang="en-US" sz="1800" dirty="0" err="1"/>
              <a:t>Unif</a:t>
            </a:r>
            <a:r>
              <a:rPr lang="en-US" sz="1800" dirty="0"/>
              <a:t>(0, 0.8) </a:t>
            </a:r>
            <a:r>
              <a:rPr lang="ko-KR" altLang="en-US" sz="1800" dirty="0"/>
              <a:t>일 때 </a:t>
            </a:r>
            <a:r>
              <a:rPr lang="en-US" altLang="ko-KR" sz="1800" dirty="0"/>
              <a:t>2000</a:t>
            </a:r>
            <a:r>
              <a:rPr lang="ko-KR" altLang="en-US" sz="1800" dirty="0"/>
              <a:t>개 샘플을 테스트</a:t>
            </a:r>
            <a:endParaRPr lang="en-US" altLang="ko-KR" sz="1800" dirty="0"/>
          </a:p>
          <a:p>
            <a:r>
              <a:rPr lang="en-US" sz="1800" dirty="0"/>
              <a:t>1, 201, 401 , …., 1801</a:t>
            </a:r>
            <a:r>
              <a:rPr lang="ko-KR" altLang="en-US" sz="1800" dirty="0"/>
              <a:t>번째 샘플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DNN inference </a:t>
            </a:r>
            <a:r>
              <a:rPr lang="ko-KR" altLang="en-US" sz="1800" dirty="0"/>
              <a:t>시간을 측정해보니 평균 </a:t>
            </a:r>
            <a:r>
              <a:rPr lang="en-US" altLang="ko-KR" sz="1800" dirty="0"/>
              <a:t>0.9937763214ms</a:t>
            </a:r>
            <a:endParaRPr lang="en-US" sz="1800" dirty="0"/>
          </a:p>
          <a:p>
            <a:r>
              <a:rPr lang="en-US" sz="1800" dirty="0"/>
              <a:t>2000</a:t>
            </a:r>
            <a:r>
              <a:rPr lang="ko-KR" altLang="en-US" sz="1800" dirty="0"/>
              <a:t>번의 </a:t>
            </a:r>
            <a:r>
              <a:rPr lang="en-US" altLang="ko-KR" sz="1800" dirty="0"/>
              <a:t>inference</a:t>
            </a:r>
            <a:r>
              <a:rPr lang="ko-KR" altLang="en-US" sz="1800" dirty="0"/>
              <a:t>들에 대배 통째로 시간을 재보니 평균 </a:t>
            </a:r>
            <a:r>
              <a:rPr lang="en-US" altLang="ko-KR" sz="1800" dirty="0"/>
              <a:t>2.18861722946167sec/2000 = 1.0943ms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2429-C2BA-442E-BA19-CB8746A3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2755962"/>
            <a:ext cx="4722514" cy="28715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AD4C2D-9A3C-4F74-B4F7-C246B7D975B3}"/>
              </a:ext>
            </a:extLst>
          </p:cNvPr>
          <p:cNvSpPr txBox="1">
            <a:spLocks/>
          </p:cNvSpPr>
          <p:nvPr/>
        </p:nvSpPr>
        <p:spPr>
          <a:xfrm>
            <a:off x="146471" y="5960077"/>
            <a:ext cx="9782976" cy="675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Message passing </a:t>
            </a:r>
            <a:r>
              <a:rPr lang="ko-KR" altLang="en-US" sz="1800" dirty="0"/>
              <a:t>할 때</a:t>
            </a:r>
            <a:r>
              <a:rPr lang="en-US" altLang="ko-KR" sz="1800" dirty="0"/>
              <a:t>:node</a:t>
            </a:r>
            <a:r>
              <a:rPr lang="ko-KR" altLang="en-US" sz="1800" dirty="0"/>
              <a:t>수</a:t>
            </a:r>
            <a:r>
              <a:rPr lang="en-US" altLang="ko-KR" sz="1800" dirty="0"/>
              <a:t>(5) * 10 </a:t>
            </a:r>
            <a:r>
              <a:rPr lang="ko-KR" altLang="en-US" sz="1800" dirty="0"/>
              <a:t>번 돌렸을 때 약 </a:t>
            </a:r>
            <a:r>
              <a:rPr lang="en-US" altLang="ko-KR" sz="1800" dirty="0"/>
              <a:t>8~9ms </a:t>
            </a:r>
            <a:r>
              <a:rPr lang="ko-KR" altLang="en-US" sz="1800" dirty="0"/>
              <a:t>걸림</a:t>
            </a:r>
            <a:endParaRPr lang="en-US" altLang="ko-KR" sz="1800" dirty="0"/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ML </a:t>
            </a:r>
            <a:r>
              <a:rPr lang="ko-KR" altLang="en-US" sz="1800" dirty="0"/>
              <a:t>형태가 대략 </a:t>
            </a:r>
            <a:r>
              <a:rPr lang="en-US" altLang="ko-KR" sz="1800" dirty="0"/>
              <a:t>10</a:t>
            </a:r>
            <a:r>
              <a:rPr lang="ko-KR" altLang="en-US" sz="1800" dirty="0"/>
              <a:t>배 </a:t>
            </a:r>
            <a:r>
              <a:rPr lang="en-US" altLang="ko-KR" sz="1800" dirty="0"/>
              <a:t>(+ </a:t>
            </a:r>
            <a:r>
              <a:rPr lang="ko-KR" altLang="en-US" sz="1800" dirty="0"/>
              <a:t>통신 오버헤드 만큼</a:t>
            </a:r>
            <a:r>
              <a:rPr lang="en-US" altLang="ko-KR" sz="1800" dirty="0"/>
              <a:t>)</a:t>
            </a:r>
            <a:r>
              <a:rPr lang="ko-KR" altLang="en-US" sz="1800" dirty="0"/>
              <a:t>더 빠름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57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54864-17B6-4D85-BA49-25011EC7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7"/>
          <a:stretch/>
        </p:blipFill>
        <p:spPr>
          <a:xfrm>
            <a:off x="665285" y="1114479"/>
            <a:ext cx="4059360" cy="5743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533FF3-C1D4-409E-8D7B-A25D01E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902126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message </a:t>
            </a:r>
            <a:r>
              <a:rPr lang="ko-KR" altLang="en-US" sz="3200" dirty="0"/>
              <a:t>수렴성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ACC19-7D13-4708-B021-2EEB22CA4B78}"/>
              </a:ext>
            </a:extLst>
          </p:cNvPr>
          <p:cNvSpPr txBox="1"/>
          <p:nvPr/>
        </p:nvSpPr>
        <p:spPr>
          <a:xfrm>
            <a:off x="-117050" y="745147"/>
            <a:ext cx="512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버젼의 </a:t>
            </a:r>
            <a:r>
              <a:rPr lang="en-US" altLang="ko-KR" dirty="0"/>
              <a:t>matching </a:t>
            </a:r>
            <a:r>
              <a:rPr lang="ko-KR" altLang="en-US" dirty="0"/>
              <a:t>용 </a:t>
            </a:r>
            <a:r>
              <a:rPr lang="en-US" altLang="ko-KR" dirty="0"/>
              <a:t>message update rules: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EB096-CD2A-4447-9E91-C966B093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97" y="4864255"/>
            <a:ext cx="3615643" cy="19131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98C93-A243-42B3-9EE9-2C3B271A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26" y="47301"/>
            <a:ext cx="3301962" cy="27479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15450-9C8B-47B4-81F8-4A0FA806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6" y="2887569"/>
            <a:ext cx="3458042" cy="18756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08DD6-EF8A-4109-8F57-7C56837B6119}"/>
              </a:ext>
            </a:extLst>
          </p:cNvPr>
          <p:cNvSpPr txBox="1"/>
          <p:nvPr/>
        </p:nvSpPr>
        <p:spPr>
          <a:xfrm>
            <a:off x="8932169" y="2795284"/>
            <a:ext cx="222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D4B83-10BD-4EE2-926B-5D5F4D21A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365" y="3154337"/>
            <a:ext cx="2768148" cy="11431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45924-D549-4EF1-AFBD-96F38E5AB7AE}"/>
              </a:ext>
            </a:extLst>
          </p:cNvPr>
          <p:cNvCxnSpPr>
            <a:stCxn id="11" idx="1"/>
          </p:cNvCxnSpPr>
          <p:nvPr/>
        </p:nvCxnSpPr>
        <p:spPr>
          <a:xfrm flipH="1">
            <a:off x="4360985" y="1421293"/>
            <a:ext cx="816441" cy="87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9B29E6-16AE-4172-ACE7-7A133C96EA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58536" y="3825373"/>
            <a:ext cx="718890" cy="169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C5B15-F73D-47A1-B0C2-89D1B1AC412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60987" y="5820812"/>
            <a:ext cx="823810" cy="623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2D61BC-43DE-4DEE-A3BB-45AFF8E20784}"/>
              </a:ext>
            </a:extLst>
          </p:cNvPr>
          <p:cNvSpPr txBox="1"/>
          <p:nvPr/>
        </p:nvSpPr>
        <p:spPr>
          <a:xfrm>
            <a:off x="8800440" y="6337395"/>
            <a:ext cx="331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init</a:t>
            </a:r>
            <a:r>
              <a:rPr lang="en-US" altLang="ko-KR" dirty="0"/>
              <a:t>: alpha = w/2 , rho = -w/2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98CBD5-E4A1-4E87-9B67-F12FF9E9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169" y="4996809"/>
            <a:ext cx="2819794" cy="1143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79FC06-612E-415D-B8D2-5D14AD8E6CEC}"/>
              </a:ext>
            </a:extLst>
          </p:cNvPr>
          <p:cNvSpPr txBox="1"/>
          <p:nvPr/>
        </p:nvSpPr>
        <p:spPr>
          <a:xfrm>
            <a:off x="8767197" y="4656550"/>
            <a:ext cx="262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1174288-DA49-4BF7-B25C-1568E1492F84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10295031" y="4933399"/>
            <a:ext cx="2796144" cy="38117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6" y="113926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REINFORCE (Monte Carlo policy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1619" y="1407228"/>
                <a:ext cx="5076160" cy="5336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Purely policy-based reinforcement learning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sz="1800" dirty="0"/>
                  <a:t> </a:t>
                </a:r>
                <a:r>
                  <a:rPr lang="ko-KR" altLang="en-US" sz="1800" dirty="0"/>
                  <a:t>인공신경망으로 근사</a:t>
                </a:r>
                <a:endParaRPr lang="en-US" altLang="ko-KR" sz="1800" dirty="0"/>
              </a:p>
              <a:p>
                <a:pPr lvl="1"/>
                <a:r>
                  <a:rPr lang="en-US" sz="1800" dirty="0"/>
                  <a:t>Objective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를 직접적으로 최대화</a:t>
                </a:r>
                <a:endParaRPr lang="en-US" altLang="ko-KR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유도</a:t>
                </a:r>
                <a:r>
                  <a:rPr lang="en-US" altLang="ko-KR" sz="1800" dirty="0"/>
                  <a:t>: </a:t>
                </a: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primitive formulation</a:t>
                </a:r>
              </a:p>
              <a:p>
                <a:pPr lvl="1"/>
                <a:r>
                  <a:rPr lang="ko-KR" altLang="en-US" sz="1800" dirty="0"/>
                  <a:t>다른 모델들이 이걸 기초로 함</a:t>
                </a:r>
                <a:endParaRPr lang="en-US" sz="1800" dirty="0"/>
              </a:p>
              <a:p>
                <a:r>
                  <a:rPr lang="en-US" sz="1800" dirty="0"/>
                  <a:t>on-policy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EB0E5BE1-B889-4852-BA01-4532BA46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19" y="1407228"/>
                <a:ext cx="5076160" cy="5336846"/>
              </a:xfrm>
              <a:prstGeom prst="rect">
                <a:avLst/>
              </a:prstGeom>
              <a:blipFill>
                <a:blip r:embed="rId3"/>
                <a:stretch>
                  <a:fillRect l="-720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5F2DC2-5958-4288-AE42-1475ADDB7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13285"/>
              </p:ext>
            </p:extLst>
          </p:nvPr>
        </p:nvGraphicFramePr>
        <p:xfrm>
          <a:off x="6535219" y="2333064"/>
          <a:ext cx="3568959" cy="70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Equation" r:id="rId4" imgW="2311200" imgH="457200" progId="Equation.DSMT4">
                  <p:embed/>
                </p:oleObj>
              </mc:Choice>
              <mc:Fallback>
                <p:oleObj name="Equation" r:id="rId4" imgW="2311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5219" y="2333064"/>
                        <a:ext cx="3568959" cy="705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660F4E-5A34-4345-8748-3FAF59DF1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80813"/>
              </p:ext>
            </p:extLst>
          </p:nvPr>
        </p:nvGraphicFramePr>
        <p:xfrm>
          <a:off x="6535219" y="3518393"/>
          <a:ext cx="3349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6" imgW="1942920" imgH="253800" progId="Equation.DSMT4">
                  <p:embed/>
                </p:oleObj>
              </mc:Choice>
              <mc:Fallback>
                <p:oleObj name="Equation" r:id="rId6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5219" y="3518393"/>
                        <a:ext cx="3349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2153BCB-F2F6-4FE2-8FC8-AFA164241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4539"/>
              </p:ext>
            </p:extLst>
          </p:nvPr>
        </p:nvGraphicFramePr>
        <p:xfrm>
          <a:off x="6535219" y="3003844"/>
          <a:ext cx="1949353" cy="4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8" imgW="1218960" imgH="253800" progId="Equation.DSMT4">
                  <p:embed/>
                </p:oleObj>
              </mc:Choice>
              <mc:Fallback>
                <p:oleObj name="Equation" r:id="rId8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5219" y="3003844"/>
                        <a:ext cx="1949353" cy="4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02944C-EEDE-4059-82A2-1A66B6614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02597"/>
              </p:ext>
            </p:extLst>
          </p:nvPr>
        </p:nvGraphicFramePr>
        <p:xfrm>
          <a:off x="7687892" y="4118118"/>
          <a:ext cx="4255292" cy="7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10" imgW="2755800" imgH="457200" progId="Equation.DSMT4">
                  <p:embed/>
                </p:oleObj>
              </mc:Choice>
              <mc:Fallback>
                <p:oleObj name="Equation" r:id="rId10" imgW="275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892" y="4118118"/>
                        <a:ext cx="4255292" cy="7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/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state, action, reward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trajectory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한 </a:t>
                </a:r>
                <a:r>
                  <a:rPr lang="en-US" dirty="0"/>
                  <a:t>episode</a:t>
                </a:r>
                <a:r>
                  <a:rPr lang="ko-KR" altLang="en-US" dirty="0"/>
                  <a:t>는 한 </a:t>
                </a:r>
                <a:r>
                  <a:rPr lang="en-US" altLang="ko-KR" dirty="0"/>
                  <a:t>trajectory</a:t>
                </a:r>
                <a:r>
                  <a:rPr lang="ko-KR" altLang="en-US" dirty="0"/>
                  <a:t>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: discount factor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1</a:t>
                </a:r>
                <a:r>
                  <a:rPr lang="ko-KR" altLang="en-US" dirty="0"/>
                  <a:t>에 가까울 수록 장기적 보상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0</a:t>
                </a:r>
                <a:r>
                  <a:rPr lang="ko-KR" altLang="en-US" dirty="0"/>
                  <a:t>에 가까울 수록 단기적 보상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Learning</a:t>
                </a:r>
                <a:r>
                  <a:rPr lang="ko-KR" altLang="en-US" dirty="0"/>
                  <a:t> 가능 요소 </a:t>
                </a:r>
                <a:r>
                  <a:rPr lang="en-US" altLang="ko-KR" dirty="0"/>
                  <a:t>(RL </a:t>
                </a:r>
                <a:r>
                  <a:rPr lang="ko-KR" altLang="en-US" dirty="0"/>
                  <a:t>접근 방식의 분류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u="sng" dirty="0"/>
                  <a:t>Policy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Value (SARSA, DQN,...)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Model/environment (</a:t>
                </a:r>
                <a:r>
                  <a:rPr lang="en-US" dirty="0" err="1"/>
                  <a:t>iLQR,MPC</a:t>
                </a:r>
                <a:r>
                  <a:rPr lang="en-US" dirty="0"/>
                  <a:t>, MCTS,...)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Policy + value (Actor-Critic, TRPO, PPO,...)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Model + value and/or policy (Dyna-Q, VPN,...)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6DB768-18F3-45C3-B735-EB4BF70C0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" y="1257705"/>
                <a:ext cx="5597768" cy="5035353"/>
              </a:xfrm>
              <a:prstGeom prst="rect">
                <a:avLst/>
              </a:prstGeom>
              <a:blipFill>
                <a:blip r:embed="rId12"/>
                <a:stretch>
                  <a:fillRect l="-763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>
            <a:extLst>
              <a:ext uri="{FF2B5EF4-FFF2-40B4-BE49-F238E27FC236}">
                <a16:creationId xmlns:a16="http://schemas.microsoft.com/office/drawing/2014/main" id="{E53ED782-C860-464C-8A80-95E14A17151E}"/>
              </a:ext>
            </a:extLst>
          </p:cNvPr>
          <p:cNvSpPr txBox="1">
            <a:spLocks/>
          </p:cNvSpPr>
          <p:nvPr/>
        </p:nvSpPr>
        <p:spPr>
          <a:xfrm>
            <a:off x="64476" y="862737"/>
            <a:ext cx="4630615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sng" dirty="0"/>
              <a:t>기본적 </a:t>
            </a:r>
            <a:r>
              <a:rPr lang="en-US" altLang="ko-KR" sz="2400" u="sng" dirty="0"/>
              <a:t>MDP formulation (reminder)</a:t>
            </a:r>
            <a:endParaRPr lang="en-US" sz="2400" u="sng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B1F920C-6563-4025-871F-792DF20CC6D5}"/>
              </a:ext>
            </a:extLst>
          </p:cNvPr>
          <p:cNvSpPr txBox="1">
            <a:spLocks/>
          </p:cNvSpPr>
          <p:nvPr/>
        </p:nvSpPr>
        <p:spPr>
          <a:xfrm>
            <a:off x="5834371" y="862737"/>
            <a:ext cx="4362626" cy="49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/>
              <a:t>REINFORCE algorithm</a:t>
            </a:r>
            <a:endParaRPr lang="en-US" sz="2400" u="sn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911965-DFE2-43C3-8580-6CFC3ACF96EE}"/>
              </a:ext>
            </a:extLst>
          </p:cNvPr>
          <p:cNvCxnSpPr/>
          <p:nvPr/>
        </p:nvCxnSpPr>
        <p:spPr>
          <a:xfrm>
            <a:off x="5662246" y="694592"/>
            <a:ext cx="0" cy="616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REINFORCE - Cartpole </a:t>
                </a:r>
                <a:r>
                  <a:rPr lang="ko-KR" altLang="en-US" sz="3200" dirty="0"/>
                  <a:t>예시 </a:t>
                </a:r>
                <a:r>
                  <a:rPr lang="en-US" altLang="ko-KR" sz="3200" dirty="0"/>
                  <a:t>(Bernoulli distribution policy; action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3200" dirty="0"/>
                  <a:t> {left, right} )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0C5A584-F771-42FE-A23D-884F4E103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4704" y="82469"/>
                <a:ext cx="11800920" cy="490552"/>
              </a:xfrm>
              <a:blipFill>
                <a:blip r:embed="rId2"/>
                <a:stretch>
                  <a:fillRect l="-1136" t="-25000" r="-5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E4B1B32-46C1-4B92-A841-B9D0323C1004}"/>
              </a:ext>
            </a:extLst>
          </p:cNvPr>
          <p:cNvSpPr txBox="1">
            <a:spLocks/>
          </p:cNvSpPr>
          <p:nvPr/>
        </p:nvSpPr>
        <p:spPr>
          <a:xfrm>
            <a:off x="125194" y="3689691"/>
            <a:ext cx="5076160" cy="61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REINFORCE reward vs episode: (</a:t>
            </a:r>
            <a:r>
              <a:rPr lang="ko-KR" altLang="en-US" sz="1800" dirty="0"/>
              <a:t>초반 </a:t>
            </a:r>
            <a:r>
              <a:rPr lang="en-US" altLang="ko-KR" sz="1800" dirty="0"/>
              <a:t>300episodes)</a:t>
            </a:r>
            <a:br>
              <a:rPr lang="en-US" altLang="ko-KR" sz="1800" dirty="0"/>
            </a:br>
            <a:r>
              <a:rPr lang="en-US" altLang="ko-KR" sz="1800" dirty="0"/>
              <a:t>reward</a:t>
            </a:r>
            <a:r>
              <a:rPr lang="ko-KR" altLang="en-US" sz="1800" dirty="0"/>
              <a:t>와 </a:t>
            </a:r>
            <a:r>
              <a:rPr lang="en-US" altLang="ko-KR" sz="1800" dirty="0"/>
              <a:t>loss</a:t>
            </a:r>
            <a:r>
              <a:rPr lang="ko-KR" altLang="en-US" sz="1800" dirty="0"/>
              <a:t>의 경향성 유사</a:t>
            </a:r>
            <a:endParaRPr lang="en-US" sz="1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85041-5D6E-4852-985D-1B190CA77214}"/>
              </a:ext>
            </a:extLst>
          </p:cNvPr>
          <p:cNvSpPr txBox="1">
            <a:spLocks/>
          </p:cNvSpPr>
          <p:nvPr/>
        </p:nvSpPr>
        <p:spPr>
          <a:xfrm>
            <a:off x="5326220" y="3691836"/>
            <a:ext cx="4503581" cy="6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policy </a:t>
            </a:r>
            <a:r>
              <a:rPr lang="ko-KR" altLang="en-US" sz="1800" dirty="0"/>
              <a:t>학습 진행 </a:t>
            </a:r>
            <a:r>
              <a:rPr lang="en-US" altLang="ko-KR" sz="1800" dirty="0"/>
              <a:t>(2000 episodes)</a:t>
            </a:r>
            <a:br>
              <a:rPr lang="en-US" altLang="ko-KR" sz="1800" dirty="0"/>
            </a:br>
            <a:r>
              <a:rPr lang="en-US" altLang="ko-KR" sz="1800" dirty="0"/>
              <a:t>(log-probability</a:t>
            </a:r>
            <a:r>
              <a:rPr lang="ko-KR" altLang="en-US" sz="1800" dirty="0"/>
              <a:t>합이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가까워짐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8FD14-0CAF-4D01-A30A-60441160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" y="4274246"/>
            <a:ext cx="4782858" cy="253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31865-AAF7-42D9-A2E7-994940E5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54" y="4282536"/>
            <a:ext cx="4802337" cy="2514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1331111"/>
                <a:ext cx="562176" cy="44483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1553528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1307773"/>
                <a:ext cx="1051767" cy="493885"/>
              </a:xfrm>
              <a:prstGeom prst="rect">
                <a:avLst/>
              </a:prstGeom>
              <a:blipFill>
                <a:blip r:embed="rId6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1551578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1358906"/>
                <a:ext cx="372201" cy="38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-772295"/>
            <a:ext cx="168279" cy="4483365"/>
          </a:xfrm>
          <a:prstGeom prst="bentConnector4">
            <a:avLst>
              <a:gd name="adj1" fmla="val -135846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385249"/>
                <a:ext cx="1172031" cy="338485"/>
              </a:xfrm>
              <a:prstGeom prst="rect">
                <a:avLst/>
              </a:prstGeom>
              <a:blipFill>
                <a:blip r:embed="rId8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1702842"/>
                <a:ext cx="1413199" cy="369332"/>
              </a:xfrm>
              <a:prstGeom prst="rect">
                <a:avLst/>
              </a:prstGeom>
              <a:blipFill>
                <a:blip r:embed="rId9"/>
                <a:stretch>
                  <a:fillRect l="-43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1551578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1551578"/>
            <a:ext cx="1170289" cy="33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172200" y="1887508"/>
            <a:ext cx="745476" cy="32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2012911"/>
                <a:ext cx="1524569" cy="369332"/>
              </a:xfrm>
              <a:prstGeom prst="rect">
                <a:avLst/>
              </a:prstGeom>
              <a:blipFill>
                <a:blip r:embed="rId10"/>
                <a:stretch>
                  <a:fillRect l="-8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1308936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219757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1832169"/>
                <a:ext cx="3316571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75FBB073-0DBC-4EEB-806C-AE92F8EA4C01}"/>
              </a:ext>
            </a:extLst>
          </p:cNvPr>
          <p:cNvSpPr/>
          <p:nvPr/>
        </p:nvSpPr>
        <p:spPr>
          <a:xfrm>
            <a:off x="299476" y="1055076"/>
            <a:ext cx="6294755" cy="140838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052A58C3-3AD0-43A6-A8BE-F940417EFD3A}"/>
              </a:ext>
            </a:extLst>
          </p:cNvPr>
          <p:cNvSpPr txBox="1">
            <a:spLocks/>
          </p:cNvSpPr>
          <p:nvPr/>
        </p:nvSpPr>
        <p:spPr>
          <a:xfrm>
            <a:off x="125194" y="82616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1"/>
                </a:solidFill>
              </a:rPr>
              <a:t>timestep loop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769470" y="-1209818"/>
            <a:ext cx="795016" cy="6817968"/>
          </a:xfrm>
          <a:prstGeom prst="bentConnector3">
            <a:avLst>
              <a:gd name="adj1" fmla="val -28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229541" y="2579140"/>
            <a:ext cx="3213593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loss: toward 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AE012-885F-455B-A711-EDAB44FCC065}"/>
              </a:ext>
            </a:extLst>
          </p:cNvPr>
          <p:cNvSpPr/>
          <p:nvPr/>
        </p:nvSpPr>
        <p:spPr>
          <a:xfrm>
            <a:off x="161991" y="827563"/>
            <a:ext cx="10010709" cy="224794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873AEF8-C06D-4537-BB08-6A455FC781FE}"/>
              </a:ext>
            </a:extLst>
          </p:cNvPr>
          <p:cNvSpPr txBox="1">
            <a:spLocks/>
          </p:cNvSpPr>
          <p:nvPr/>
        </p:nvSpPr>
        <p:spPr>
          <a:xfrm>
            <a:off x="-53321" y="577881"/>
            <a:ext cx="1413199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>
                <a:solidFill>
                  <a:schemeClr val="accent6"/>
                </a:solidFill>
              </a:rPr>
              <a:t>episode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 0]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92" y="1426200"/>
                <a:ext cx="812723" cy="276999"/>
              </a:xfrm>
              <a:prstGeom prst="rect">
                <a:avLst/>
              </a:prstGeom>
              <a:blipFill>
                <a:blip r:embed="rId12"/>
                <a:stretch>
                  <a:fillRect l="-9774" t="-4444" r="-1052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stCxn id="119" idx="2"/>
          </p:cNvCxnSpPr>
          <p:nvPr/>
        </p:nvCxnSpPr>
        <p:spPr>
          <a:xfrm>
            <a:off x="8667354" y="1703199"/>
            <a:ext cx="0" cy="24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[0, 200]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1426200"/>
                <a:ext cx="812723" cy="276999"/>
              </a:xfrm>
              <a:prstGeom prst="rect">
                <a:avLst/>
              </a:prstGeom>
              <a:blipFill>
                <a:blip r:embed="rId13"/>
                <a:stretch>
                  <a:fillRect l="-9774" t="-4444" r="-112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91577" y="1703199"/>
            <a:ext cx="138224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/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200</a:t>
                </a:r>
                <a:r>
                  <a:rPr lang="ko-KR" alt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회 </a:t>
                </a:r>
                <a:r>
                  <a:rPr lang="en-US" altLang="ko-KR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Bernoulli sampling </a:t>
                </a:r>
                <a:r>
                  <a:rPr lang="ko-KR" altLang="en-US" sz="12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예시</a:t>
                </a:r>
                <a:endParaRPr lang="en-US" sz="12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=−60.21</m:t>
                    </m:r>
                  </m:oMath>
                </a14:m>
                <a:endParaRPr 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∗20+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=−28.24</m:t>
                    </m:r>
                  </m:oMath>
                </a14:m>
                <a:endParaRPr lang="en-US" sz="1200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∗2+</m:t>
                    </m:r>
                    <m:func>
                      <m:func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e>
                    </m:func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198=−4.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86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B4CBB24-5FCE-4759-A79D-1913A420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53" y="3106015"/>
                <a:ext cx="3316571" cy="830997"/>
              </a:xfrm>
              <a:prstGeom prst="rect">
                <a:avLst/>
              </a:prstGeom>
              <a:blipFill>
                <a:blip r:embed="rId14"/>
                <a:stretch>
                  <a:fillRect t="-725" b="-3623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1647421"/>
            <a:ext cx="98824" cy="55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ADA21204-B26E-4E8F-A328-D937AEE69B3F}"/>
              </a:ext>
            </a:extLst>
          </p:cNvPr>
          <p:cNvSpPr txBox="1">
            <a:spLocks/>
          </p:cNvSpPr>
          <p:nvPr/>
        </p:nvSpPr>
        <p:spPr>
          <a:xfrm>
            <a:off x="3864827" y="1301922"/>
            <a:ext cx="568636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env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CD33499-754F-4D43-9690-9E5F908A01FF}"/>
              </a:ext>
            </a:extLst>
          </p:cNvPr>
          <p:cNvSpPr/>
          <p:nvPr/>
        </p:nvSpPr>
        <p:spPr>
          <a:xfrm>
            <a:off x="11500338" y="3689691"/>
            <a:ext cx="439616" cy="247321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9E8CEBB-E406-465D-819E-7677D7C1B81A}"/>
              </a:ext>
            </a:extLst>
          </p:cNvPr>
          <p:cNvCxnSpPr/>
          <p:nvPr/>
        </p:nvCxnSpPr>
        <p:spPr>
          <a:xfrm flipH="1">
            <a:off x="9829801" y="3937012"/>
            <a:ext cx="1890345" cy="214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/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−4.86∗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𝑟𝑒𝑤𝑎𝑟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−972.85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0F6D6AE-E937-4407-815D-1620726C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689" y="4932771"/>
                <a:ext cx="255856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0C5A584-F771-42FE-A23D-884F4E1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82469"/>
            <a:ext cx="11800920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REINFORCE – (very primitive) bipartite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A526E97-1895-4024-8CAF-F999DDA52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76" y="4792002"/>
                <a:ext cx="562176" cy="4448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6B5D8-5B5E-4E9E-8916-F46C431AF87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61652" y="5014419"/>
            <a:ext cx="370458" cy="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7FA6D4E-7F1E-48B9-8BF4-84EDD653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10" y="4768664"/>
                <a:ext cx="1051767" cy="493885"/>
              </a:xfrm>
              <a:prstGeom prst="rect">
                <a:avLst/>
              </a:prstGeom>
              <a:blipFill>
                <a:blip r:embed="rId3"/>
                <a:stretch>
                  <a:fillRect l="-2286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70025-CA2E-4FA3-BA07-F7CF129AD12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83877" y="5012469"/>
            <a:ext cx="932634" cy="3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0B7E974-DB58-4A20-8B7E-3810C302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11" y="4819797"/>
                <a:ext cx="372201" cy="38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1CC3EA-327D-48DD-B995-63D68D548D5B}"/>
              </a:ext>
            </a:extLst>
          </p:cNvPr>
          <p:cNvCxnSpPr>
            <a:cxnSpLocks/>
            <a:stCxn id="21" idx="0"/>
            <a:endCxn id="13" idx="3"/>
          </p:cNvCxnSpPr>
          <p:nvPr/>
        </p:nvCxnSpPr>
        <p:spPr>
          <a:xfrm rot="16200000" flipH="1" flipV="1">
            <a:off x="3019195" y="2688596"/>
            <a:ext cx="168279" cy="4483365"/>
          </a:xfrm>
          <a:prstGeom prst="bentConnector4">
            <a:avLst>
              <a:gd name="adj1" fmla="val -402210"/>
              <a:gd name="adj2" fmla="val 99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F146E26-5807-4DB0-B1F9-29902911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01" y="4846140"/>
                <a:ext cx="1172031" cy="338485"/>
              </a:xfrm>
              <a:prstGeom prst="rect">
                <a:avLst/>
              </a:prstGeom>
              <a:blipFill>
                <a:blip r:embed="rId5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/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AFE69DC-358C-47B6-AE5F-5CCEA09C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04" y="5260432"/>
                <a:ext cx="1413199" cy="369332"/>
              </a:xfrm>
              <a:prstGeom prst="rect">
                <a:avLst/>
              </a:prstGeom>
              <a:blipFill>
                <a:blip r:embed="rId6"/>
                <a:stretch>
                  <a:fillRect l="-43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308D99-94CA-49DF-AE22-C1C326C0EE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588712" y="5012469"/>
            <a:ext cx="1170289" cy="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40905-7C29-4025-9106-FEE7FCF533AC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3588712" y="5012469"/>
            <a:ext cx="1076192" cy="43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5835A0-B74B-4C17-A2DA-D384ABF67D2D}"/>
              </a:ext>
            </a:extLst>
          </p:cNvPr>
          <p:cNvCxnSpPr>
            <a:cxnSpLocks/>
            <a:stCxn id="54" idx="3"/>
            <a:endCxn id="99" idx="1"/>
          </p:cNvCxnSpPr>
          <p:nvPr/>
        </p:nvCxnSpPr>
        <p:spPr>
          <a:xfrm>
            <a:off x="6078103" y="5445098"/>
            <a:ext cx="839573" cy="40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/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7A044A-AB9E-41DB-B2B7-1F68DCA6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75" y="5644131"/>
                <a:ext cx="1524569" cy="369332"/>
              </a:xfrm>
              <a:prstGeom prst="rect">
                <a:avLst/>
              </a:prstGeom>
              <a:blipFill>
                <a:blip r:embed="rId7"/>
                <a:stretch>
                  <a:fillRect l="-8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017D9FF6-8A6A-445C-89A6-937CBB8A3CB9}"/>
              </a:ext>
            </a:extLst>
          </p:cNvPr>
          <p:cNvSpPr txBox="1">
            <a:spLocks/>
          </p:cNvSpPr>
          <p:nvPr/>
        </p:nvSpPr>
        <p:spPr>
          <a:xfrm>
            <a:off x="2232960" y="4769827"/>
            <a:ext cx="996581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sampling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A3A600-A567-4EA8-A06B-24FA2E9CC6ED}"/>
              </a:ext>
            </a:extLst>
          </p:cNvPr>
          <p:cNvCxnSpPr>
            <a:cxnSpLocks/>
            <a:stCxn id="74" idx="3"/>
            <a:endCxn id="99" idx="1"/>
          </p:cNvCxnSpPr>
          <p:nvPr/>
        </p:nvCxnSpPr>
        <p:spPr>
          <a:xfrm>
            <a:off x="4354644" y="5828797"/>
            <a:ext cx="2563032" cy="16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/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highlight>
                                    <a:srgbClr val="FF00FF"/>
                                  </a:highlight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6E77C96-53E9-469F-B936-8F633165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6" y="5463389"/>
                <a:ext cx="3316571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0260E97-499A-4703-93F0-3C4DE00118B2}"/>
              </a:ext>
            </a:extLst>
          </p:cNvPr>
          <p:cNvCxnSpPr>
            <a:cxnSpLocks/>
            <a:stCxn id="99" idx="2"/>
            <a:endCxn id="16" idx="2"/>
          </p:cNvCxnSpPr>
          <p:nvPr/>
        </p:nvCxnSpPr>
        <p:spPr>
          <a:xfrm rot="5400000" flipH="1">
            <a:off x="4684305" y="2336238"/>
            <a:ext cx="965345" cy="6817968"/>
          </a:xfrm>
          <a:prstGeom prst="bentConnector3">
            <a:avLst>
              <a:gd name="adj1" fmla="val -23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A485A0B8-16B3-40EA-BD60-DB2110A4220A}"/>
              </a:ext>
            </a:extLst>
          </p:cNvPr>
          <p:cNvSpPr txBox="1">
            <a:spLocks/>
          </p:cNvSpPr>
          <p:nvPr/>
        </p:nvSpPr>
        <p:spPr>
          <a:xfrm>
            <a:off x="3877622" y="6245530"/>
            <a:ext cx="3147432" cy="33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dirty="0"/>
              <a:t>back prop: </a:t>
            </a:r>
            <a:r>
              <a:rPr lang="en-US" sz="1400" b="1" dirty="0"/>
              <a:t>minimize</a:t>
            </a:r>
            <a:r>
              <a:rPr lang="en-US" sz="1400" b="0" dirty="0"/>
              <a:t> loss : toward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/>
              <p:nvPr/>
            </p:nvSpPr>
            <p:spPr>
              <a:xfrm>
                <a:off x="8234616" y="5057420"/>
                <a:ext cx="896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(−∞,</m:t>
                      </m:r>
                      <m:r>
                        <a:rPr lang="en-US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759511F-F4F0-435F-8034-3B51BF0E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16" y="5057420"/>
                <a:ext cx="896079" cy="276999"/>
              </a:xfrm>
              <a:prstGeom prst="rect">
                <a:avLst/>
              </a:prstGeom>
              <a:blipFill>
                <a:blip r:embed="rId9"/>
                <a:stretch>
                  <a:fillRect l="-8844" t="-4444" r="-95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A7D2F-3503-45A5-AC8A-C79A7B80B159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8674641" y="5334419"/>
            <a:ext cx="8015" cy="29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/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i="1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𝑀𝑃</m:t>
                          </m:r>
                        </m:sup>
                      </m:sSup>
                      <m:r>
                        <a:rPr lang="en-US" b="0" i="1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highlight>
                    <a:srgbClr val="FF00FF"/>
                  </a:highlight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B71FCE-C912-4590-A952-121EA148F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215" y="5057420"/>
                <a:ext cx="1086772" cy="276999"/>
              </a:xfrm>
              <a:prstGeom prst="rect">
                <a:avLst/>
              </a:prstGeom>
              <a:blipFill>
                <a:blip r:embed="rId10"/>
                <a:stretch>
                  <a:fillRect l="-7303" t="-4444" r="-842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2CDCEB-D237-4A90-8777-041CAD2D4064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828601" y="5334419"/>
            <a:ext cx="1200" cy="2483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DD4BBC-CBD3-480D-BC78-D9FEDA3466C6}"/>
              </a:ext>
            </a:extLst>
          </p:cNvPr>
          <p:cNvCxnSpPr>
            <a:cxnSpLocks/>
            <a:stCxn id="92" idx="2"/>
            <a:endCxn id="74" idx="1"/>
          </p:cNvCxnSpPr>
          <p:nvPr/>
        </p:nvCxnSpPr>
        <p:spPr>
          <a:xfrm>
            <a:off x="2731251" y="5108312"/>
            <a:ext cx="98824" cy="72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/>
              <p:nvPr/>
            </p:nvSpPr>
            <p:spPr>
              <a:xfrm>
                <a:off x="167619" y="648252"/>
                <a:ext cx="11077743" cy="3481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결론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b="0" dirty="0">
                    <a:latin typeface="Cambria Math" panose="02040503050406030204" pitchFamily="18" charset="0"/>
                  </a:rPr>
                  <a:t>모델링의 한계로 인해 학습 미달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  (multinomial Gaussian with diagonal covariance matrix)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표준편차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일단 고정</a:t>
                </a:r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MP forward pass of the 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262022-DEC6-4FAF-847B-3D604B5BD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9" y="648252"/>
                <a:ext cx="11077743" cy="3481338"/>
              </a:xfrm>
              <a:prstGeom prst="rect">
                <a:avLst/>
              </a:prstGeom>
              <a:blipFill>
                <a:blip r:embed="rId11"/>
                <a:stretch>
                  <a:fillRect l="-330" b="-18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/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sup>
                    </m:sSup>
                  </m:oMath>
                </a14:m>
                <a:r>
                  <a:rPr lang="en-US" dirty="0"/>
                  <a:t>: ‘baseline’ of MP update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758B43-4493-4844-A141-7DE8E6B5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57" y="3979953"/>
                <a:ext cx="2906785" cy="369332"/>
              </a:xfrm>
              <a:prstGeom prst="rect">
                <a:avLst/>
              </a:prstGeom>
              <a:blipFill>
                <a:blip r:embed="rId12"/>
                <a:stretch>
                  <a:fillRect t="-10000" r="-16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F8EF98-71DB-4973-83A2-4F57AA7E86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0977" y="2154535"/>
            <a:ext cx="3446547" cy="18254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3A5DC12-16D6-4584-A55A-26FFE73D03EC}"/>
              </a:ext>
            </a:extLst>
          </p:cNvPr>
          <p:cNvSpPr/>
          <p:nvPr/>
        </p:nvSpPr>
        <p:spPr>
          <a:xfrm>
            <a:off x="8667353" y="2154536"/>
            <a:ext cx="3357027" cy="2175278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81827-75A2-4608-A907-BF78FF2A7D1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075985" y="4349285"/>
            <a:ext cx="288265" cy="7081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A7816AB-4632-4FE5-ABD1-D9D0DEDA6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6" y="4318174"/>
                <a:ext cx="742234" cy="3384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FE5ED0-FC54-4570-B46C-0C9835CDC139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861652" y="4487417"/>
            <a:ext cx="525224" cy="527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CDE1223D-B437-40AA-A7C7-903633BA9C4B}"/>
              </a:ext>
            </a:extLst>
          </p:cNvPr>
          <p:cNvCxnSpPr>
            <a:stCxn id="47" idx="3"/>
            <a:endCxn id="54" idx="1"/>
          </p:cNvCxnSpPr>
          <p:nvPr/>
        </p:nvCxnSpPr>
        <p:spPr>
          <a:xfrm>
            <a:off x="2129110" y="4487417"/>
            <a:ext cx="2535794" cy="957681"/>
          </a:xfrm>
          <a:prstGeom prst="curvedConnector3">
            <a:avLst>
              <a:gd name="adj1" fmla="val 74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6B6F2987-EF7B-4174-B608-C32FA7C195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3671"/>
          <a:stretch/>
        </p:blipFill>
        <p:spPr>
          <a:xfrm>
            <a:off x="5650421" y="2842272"/>
            <a:ext cx="1192018" cy="1032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263461-75A4-4F4F-9465-A385B8A7F00A}"/>
                  </a:ext>
                </a:extLst>
              </p:cNvPr>
              <p:cNvSpPr txBox="1"/>
              <p:nvPr/>
            </p:nvSpPr>
            <p:spPr>
              <a:xfrm>
                <a:off x="6949901" y="2487936"/>
                <a:ext cx="1233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263461-75A4-4F4F-9465-A385B8A7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01" y="2487936"/>
                <a:ext cx="12331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3CB78F1D-C4F3-443A-A7E8-7A4AF353EF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05584" y="2793968"/>
            <a:ext cx="1339340" cy="1080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98C38D9-EFB4-4F6C-9B4C-79FD3585DFB8}"/>
                  </a:ext>
                </a:extLst>
              </p:cNvPr>
              <p:cNvSpPr txBox="1"/>
              <p:nvPr/>
            </p:nvSpPr>
            <p:spPr>
              <a:xfrm>
                <a:off x="5659275" y="2506738"/>
                <a:ext cx="1233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98C38D9-EFB4-4F6C-9B4C-79FD3585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75" y="2506738"/>
                <a:ext cx="123312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6BB93C0E-99C2-4288-992A-3D84AFF3ABC3}"/>
              </a:ext>
            </a:extLst>
          </p:cNvPr>
          <p:cNvSpPr/>
          <p:nvPr/>
        </p:nvSpPr>
        <p:spPr>
          <a:xfrm>
            <a:off x="5531829" y="2450758"/>
            <a:ext cx="2803279" cy="14766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CBD98F-4256-424E-894C-55F37603E957}"/>
              </a:ext>
            </a:extLst>
          </p:cNvPr>
          <p:cNvCxnSpPr>
            <a:cxnSpLocks/>
          </p:cNvCxnSpPr>
          <p:nvPr/>
        </p:nvCxnSpPr>
        <p:spPr>
          <a:xfrm>
            <a:off x="6958693" y="3945047"/>
            <a:ext cx="1547504" cy="10929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4BDFDA3-BB1E-408C-8948-ACFEF5D3E721}"/>
                  </a:ext>
                </a:extLst>
              </p:cNvPr>
              <p:cNvSpPr txBox="1"/>
              <p:nvPr/>
            </p:nvSpPr>
            <p:spPr>
              <a:xfrm>
                <a:off x="6398919" y="2175485"/>
                <a:ext cx="1233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4BDFDA3-BB1E-408C-8948-ACFEF5D3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19" y="2175485"/>
                <a:ext cx="1233121" cy="369332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1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1705</Words>
  <Application>Microsoft Office PowerPoint</Application>
  <PresentationFormat>Widescreen</PresentationFormat>
  <Paragraphs>325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Unsupervised 결과 </vt:lpstr>
      <vt:lpstr>Unsupervised 결과 - 답이 뻔한 상황들 정리 (한 row당 한 column이 1) </vt:lpstr>
      <vt:lpstr>Latency</vt:lpstr>
      <vt:lpstr>message 수렴성</vt:lpstr>
      <vt:lpstr>REINFORCE (Monte Carlo policy gradient)</vt:lpstr>
      <vt:lpstr>REINFORCE - Cartpole 예시 (Bernoulli distribution policy; action ∈ {left, right} )</vt:lpstr>
      <vt:lpstr>REINFORCE – (very primitive) bipartite formulation</vt:lpstr>
      <vt:lpstr>REINFORCE (Monte Carlo policy gradient)  - 성능</vt:lpstr>
      <vt:lpstr>REINFORCE (Monte Carlo policy gradient)  - 개선 방안 /계획 /질문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205</cp:revision>
  <dcterms:created xsi:type="dcterms:W3CDTF">2021-11-17T06:21:30Z</dcterms:created>
  <dcterms:modified xsi:type="dcterms:W3CDTF">2022-01-05T09:04:49Z</dcterms:modified>
</cp:coreProperties>
</file>