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4F65-B460-4D6E-92BA-CEA3AFED7124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4B36-5BDF-4B23-BDF4-B7C9F306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FA4-6594-4737-BE52-B099BC9F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9989-05C1-480F-BD8B-0631B48EA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E8A-1875-497E-BEFA-A954C96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55D4-687C-4CBE-B699-0E7B239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DE43-57DF-4B8B-BC06-E15087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0445-C417-4350-970A-F2010C88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00236-59AF-412A-9CF5-A72E9C62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3355-A11C-48A0-929D-9269FED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7AE2-4504-4A78-920E-BF0943F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98D9-18EA-4AB0-9D5C-9DE9C58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746DD-BC99-4C50-9E93-B86512B5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C956E-2519-46C1-930F-F603E252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0A91-3864-4CFC-8A6D-3C0E081F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18DC-A4CC-4B84-9428-8A32454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2BD5-531D-4397-9C75-7DF71DDA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B0D-8DC0-49E1-AAA1-AB23775E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F49-B128-4EA2-A459-A707C769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094-4D3B-45AB-A276-B1CFA88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E044-43AE-40DE-B481-71D224E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76F9-EA72-4046-BD4A-0A2E8A0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446D-2DC5-429B-8685-33ECED5C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7CCC-020B-40B3-9D6D-FDCF7AD4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15D-9941-436D-AAA5-D089B8F8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CF23-8DA7-4F7D-8620-D4B183E8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4FDF-ED8F-44B1-A86D-99BB61F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8D2-E39E-4308-846F-5C42ADE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2A39-66FF-49F5-AA4C-165971D2D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64EE-8503-462D-8EC3-486BA4F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1C91-41F0-4C63-A9DC-8F74B0A4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B895-4A67-477C-8D78-49154332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AB62-6B65-4F96-8296-71B25457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A87-7E28-462D-8FE4-49A5F54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866-4AEE-4C8B-A2C3-145F1B73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3BDF-E3D1-4FAE-8C48-C7C7828F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29A05-3FAF-4B78-87A6-29AEA7C0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04C-0514-4EF3-9133-42FA3D82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F3CE4-99D6-461A-954B-2070A758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B2EC-2ADB-4672-938F-D6459EEA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79C06-5DA6-404C-8DF1-3626B53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6F1-12D8-4781-8A6F-F1F77FC7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37EA3-6F60-497D-BCA1-101D428E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DA0B-E85F-45F4-9A12-B5935CA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181D-74C6-47ED-8CD3-645171D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4895-210C-48B4-A551-6F939304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4134-37E9-4F37-BA47-8E7454D4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5D486-E5E4-4EC9-9551-EA970C5E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039-3FC1-4DDE-9CEE-AB924F88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267-69FE-4465-BAC0-2E37A87D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8457-D4D3-433F-B70E-D90BAF74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7D36-8E58-466B-8A96-4E90230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C928-8037-4F43-8036-2A21D969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A9A3-688B-4C9B-8136-0577481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C1B-1FD5-436A-9BE8-B7B8D52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DEF0-EC13-49C6-919A-3360727F5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DD82-507C-4904-9133-7BC1D603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180C-23CA-471F-83DC-1737D9BD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49A0-4FD8-4FC2-8423-934F12A2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DC67-FB66-4694-B2F6-B001E60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8D20D-5DA4-4DEC-8699-DC072D20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9A0-6C95-4AD4-90D4-DD27E5E7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6C8F-55A7-414A-856C-E76E3DDA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0FA9-D346-4179-BC36-5044D4754E7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C7D1-4454-4FD9-9FE2-2CEC5F5F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01EA-F010-4C49-8A11-692ECC98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8.png"/><Relationship Id="rId7" Type="http://schemas.openxmlformats.org/officeDocument/2006/relationships/image" Target="../media/image25.wmf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BB178B3-439B-4CD1-89C9-CA9F17B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3" y="391334"/>
            <a:ext cx="2929625" cy="4845685"/>
          </a:xfrm>
          <a:prstGeom prst="rect">
            <a:avLst/>
          </a:prstGeom>
        </p:spPr>
      </p:pic>
      <p:pic>
        <p:nvPicPr>
          <p:cNvPr id="6" name="Picture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69239E1-C149-454E-840C-08171A5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3" y="5237019"/>
            <a:ext cx="2105025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D884-444E-4C67-87FD-CDB4D322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43" y="391334"/>
            <a:ext cx="2950950" cy="4845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F0E-B3C0-420D-AFF0-E56E58BF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443" y="5238524"/>
            <a:ext cx="2876951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527EA8-AC53-4E4B-9695-429C2F1F4E53}"/>
              </a:ext>
            </a:extLst>
          </p:cNvPr>
          <p:cNvSpPr txBox="1"/>
          <p:nvPr/>
        </p:nvSpPr>
        <p:spPr>
          <a:xfrm>
            <a:off x="1836574" y="220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logSumExp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4113D-783D-45F2-A1B3-8EDB72B1E38E}"/>
              </a:ext>
            </a:extLst>
          </p:cNvPr>
          <p:cNvSpPr txBox="1"/>
          <p:nvPr/>
        </p:nvSpPr>
        <p:spPr>
          <a:xfrm>
            <a:off x="4104134" y="-3165"/>
            <a:ext cx="328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but initial rho and alpha =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A6E373-AD5F-4EB9-B4D2-7F3E0B79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8" y="406607"/>
            <a:ext cx="2737333" cy="6145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BE6DFB-55F0-4408-8A41-9B4A7331A396}"/>
              </a:ext>
            </a:extLst>
          </p:cNvPr>
          <p:cNvSpPr txBox="1"/>
          <p:nvPr/>
        </p:nvSpPr>
        <p:spPr>
          <a:xfrm>
            <a:off x="7569673" y="0"/>
            <a:ext cx="415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initial rho and alpha given by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B8673-4726-4DBB-BBCB-AD91D8358460}"/>
              </a:ext>
            </a:extLst>
          </p:cNvPr>
          <p:cNvSpPr txBox="1"/>
          <p:nvPr/>
        </p:nvSpPr>
        <p:spPr>
          <a:xfrm rot="16200000">
            <a:off x="-2028624" y="3097909"/>
            <a:ext cx="468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Message passing results</a:t>
            </a:r>
          </a:p>
        </p:txBody>
      </p:sp>
    </p:spTree>
    <p:extLst>
      <p:ext uri="{BB962C8B-B14F-4D97-AF65-F5344CB8AC3E}">
        <p14:creationId xmlns:p14="http://schemas.microsoft.com/office/powerpoint/2010/main" val="12797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9CD87C-21F3-4802-8F15-1077158A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3" y="1005573"/>
            <a:ext cx="1876687" cy="14384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0C5A584-F771-42FE-A23D-884F4E1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82469"/>
            <a:ext cx="9394757" cy="490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REINFORCE (Monte Carlo policy gradient)  - </a:t>
            </a:r>
            <a:r>
              <a:rPr lang="ko-KR" altLang="en-US" sz="3200" dirty="0"/>
              <a:t>성능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95B729-1FFC-4CE9-B332-EB09C87E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71" y="643357"/>
            <a:ext cx="2148321" cy="38534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matching </a:t>
            </a:r>
            <a:r>
              <a:rPr lang="ko-KR" altLang="en-US" sz="1800" dirty="0"/>
              <a:t>정답</a:t>
            </a:r>
            <a:endParaRPr lang="en-US" sz="1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4CC625-83C4-4F7A-8DD7-3300CB966A1C}"/>
              </a:ext>
            </a:extLst>
          </p:cNvPr>
          <p:cNvSpPr txBox="1">
            <a:spLocks/>
          </p:cNvSpPr>
          <p:nvPr/>
        </p:nvSpPr>
        <p:spPr>
          <a:xfrm>
            <a:off x="146471" y="2590824"/>
            <a:ext cx="8056752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REINFORCE reward vs episode – </a:t>
            </a:r>
            <a:r>
              <a:rPr lang="ko-KR" altLang="en-US" sz="1800" dirty="0">
                <a:solidFill>
                  <a:schemeClr val="accent2"/>
                </a:solidFill>
              </a:rPr>
              <a:t>학습 </a:t>
            </a:r>
            <a:r>
              <a:rPr lang="en-US" altLang="ko-KR" sz="1800" dirty="0">
                <a:solidFill>
                  <a:schemeClr val="accent2"/>
                </a:solidFill>
              </a:rPr>
              <a:t>X (local</a:t>
            </a:r>
            <a:r>
              <a:rPr lang="ko-KR" altLang="en-US" sz="1800" dirty="0">
                <a:solidFill>
                  <a:schemeClr val="accent2"/>
                </a:solidFill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</a:rPr>
              <a:t>optimum)</a:t>
            </a: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EBEA0F-B4B4-48FD-8FBC-77565DFFE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86" b="53609"/>
          <a:stretch/>
        </p:blipFill>
        <p:spPr>
          <a:xfrm>
            <a:off x="5805854" y="3944463"/>
            <a:ext cx="2819401" cy="21539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E5B3E1-2C85-49AC-A08A-6F3D3E7FF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4" y="3042443"/>
            <a:ext cx="5700842" cy="31055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B4BC44-A241-47B6-8EC9-ADD0CFF8C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777" y="830908"/>
            <a:ext cx="5492124" cy="2886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30BCE-CA18-4574-BE1D-602174784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52" r="13851"/>
          <a:stretch/>
        </p:blipFill>
        <p:spPr>
          <a:xfrm>
            <a:off x="8693273" y="3944463"/>
            <a:ext cx="3420628" cy="27838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11FAF6-EA41-42AC-9A68-66D650D928B1}"/>
                  </a:ext>
                </a:extLst>
              </p:cNvPr>
              <p:cNvSpPr txBox="1"/>
              <p:nvPr/>
            </p:nvSpPr>
            <p:spPr>
              <a:xfrm>
                <a:off x="8315326" y="66403"/>
                <a:ext cx="3624629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11FAF6-EA41-42AC-9A68-66D650D92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26" y="66403"/>
                <a:ext cx="3624629" cy="764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69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0C5A584-F771-42FE-A23D-884F4E1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82469"/>
            <a:ext cx="9394757" cy="490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REINFORCE (Monte Carlo policy gradient)  - </a:t>
            </a:r>
            <a:r>
              <a:rPr lang="ko-KR" altLang="en-US" sz="3200" dirty="0"/>
              <a:t>개선 방안</a:t>
            </a:r>
            <a:r>
              <a:rPr lang="en-US" altLang="ko-KR" sz="3200" dirty="0"/>
              <a:t>, </a:t>
            </a:r>
            <a:r>
              <a:rPr lang="ko-KR" altLang="en-US" sz="3200" dirty="0"/>
              <a:t>계획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95B729-1FFC-4CE9-B332-EB09C87E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71" y="643357"/>
            <a:ext cx="4873937" cy="3735212"/>
          </a:xfrm>
        </p:spPr>
        <p:txBody>
          <a:bodyPr>
            <a:normAutofit/>
          </a:bodyPr>
          <a:lstStyle/>
          <a:p>
            <a:r>
              <a:rPr lang="en-US" sz="1800" dirty="0"/>
              <a:t>Policy </a:t>
            </a:r>
            <a:r>
              <a:rPr lang="ko-KR" altLang="en-US" sz="1800" dirty="0"/>
              <a:t>신경망 간소화 </a:t>
            </a:r>
            <a:r>
              <a:rPr lang="en-US" altLang="ko-KR" sz="1800" dirty="0"/>
              <a:t>+ </a:t>
            </a:r>
            <a:r>
              <a:rPr lang="ko-KR" altLang="en-US" sz="1800" dirty="0"/>
              <a:t>전략 구체화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dirty="0"/>
              <a:t>매칭문제의 </a:t>
            </a:r>
            <a:r>
              <a:rPr lang="en-US" altLang="ko-KR" sz="1800" dirty="0"/>
              <a:t>MP </a:t>
            </a:r>
            <a:r>
              <a:rPr lang="ko-KR" altLang="en-US" sz="1800" dirty="0"/>
              <a:t>성질을 반영</a:t>
            </a:r>
            <a:endParaRPr lang="en-US" altLang="ko-KR" sz="1800" dirty="0"/>
          </a:p>
          <a:p>
            <a:pPr lvl="2"/>
            <a:r>
              <a:rPr lang="en-US" altLang="ko-KR" sz="1800" dirty="0"/>
              <a:t>Alpha, rho </a:t>
            </a:r>
            <a:r>
              <a:rPr lang="ko-KR" altLang="en-US" sz="1800" dirty="0"/>
              <a:t>업데이트 패턴의 유사성</a:t>
            </a:r>
            <a:br>
              <a:rPr lang="en-US" altLang="ko-KR" sz="1800" dirty="0"/>
            </a:br>
            <a:r>
              <a:rPr lang="en-US" altLang="ko-KR" sz="1800" dirty="0"/>
              <a:t>(row-wise &amp; column-wise maximum)</a:t>
            </a:r>
          </a:p>
          <a:p>
            <a:pPr lvl="2"/>
            <a:endParaRPr lang="en-US" altLang="ko-KR" sz="1800" dirty="0"/>
          </a:p>
          <a:p>
            <a:pPr lvl="2"/>
            <a:endParaRPr lang="en-US" sz="1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4CC625-83C4-4F7A-8DD7-3300CB966A1C}"/>
              </a:ext>
            </a:extLst>
          </p:cNvPr>
          <p:cNvSpPr txBox="1">
            <a:spLocks/>
          </p:cNvSpPr>
          <p:nvPr/>
        </p:nvSpPr>
        <p:spPr>
          <a:xfrm>
            <a:off x="146471" y="5604161"/>
            <a:ext cx="8056752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reward </a:t>
            </a:r>
            <a:r>
              <a:rPr lang="ko-KR" altLang="en-US" sz="1800" dirty="0"/>
              <a:t>함수 </a:t>
            </a:r>
            <a:r>
              <a:rPr lang="en-US" altLang="ko-KR" sz="1800" dirty="0"/>
              <a:t>manipulation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A1FD4-8E70-42F3-958A-BA5FAFFA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409" y="4706440"/>
            <a:ext cx="4619120" cy="243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2626B0-6223-4375-8A61-849060DE3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277" y="643357"/>
            <a:ext cx="3286584" cy="4553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1BA4DA-41E8-4AC1-B89D-25CB834BA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608" y="645653"/>
            <a:ext cx="325800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8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48393-D687-4D52-97AB-FAC37279D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27" r="45973"/>
          <a:stretch/>
        </p:blipFill>
        <p:spPr>
          <a:xfrm>
            <a:off x="-46374" y="0"/>
            <a:ext cx="3975100" cy="383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274D6-1C33-4A04-AFAB-D2B939E7D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51" t="33984" r="1263" b="4884"/>
          <a:stretch/>
        </p:blipFill>
        <p:spPr>
          <a:xfrm>
            <a:off x="20928" y="3701424"/>
            <a:ext cx="4205411" cy="309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36AEB-DE49-4412-BF4E-72F4763DEEEC}"/>
              </a:ext>
            </a:extLst>
          </p:cNvPr>
          <p:cNvSpPr txBox="1"/>
          <p:nvPr/>
        </p:nvSpPr>
        <p:spPr>
          <a:xfrm>
            <a:off x="5461002" y="2401435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weights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6C80A-5253-4DCF-BB43-DAACE93F132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372470" y="2586101"/>
            <a:ext cx="691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752C92-8DD5-429E-9DFF-AA94085C9B73}"/>
              </a:ext>
            </a:extLst>
          </p:cNvPr>
          <p:cNvSpPr txBox="1"/>
          <p:nvPr/>
        </p:nvSpPr>
        <p:spPr>
          <a:xfrm>
            <a:off x="7064134" y="2124436"/>
            <a:ext cx="9114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ANN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9D0E90-4719-4C82-95C8-52F7E9ACE23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7975602" y="2586101"/>
            <a:ext cx="2295717" cy="13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/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3704C-5D46-4440-82BB-0EFC10037E5A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10672102" y="2784602"/>
            <a:ext cx="2004" cy="174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5CE40B-16DF-454A-B03D-700A9F63AF1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16736" y="4844890"/>
            <a:ext cx="9564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3E7915-2148-4A59-A484-92678B9EBC8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16736" y="2770767"/>
            <a:ext cx="0" cy="2096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789F6-6B4B-4204-AD2C-1AC8C5D493C3}"/>
              </a:ext>
            </a:extLst>
          </p:cNvPr>
          <p:cNvCxnSpPr>
            <a:cxnSpLocks/>
            <a:stCxn id="50" idx="1"/>
            <a:endCxn id="37" idx="3"/>
          </p:cNvCxnSpPr>
          <p:nvPr/>
        </p:nvCxnSpPr>
        <p:spPr>
          <a:xfrm flipH="1" flipV="1">
            <a:off x="8148720" y="4844890"/>
            <a:ext cx="1453638" cy="9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9B4ED3-C26A-42EF-A8EB-ACD05973B4E1}"/>
              </a:ext>
            </a:extLst>
          </p:cNvPr>
          <p:cNvSpPr txBox="1"/>
          <p:nvPr/>
        </p:nvSpPr>
        <p:spPr>
          <a:xfrm>
            <a:off x="6873199" y="4383225"/>
            <a:ext cx="12755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Cost</a:t>
            </a:r>
          </a:p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10352-6841-4BD5-BE09-3A026E3A85FF}"/>
              </a:ext>
            </a:extLst>
          </p:cNvPr>
          <p:cNvCxnSpPr>
            <a:cxnSpLocks/>
            <a:stCxn id="37" idx="0"/>
            <a:endCxn id="11" idx="2"/>
          </p:cNvCxnSpPr>
          <p:nvPr/>
        </p:nvCxnSpPr>
        <p:spPr>
          <a:xfrm flipV="1">
            <a:off x="7510960" y="3047766"/>
            <a:ext cx="8908" cy="133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A18F-6097-43EE-9AE7-9B8900126594}"/>
              </a:ext>
            </a:extLst>
          </p:cNvPr>
          <p:cNvSpPr txBox="1"/>
          <p:nvPr/>
        </p:nvSpPr>
        <p:spPr>
          <a:xfrm rot="5400000">
            <a:off x="7198655" y="3588317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/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(with </a:t>
                </a:r>
                <a:r>
                  <a:rPr lang="en-US" dirty="0" err="1"/>
                  <a:t>LogSumExp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/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/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6"/>
                    </a:solidFill>
                  </a:rPr>
                  <a:t>Test Dataset: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accent6"/>
                    </a:solidFill>
                  </a:rPr>
                  <a:t>여기서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w</a:t>
                </a:r>
                <a:r>
                  <a:rPr lang="ko-KR" altLang="en-US">
                    <a:solidFill>
                      <a:schemeClr val="accent6"/>
                    </a:solidFill>
                  </a:rPr>
                  <a:t>만 입력   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blipFill>
                <a:blip r:embed="rId6"/>
                <a:stretch>
                  <a:fillRect l="-11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/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blipFill>
                <a:blip r:embed="rId7"/>
                <a:stretch>
                  <a:fillRect l="-10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4EA87C7-0FAE-4B7D-9E97-E3B1AB7565F2}"/>
              </a:ext>
            </a:extLst>
          </p:cNvPr>
          <p:cNvCxnSpPr/>
          <p:nvPr/>
        </p:nvCxnSpPr>
        <p:spPr>
          <a:xfrm>
            <a:off x="4864100" y="0"/>
            <a:ext cx="0" cy="6858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1B1DEC-E4EC-4C64-9D59-D540CA246159}"/>
              </a:ext>
            </a:extLst>
          </p:cNvPr>
          <p:cNvGrpSpPr/>
          <p:nvPr/>
        </p:nvGrpSpPr>
        <p:grpSpPr>
          <a:xfrm>
            <a:off x="10517528" y="140143"/>
            <a:ext cx="1674472" cy="1551445"/>
            <a:chOff x="10307660" y="-1"/>
            <a:chExt cx="1884338" cy="2060347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28ECEB6-D1C6-4021-B899-4C7DFADEB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26" r="6587"/>
            <a:stretch/>
          </p:blipFill>
          <p:spPr>
            <a:xfrm>
              <a:off x="10331106" y="-1"/>
              <a:ext cx="1860892" cy="206034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4E25594-3EA2-496B-8C21-06DE63D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07660" y="549126"/>
              <a:ext cx="838317" cy="238158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B0C32A46-AAF3-40FF-848E-BBB25C17B5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3885" y="1034941"/>
            <a:ext cx="83831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494788"/>
          </a:xfrm>
        </p:spPr>
        <p:txBody>
          <a:bodyPr>
            <a:normAutofit/>
          </a:bodyPr>
          <a:lstStyle/>
          <a:p>
            <a:r>
              <a:rPr lang="en-US" sz="1800" dirty="0"/>
              <a:t>80000</a:t>
            </a:r>
            <a:r>
              <a:rPr lang="ko-KR" altLang="en-US" sz="1800" dirty="0"/>
              <a:t>개 </a:t>
            </a:r>
            <a:r>
              <a:rPr lang="en-US" altLang="ko-KR" sz="1800" dirty="0"/>
              <a:t>w(5x5</a:t>
            </a:r>
            <a:r>
              <a:rPr lang="ko-KR" altLang="en-US" sz="1800" dirty="0"/>
              <a:t>행렬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training</a:t>
            </a:r>
            <a:r>
              <a:rPr lang="ko-KR" altLang="en-US" sz="1800" dirty="0"/>
              <a:t>시</a:t>
            </a:r>
            <a:endParaRPr lang="en-US" altLang="ko-KR" sz="1800" dirty="0"/>
          </a:p>
          <a:p>
            <a:pPr lvl="1"/>
            <a:r>
              <a:rPr lang="en-US" sz="1800" dirty="0"/>
              <a:t>Test set(20000</a:t>
            </a:r>
            <a:r>
              <a:rPr lang="ko-KR" altLang="en-US" sz="1800" dirty="0"/>
              <a:t>개</a:t>
            </a:r>
            <a:r>
              <a:rPr lang="en-US" altLang="ko-KR" sz="1800" dirty="0"/>
              <a:t>) </a:t>
            </a:r>
            <a:r>
              <a:rPr lang="ko-KR" altLang="en-US" sz="1800" dirty="0"/>
              <a:t>랑</a:t>
            </a:r>
            <a:r>
              <a:rPr lang="en-US" sz="1800" dirty="0"/>
              <a:t> train</a:t>
            </a:r>
            <a:r>
              <a:rPr lang="ko-KR" altLang="en-US" sz="1800" dirty="0"/>
              <a:t> </a:t>
            </a:r>
            <a:r>
              <a:rPr lang="en-US" altLang="ko-KR" sz="1800" dirty="0"/>
              <a:t>set</a:t>
            </a:r>
            <a:r>
              <a:rPr lang="ko-KR" altLang="en-US" sz="1800" dirty="0"/>
              <a:t>의 </a:t>
            </a:r>
            <a:r>
              <a:rPr lang="en-US" altLang="ko-KR" sz="1800" dirty="0"/>
              <a:t>validity</a:t>
            </a:r>
            <a:r>
              <a:rPr lang="ko-KR" altLang="en-US" sz="1800" dirty="0"/>
              <a:t>가 </a:t>
            </a:r>
            <a:r>
              <a:rPr lang="en-US" altLang="ko-KR" sz="1800" dirty="0"/>
              <a:t>15% </a:t>
            </a:r>
            <a:r>
              <a:rPr lang="ko-KR" altLang="en-US" sz="1800" dirty="0"/>
              <a:t>전후로 같음</a:t>
            </a:r>
            <a:endParaRPr lang="en-US" altLang="ko-KR" sz="1800" dirty="0"/>
          </a:p>
          <a:p>
            <a:pPr lvl="1"/>
            <a:r>
              <a:rPr lang="en-US" sz="1800" dirty="0"/>
              <a:t>Validity</a:t>
            </a:r>
            <a:r>
              <a:rPr lang="ko-KR" altLang="en-US" sz="1800" dirty="0"/>
              <a:t>는 </a:t>
            </a:r>
            <a:r>
              <a:rPr lang="en-US" altLang="ko-KR" sz="1800" dirty="0"/>
              <a:t>D</a:t>
            </a:r>
            <a:r>
              <a:rPr lang="ko-KR" altLang="en-US" sz="1800" dirty="0"/>
              <a:t>행렬의 </a:t>
            </a:r>
            <a:r>
              <a:rPr lang="en-US" altLang="ko-KR" sz="1800" dirty="0"/>
              <a:t>constraint</a:t>
            </a:r>
            <a:r>
              <a:rPr lang="ko-KR" altLang="en-US" sz="1800" dirty="0"/>
              <a:t>가 맞는지 여부로 판단</a:t>
            </a:r>
            <a:endParaRPr lang="en-US" altLang="ko-KR" sz="1800" dirty="0"/>
          </a:p>
          <a:p>
            <a:pPr lvl="1"/>
            <a:r>
              <a:rPr lang="en-US" altLang="ko-KR" sz="1800" dirty="0"/>
              <a:t>Training loss</a:t>
            </a:r>
            <a:r>
              <a:rPr lang="ko-KR" altLang="en-US" sz="1800" dirty="0"/>
              <a:t>는 </a:t>
            </a:r>
            <a:r>
              <a:rPr lang="en-US" altLang="ko-KR" sz="1800" dirty="0"/>
              <a:t>0.001 </a:t>
            </a:r>
            <a:r>
              <a:rPr lang="ko-KR" altLang="en-US" sz="1800" dirty="0"/>
              <a:t>단위였음</a:t>
            </a:r>
            <a:endParaRPr lang="en-US" altLang="ko-KR" sz="1800" dirty="0"/>
          </a:p>
          <a:p>
            <a:pPr lvl="1"/>
            <a:r>
              <a:rPr lang="ko-KR" altLang="en-US" sz="1800" dirty="0"/>
              <a:t>약 </a:t>
            </a:r>
            <a:r>
              <a:rPr lang="en-US" altLang="ko-KR" sz="1800" dirty="0"/>
              <a:t>75</a:t>
            </a:r>
            <a:r>
              <a:rPr lang="ko-KR" altLang="en-US" sz="1800" dirty="0"/>
              <a:t>분 걸림</a:t>
            </a:r>
            <a:endParaRPr lang="en-US" altLang="ko-KR" sz="1800" dirty="0"/>
          </a:p>
          <a:p>
            <a:endParaRPr lang="en-US" sz="1800" dirty="0"/>
          </a:p>
          <a:p>
            <a:r>
              <a:rPr lang="en-US" altLang="ko-KR" sz="1800" dirty="0"/>
              <a:t>(uniform </a:t>
            </a:r>
            <a:r>
              <a:rPr lang="ko-KR" altLang="en-US" sz="1800" dirty="0"/>
              <a:t>분포에서 </a:t>
            </a:r>
            <a:r>
              <a:rPr lang="en-US" altLang="ko-KR" sz="1800" dirty="0"/>
              <a:t>sample</a:t>
            </a:r>
            <a:r>
              <a:rPr lang="ko-KR" altLang="en-US" sz="1800" dirty="0"/>
              <a:t>된 </a:t>
            </a:r>
            <a:r>
              <a:rPr lang="en-US" altLang="ko-KR" sz="1800" dirty="0"/>
              <a:t>w</a:t>
            </a:r>
            <a:r>
              <a:rPr lang="ko-KR" altLang="en-US" sz="1800" dirty="0"/>
              <a:t>보다</a:t>
            </a:r>
            <a:r>
              <a:rPr lang="en-US" altLang="ko-KR" sz="1800" dirty="0"/>
              <a:t>)  </a:t>
            </a:r>
            <a:r>
              <a:rPr lang="ko-KR" altLang="en-US" sz="1800" dirty="0"/>
              <a:t>좀 더 쉬운 문제들로 구성해서 학습</a:t>
            </a:r>
            <a:r>
              <a:rPr lang="en-US" altLang="ko-KR" sz="1800" dirty="0"/>
              <a:t>?</a:t>
            </a:r>
          </a:p>
          <a:p>
            <a:pPr lvl="1"/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w</a:t>
            </a:r>
            <a:r>
              <a:rPr lang="ko-KR" altLang="en-US" sz="1800" dirty="0"/>
              <a:t>를 </a:t>
            </a:r>
            <a:r>
              <a:rPr lang="en-US" altLang="ko-KR" sz="1800" dirty="0"/>
              <a:t>quantizing </a:t>
            </a:r>
            <a:r>
              <a:rPr lang="ko-KR" altLang="en-US" sz="1800" dirty="0"/>
              <a:t>함 </a:t>
            </a:r>
            <a:r>
              <a:rPr lang="en-US" altLang="ko-KR" sz="1800" dirty="0"/>
              <a:t>– {0, 0.1, 0.2 ,…, 0.9, 1.0}</a:t>
            </a:r>
            <a:r>
              <a:rPr lang="ko-KR" altLang="en-US" sz="1800" dirty="0"/>
              <a:t> 으로 </a:t>
            </a:r>
            <a:r>
              <a:rPr lang="en-US" altLang="ko-KR" sz="1800" dirty="0"/>
              <a:t>– </a:t>
            </a:r>
            <a:r>
              <a:rPr lang="ko-KR" altLang="en-US" sz="1800" dirty="0"/>
              <a:t>도움 </a:t>
            </a:r>
            <a:r>
              <a:rPr lang="en-US" altLang="ko-KR" sz="1800" dirty="0"/>
              <a:t>X</a:t>
            </a:r>
          </a:p>
          <a:p>
            <a:pPr lvl="2"/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</a:rPr>
              <a:t>dnn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 parameter training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 상태로 한 상황에서 아래 실험을 진행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/>
              <a:t>답이 뻔한 상황들을 만듦 </a:t>
            </a:r>
            <a:r>
              <a:rPr lang="en-US" altLang="ko-KR" sz="1800" dirty="0"/>
              <a:t>(</a:t>
            </a:r>
            <a:r>
              <a:rPr lang="ko-KR" altLang="en-US" sz="1800" dirty="0"/>
              <a:t>특정 </a:t>
            </a:r>
            <a:r>
              <a:rPr lang="en-US" altLang="ko-KR" sz="1800" dirty="0"/>
              <a:t>weight</a:t>
            </a:r>
            <a:r>
              <a:rPr lang="ko-KR" altLang="en-US" sz="1800" dirty="0"/>
              <a:t>가 우세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Case1) </a:t>
            </a:r>
            <a:r>
              <a:rPr lang="ko-KR" altLang="en-US" sz="1800" dirty="0"/>
              <a:t>한 </a:t>
            </a:r>
            <a:r>
              <a:rPr lang="en-US" altLang="ko-KR" sz="1800" dirty="0"/>
              <a:t>row</a:t>
            </a:r>
            <a:r>
              <a:rPr lang="ko-KR" altLang="en-US" sz="1800" dirty="0"/>
              <a:t>당 한 </a:t>
            </a:r>
            <a:r>
              <a:rPr lang="en-US" altLang="ko-KR" sz="1800" dirty="0"/>
              <a:t>column</a:t>
            </a:r>
            <a:r>
              <a:rPr lang="ko-KR" altLang="en-US" sz="1800" dirty="0"/>
              <a:t>이 </a:t>
            </a:r>
            <a:r>
              <a:rPr lang="en-US" altLang="ko-KR" sz="1800" dirty="0"/>
              <a:t>1,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0.1</a:t>
            </a:r>
            <a:r>
              <a:rPr lang="ko-KR" altLang="en-US" sz="1800" dirty="0"/>
              <a:t>사이 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Case2)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0.3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  </a:t>
            </a:r>
            <a:r>
              <a:rPr lang="ko-KR" altLang="en-US" sz="1800" dirty="0"/>
              <a:t>조금씩 올림</a:t>
            </a:r>
            <a:r>
              <a:rPr lang="en-US" altLang="ko-KR" sz="1800" dirty="0"/>
              <a:t> …</a:t>
            </a:r>
          </a:p>
          <a:p>
            <a:pPr lvl="2"/>
            <a:r>
              <a:rPr lang="en-US" altLang="ko-KR" sz="1800" dirty="0"/>
              <a:t>Case3)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0.9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87.05%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F7288-5E79-4CFB-8BDF-7C43EFE6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65" y="5359295"/>
            <a:ext cx="2848373" cy="1286054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CBF7C6A-4ABB-42D1-80ED-3BF32ABA6163}"/>
              </a:ext>
            </a:extLst>
          </p:cNvPr>
          <p:cNvCxnSpPr>
            <a:cxnSpLocks/>
          </p:cNvCxnSpPr>
          <p:nvPr/>
        </p:nvCxnSpPr>
        <p:spPr>
          <a:xfrm rot="10800000">
            <a:off x="6512011" y="5359295"/>
            <a:ext cx="1088356" cy="534880"/>
          </a:xfrm>
          <a:prstGeom prst="curvedConnector3">
            <a:avLst>
              <a:gd name="adj1" fmla="val 92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96DAB-920E-4614-B735-A191C989EA36}"/>
              </a:ext>
            </a:extLst>
          </p:cNvPr>
          <p:cNvSpPr txBox="1"/>
          <p:nvPr/>
        </p:nvSpPr>
        <p:spPr>
          <a:xfrm>
            <a:off x="6605787" y="5845321"/>
            <a:ext cx="57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F54FD-B2D2-44C4-AEC3-0EC221EC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35" y="119293"/>
            <a:ext cx="4750965" cy="21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r>
              <a:rPr lang="en-US" altLang="ko-KR" sz="2000" dirty="0"/>
              <a:t>- </a:t>
            </a:r>
            <a:r>
              <a:rPr lang="ko-KR" altLang="en-US" sz="2000" dirty="0"/>
              <a:t>답이 뻔한 상황들 정리 </a:t>
            </a:r>
            <a:r>
              <a:rPr lang="en-US" altLang="ko-KR" sz="2000" dirty="0"/>
              <a:t>(</a:t>
            </a:r>
            <a:r>
              <a:rPr lang="ko-KR" altLang="en-US" sz="2000" dirty="0"/>
              <a:t>한 </a:t>
            </a:r>
            <a:r>
              <a:rPr lang="en-US" altLang="ko-KR" sz="2000" dirty="0"/>
              <a:t>row</a:t>
            </a:r>
            <a:r>
              <a:rPr lang="ko-KR" altLang="en-US" sz="2000" dirty="0"/>
              <a:t>당 한 </a:t>
            </a:r>
            <a:r>
              <a:rPr lang="en-US" altLang="ko-KR" sz="2000" dirty="0"/>
              <a:t>column</a:t>
            </a:r>
            <a:r>
              <a:rPr lang="ko-KR" altLang="en-US" sz="2000" dirty="0"/>
              <a:t>이 </a:t>
            </a:r>
            <a:r>
              <a:rPr lang="en-US" altLang="ko-KR" sz="2000" dirty="0"/>
              <a:t>1)</a:t>
            </a:r>
            <a:r>
              <a:rPr lang="ko-KR" altLang="en-US" sz="2000" dirty="0"/>
              <a:t>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94" y="1040032"/>
            <a:ext cx="6124662" cy="549478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lvl="1"/>
            <a:endParaRPr lang="en-US" altLang="ko-KR" sz="1800" dirty="0"/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0.1)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99.7%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98.45%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94.70%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87.05%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72.75%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1.00)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57.9%</a:t>
            </a:r>
          </a:p>
          <a:p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F44B2D-7648-44D3-8928-F984D7F14FA1}"/>
              </a:ext>
            </a:extLst>
          </p:cNvPr>
          <p:cNvSpPr txBox="1">
            <a:spLocks/>
          </p:cNvSpPr>
          <p:nvPr/>
        </p:nvSpPr>
        <p:spPr>
          <a:xfrm>
            <a:off x="5578679" y="1673400"/>
            <a:ext cx="2525086" cy="480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99%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95.75%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90.55%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77.95%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62.1%</a:t>
            </a:r>
          </a:p>
          <a:p>
            <a:pPr lvl="1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C006B-A645-4D7A-8AF4-FEEB094B479C}"/>
              </a:ext>
            </a:extLst>
          </p:cNvPr>
          <p:cNvSpPr txBox="1"/>
          <p:nvPr/>
        </p:nvSpPr>
        <p:spPr>
          <a:xfrm>
            <a:off x="3532163" y="87049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(quantizing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안하고 제대로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들을 입력해서 학습한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이용하는 경우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1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5BC20-49EB-4E96-9A3D-04F5A584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97" y="0"/>
            <a:ext cx="5153554" cy="51356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1B126C8-B6A2-41DE-97F7-9672C469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5" y="82469"/>
            <a:ext cx="2337486" cy="49055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Latency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03F077-B4D9-4F8C-B90B-2B1911C8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71" y="643357"/>
            <a:ext cx="5399903" cy="2093261"/>
          </a:xfrm>
        </p:spPr>
        <p:txBody>
          <a:bodyPr>
            <a:normAutofit/>
          </a:bodyPr>
          <a:lstStyle/>
          <a:p>
            <a:r>
              <a:rPr lang="en-US" sz="1800" dirty="0"/>
              <a:t>Relative link power</a:t>
            </a:r>
            <a:r>
              <a:rPr lang="ko-KR" altLang="en-US" sz="1800" dirty="0"/>
              <a:t>가 </a:t>
            </a:r>
            <a:r>
              <a:rPr lang="en-US" sz="1800" dirty="0" err="1"/>
              <a:t>Unif</a:t>
            </a:r>
            <a:r>
              <a:rPr lang="en-US" sz="1800" dirty="0"/>
              <a:t>(0, 0.8) </a:t>
            </a:r>
            <a:r>
              <a:rPr lang="ko-KR" altLang="en-US" sz="1800" dirty="0"/>
              <a:t>일 때 </a:t>
            </a:r>
            <a:r>
              <a:rPr lang="en-US" altLang="ko-KR" sz="1800" dirty="0"/>
              <a:t>2000</a:t>
            </a:r>
            <a:r>
              <a:rPr lang="ko-KR" altLang="en-US" sz="1800" dirty="0"/>
              <a:t>개 샘플을 테스트</a:t>
            </a:r>
            <a:endParaRPr lang="en-US" altLang="ko-KR" sz="1800" dirty="0"/>
          </a:p>
          <a:p>
            <a:r>
              <a:rPr lang="en-US" sz="1800" dirty="0"/>
              <a:t>1, 201, 401 , …., 1801</a:t>
            </a:r>
            <a:r>
              <a:rPr lang="ko-KR" altLang="en-US" sz="1800" dirty="0"/>
              <a:t>번째 샘플 </a:t>
            </a:r>
            <a:r>
              <a:rPr lang="en-US" altLang="ko-KR" sz="1800" dirty="0"/>
              <a:t>(</a:t>
            </a:r>
            <a:r>
              <a:rPr lang="ko-KR" altLang="en-US" sz="1800" dirty="0"/>
              <a:t>총 </a:t>
            </a:r>
            <a:r>
              <a:rPr lang="en-US" altLang="ko-KR" sz="1800" dirty="0"/>
              <a:t>10</a:t>
            </a:r>
            <a:r>
              <a:rPr lang="ko-KR" altLang="en-US" sz="1800" dirty="0"/>
              <a:t>개</a:t>
            </a:r>
            <a:r>
              <a:rPr lang="en-US" altLang="ko-KR" sz="1800" dirty="0"/>
              <a:t>)</a:t>
            </a:r>
            <a:r>
              <a:rPr lang="ko-KR" altLang="en-US" sz="1800" dirty="0"/>
              <a:t>의 </a:t>
            </a:r>
            <a:r>
              <a:rPr lang="en-US" altLang="ko-KR" sz="1800" dirty="0"/>
              <a:t>DNN inference </a:t>
            </a:r>
            <a:r>
              <a:rPr lang="ko-KR" altLang="en-US" sz="1800" dirty="0"/>
              <a:t>시간을 측정해보니 평균 </a:t>
            </a:r>
            <a:r>
              <a:rPr lang="en-US" altLang="ko-KR" sz="1800" dirty="0"/>
              <a:t>0.9937763214ms</a:t>
            </a:r>
            <a:endParaRPr lang="en-US" sz="1800" dirty="0"/>
          </a:p>
          <a:p>
            <a:r>
              <a:rPr lang="en-US" sz="1800" dirty="0"/>
              <a:t>2000</a:t>
            </a:r>
            <a:r>
              <a:rPr lang="ko-KR" altLang="en-US" sz="1800" dirty="0"/>
              <a:t>번의 </a:t>
            </a:r>
            <a:r>
              <a:rPr lang="en-US" altLang="ko-KR" sz="1800" dirty="0"/>
              <a:t>inference</a:t>
            </a:r>
            <a:r>
              <a:rPr lang="ko-KR" altLang="en-US" sz="1800" dirty="0"/>
              <a:t>들에 대배 통째로 시간을 재보니 평균 </a:t>
            </a:r>
            <a:r>
              <a:rPr lang="en-US" altLang="ko-KR" sz="1800" dirty="0"/>
              <a:t>2.18861722946167sec/2000 = 1.0943ms</a:t>
            </a:r>
          </a:p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E2429-C2BA-442E-BA19-CB8746A3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1" y="2755962"/>
            <a:ext cx="4722514" cy="28715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AD4C2D-9A3C-4F74-B4F7-C246B7D975B3}"/>
              </a:ext>
            </a:extLst>
          </p:cNvPr>
          <p:cNvSpPr txBox="1">
            <a:spLocks/>
          </p:cNvSpPr>
          <p:nvPr/>
        </p:nvSpPr>
        <p:spPr>
          <a:xfrm>
            <a:off x="146471" y="5960077"/>
            <a:ext cx="9782976" cy="675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Message passing </a:t>
            </a:r>
            <a:r>
              <a:rPr lang="ko-KR" altLang="en-US" sz="1800" dirty="0"/>
              <a:t>할 때</a:t>
            </a:r>
            <a:r>
              <a:rPr lang="en-US" altLang="ko-KR" sz="1800" dirty="0"/>
              <a:t>:node</a:t>
            </a:r>
            <a:r>
              <a:rPr lang="ko-KR" altLang="en-US" sz="1800" dirty="0"/>
              <a:t>수</a:t>
            </a:r>
            <a:r>
              <a:rPr lang="en-US" altLang="ko-KR" sz="1800" dirty="0"/>
              <a:t>(5) * 10 </a:t>
            </a:r>
            <a:r>
              <a:rPr lang="ko-KR" altLang="en-US" sz="1800" dirty="0"/>
              <a:t>번 돌렸을 때 약 </a:t>
            </a:r>
            <a:r>
              <a:rPr lang="en-US" altLang="ko-KR" sz="1800" dirty="0"/>
              <a:t>8~9ms </a:t>
            </a:r>
            <a:r>
              <a:rPr lang="ko-KR" altLang="en-US" sz="1800" dirty="0"/>
              <a:t>걸림</a:t>
            </a:r>
            <a:endParaRPr lang="en-US" altLang="ko-KR" sz="1800" dirty="0"/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ML </a:t>
            </a:r>
            <a:r>
              <a:rPr lang="ko-KR" altLang="en-US" sz="1800" dirty="0"/>
              <a:t>형태가 대략 </a:t>
            </a:r>
            <a:r>
              <a:rPr lang="en-US" altLang="ko-KR" sz="1800" dirty="0"/>
              <a:t>10</a:t>
            </a:r>
            <a:r>
              <a:rPr lang="ko-KR" altLang="en-US" sz="1800" dirty="0"/>
              <a:t>배 </a:t>
            </a:r>
            <a:r>
              <a:rPr lang="en-US" altLang="ko-KR" sz="1800" dirty="0"/>
              <a:t>(+ </a:t>
            </a:r>
            <a:r>
              <a:rPr lang="ko-KR" altLang="en-US" sz="1800" dirty="0"/>
              <a:t>통신 오버헤드 만큼</a:t>
            </a:r>
            <a:r>
              <a:rPr lang="en-US" altLang="ko-KR" sz="1800" dirty="0"/>
              <a:t>)</a:t>
            </a:r>
            <a:r>
              <a:rPr lang="ko-KR" altLang="en-US" sz="1800" dirty="0"/>
              <a:t>더 빠름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457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54864-17B6-4D85-BA49-25011EC7F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27"/>
          <a:stretch/>
        </p:blipFill>
        <p:spPr>
          <a:xfrm>
            <a:off x="665285" y="1114479"/>
            <a:ext cx="4059360" cy="57435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533FF3-C1D4-409E-8D7B-A25D01E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5" y="82469"/>
            <a:ext cx="2902126" cy="490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message </a:t>
            </a:r>
            <a:r>
              <a:rPr lang="ko-KR" altLang="en-US" sz="3200" dirty="0"/>
              <a:t>수렴성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ACC19-7D13-4708-B021-2EEB22CA4B78}"/>
              </a:ext>
            </a:extLst>
          </p:cNvPr>
          <p:cNvSpPr txBox="1"/>
          <p:nvPr/>
        </p:nvSpPr>
        <p:spPr>
          <a:xfrm>
            <a:off x="-117050" y="745147"/>
            <a:ext cx="5125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가지 버젼의 </a:t>
            </a:r>
            <a:r>
              <a:rPr lang="en-US" altLang="ko-KR" dirty="0"/>
              <a:t>matching </a:t>
            </a:r>
            <a:r>
              <a:rPr lang="ko-KR" altLang="en-US" dirty="0"/>
              <a:t>용 </a:t>
            </a:r>
            <a:r>
              <a:rPr lang="en-US" altLang="ko-KR" dirty="0"/>
              <a:t>message update rules: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EB096-CD2A-4447-9E91-C966B093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97" y="4864255"/>
            <a:ext cx="3615643" cy="191311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298C93-A243-42B3-9EE9-2C3B271A1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426" y="47301"/>
            <a:ext cx="3301962" cy="27479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715450-9C8B-47B4-81F8-4A0FA8060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26" y="2887569"/>
            <a:ext cx="3458042" cy="187560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D08DD6-EF8A-4109-8F57-7C56837B6119}"/>
              </a:ext>
            </a:extLst>
          </p:cNvPr>
          <p:cNvSpPr txBox="1"/>
          <p:nvPr/>
        </p:nvSpPr>
        <p:spPr>
          <a:xfrm>
            <a:off x="8932169" y="2795284"/>
            <a:ext cx="2225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init</a:t>
            </a:r>
            <a:r>
              <a:rPr lang="en-US" altLang="ko-KR" dirty="0"/>
              <a:t>: alpha, rho = [0]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6D4B83-10BD-4EE2-926B-5D5F4D21A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365" y="3154337"/>
            <a:ext cx="2768148" cy="114316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E45924-D549-4EF1-AFBD-96F38E5AB7AE}"/>
              </a:ext>
            </a:extLst>
          </p:cNvPr>
          <p:cNvCxnSpPr>
            <a:stCxn id="11" idx="1"/>
          </p:cNvCxnSpPr>
          <p:nvPr/>
        </p:nvCxnSpPr>
        <p:spPr>
          <a:xfrm flipH="1">
            <a:off x="4360985" y="1421293"/>
            <a:ext cx="816441" cy="87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9B29E6-16AE-4172-ACE7-7A133C96EA6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458536" y="3825373"/>
            <a:ext cx="718890" cy="1696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1C5B15-F73D-47A1-B0C2-89D1B1AC412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360987" y="5820812"/>
            <a:ext cx="823810" cy="623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2D61BC-43DE-4DEE-A3BB-45AFF8E20784}"/>
              </a:ext>
            </a:extLst>
          </p:cNvPr>
          <p:cNvSpPr txBox="1"/>
          <p:nvPr/>
        </p:nvSpPr>
        <p:spPr>
          <a:xfrm>
            <a:off x="8800440" y="6337395"/>
            <a:ext cx="3311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(2) </a:t>
            </a:r>
            <a:r>
              <a:rPr lang="en-US" altLang="ko-KR" dirty="0" err="1"/>
              <a:t>init</a:t>
            </a:r>
            <a:r>
              <a:rPr lang="en-US" altLang="ko-KR" dirty="0"/>
              <a:t>: alpha = w/2 , rho = -w/2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98CBD5-E4A1-4E87-9B67-F12FF9E91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2169" y="4996809"/>
            <a:ext cx="2819794" cy="1143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79FC06-612E-415D-B8D2-5D14AD8E6CEC}"/>
              </a:ext>
            </a:extLst>
          </p:cNvPr>
          <p:cNvSpPr txBox="1"/>
          <p:nvPr/>
        </p:nvSpPr>
        <p:spPr>
          <a:xfrm>
            <a:off x="8767197" y="4656550"/>
            <a:ext cx="2622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(1) </a:t>
            </a:r>
            <a:r>
              <a:rPr lang="en-US" altLang="ko-KR" dirty="0" err="1"/>
              <a:t>init</a:t>
            </a:r>
            <a:r>
              <a:rPr lang="en-US" altLang="ko-KR" dirty="0"/>
              <a:t>: alpha, rho = [0]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1174288-DA49-4BF7-B25C-1568E1492F84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10295031" y="4933399"/>
            <a:ext cx="2796144" cy="38117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0C5A584-F771-42FE-A23D-884F4E1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6" y="113926"/>
            <a:ext cx="11800920" cy="49055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REINFORCE (Monte Carlo policy gradient)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EB0E5BE1-B889-4852-BA01-4532BA46E9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1619" y="1407228"/>
                <a:ext cx="5076160" cy="5336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Purely policy-based reinforcement learning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sz="1800" dirty="0"/>
                  <a:t> </a:t>
                </a:r>
                <a:r>
                  <a:rPr lang="ko-KR" altLang="en-US" sz="1800" dirty="0"/>
                  <a:t>인공신경망으로 근사</a:t>
                </a:r>
                <a:endParaRPr lang="en-US" altLang="ko-KR" sz="1800" dirty="0"/>
              </a:p>
              <a:p>
                <a:pPr lvl="1"/>
                <a:r>
                  <a:rPr lang="en-US" sz="1800" dirty="0"/>
                  <a:t>Objective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를 직접적으로 최대화</a:t>
                </a:r>
                <a:endParaRPr lang="en-US" altLang="ko-KR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유도</a:t>
                </a:r>
                <a:r>
                  <a:rPr lang="en-US" altLang="ko-KR" sz="1800" dirty="0"/>
                  <a:t>: </a:t>
                </a:r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primitive formulation</a:t>
                </a:r>
              </a:p>
              <a:p>
                <a:pPr lvl="1"/>
                <a:r>
                  <a:rPr lang="ko-KR" altLang="en-US" sz="1800" dirty="0"/>
                  <a:t>다른 모델들이 이걸 기초로 함</a:t>
                </a:r>
                <a:endParaRPr lang="en-US" sz="1800" dirty="0"/>
              </a:p>
              <a:p>
                <a:r>
                  <a:rPr lang="en-US" sz="1800" dirty="0"/>
                  <a:t>on-policy</a:t>
                </a: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EB0E5BE1-B889-4852-BA01-4532BA46E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619" y="1407228"/>
                <a:ext cx="5076160" cy="5336846"/>
              </a:xfrm>
              <a:prstGeom prst="rect">
                <a:avLst/>
              </a:prstGeom>
              <a:blipFill>
                <a:blip r:embed="rId3"/>
                <a:stretch>
                  <a:fillRect l="-720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55F2DC2-5958-4288-AE42-1475ADDB7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13285"/>
              </p:ext>
            </p:extLst>
          </p:nvPr>
        </p:nvGraphicFramePr>
        <p:xfrm>
          <a:off x="6535219" y="2333064"/>
          <a:ext cx="3568959" cy="70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4" imgW="2311200" imgH="457200" progId="Equation.DSMT4">
                  <p:embed/>
                </p:oleObj>
              </mc:Choice>
              <mc:Fallback>
                <p:oleObj name="Equation" r:id="rId4" imgW="2311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5219" y="2333064"/>
                        <a:ext cx="3568959" cy="705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1660F4E-5A34-4345-8748-3FAF59DF1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680813"/>
              </p:ext>
            </p:extLst>
          </p:nvPr>
        </p:nvGraphicFramePr>
        <p:xfrm>
          <a:off x="6535219" y="3518393"/>
          <a:ext cx="33496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6" imgW="1942920" imgH="253800" progId="Equation.DSMT4">
                  <p:embed/>
                </p:oleObj>
              </mc:Choice>
              <mc:Fallback>
                <p:oleObj name="Equation" r:id="rId6" imgW="1942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5219" y="3518393"/>
                        <a:ext cx="33496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2153BCB-F2F6-4FE2-8FC8-AFA164241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4539"/>
              </p:ext>
            </p:extLst>
          </p:nvPr>
        </p:nvGraphicFramePr>
        <p:xfrm>
          <a:off x="6535219" y="3003844"/>
          <a:ext cx="1949353" cy="40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8" imgW="1218960" imgH="253800" progId="Equation.DSMT4">
                  <p:embed/>
                </p:oleObj>
              </mc:Choice>
              <mc:Fallback>
                <p:oleObj name="Equation" r:id="rId8" imgW="121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35219" y="3003844"/>
                        <a:ext cx="1949353" cy="40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F02944C-EEDE-4059-82A2-1A66B6614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02597"/>
              </p:ext>
            </p:extLst>
          </p:nvPr>
        </p:nvGraphicFramePr>
        <p:xfrm>
          <a:off x="7687892" y="4118118"/>
          <a:ext cx="4255292" cy="70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10" imgW="2755800" imgH="457200" progId="Equation.DSMT4">
                  <p:embed/>
                </p:oleObj>
              </mc:Choice>
              <mc:Fallback>
                <p:oleObj name="Equation" r:id="rId10" imgW="275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87892" y="4118118"/>
                        <a:ext cx="4255292" cy="705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6DB768-18F3-45C3-B735-EB4BF70C05B3}"/>
                  </a:ext>
                </a:extLst>
              </p:cNvPr>
              <p:cNvSpPr txBox="1"/>
              <p:nvPr/>
            </p:nvSpPr>
            <p:spPr>
              <a:xfrm>
                <a:off x="64478" y="1257705"/>
                <a:ext cx="5597768" cy="5035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 state, action, reward at time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: trajectory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한 </a:t>
                </a:r>
                <a:r>
                  <a:rPr lang="en-US" dirty="0"/>
                  <a:t>episode</a:t>
                </a:r>
                <a:r>
                  <a:rPr lang="ko-KR" altLang="en-US" dirty="0"/>
                  <a:t>는 한 </a:t>
                </a:r>
                <a:r>
                  <a:rPr lang="en-US" altLang="ko-KR" dirty="0"/>
                  <a:t>trajectory</a:t>
                </a:r>
                <a:r>
                  <a:rPr lang="ko-KR" altLang="en-US" dirty="0"/>
                  <a:t> </a:t>
                </a: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 dirty="0"/>
                  <a:t>: discount factor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1</a:t>
                </a:r>
                <a:r>
                  <a:rPr lang="ko-KR" altLang="en-US" dirty="0"/>
                  <a:t>에 가까울 수록 장기적 보상</a:t>
                </a: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0</a:t>
                </a:r>
                <a:r>
                  <a:rPr lang="ko-KR" altLang="en-US" dirty="0"/>
                  <a:t>에 가까울 수록 단기적 보상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Learning</a:t>
                </a:r>
                <a:r>
                  <a:rPr lang="ko-KR" altLang="en-US" dirty="0"/>
                  <a:t> 가능 요소 </a:t>
                </a:r>
                <a:r>
                  <a:rPr lang="en-US" altLang="ko-KR" dirty="0"/>
                  <a:t>(RL </a:t>
                </a:r>
                <a:r>
                  <a:rPr lang="ko-KR" altLang="en-US" dirty="0"/>
                  <a:t>접근 방식의 분류</a:t>
                </a:r>
                <a:r>
                  <a:rPr lang="en-US" altLang="ko-KR" dirty="0"/>
                  <a:t>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u="sng" dirty="0"/>
                  <a:t>Policy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Value (SARSA, DQN,...)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Model/environment (</a:t>
                </a:r>
                <a:r>
                  <a:rPr lang="en-US" dirty="0" err="1"/>
                  <a:t>iLQR,MPC</a:t>
                </a:r>
                <a:r>
                  <a:rPr lang="en-US" dirty="0"/>
                  <a:t>, MCTS,...)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Policy + value (Actor-Critic, TRPO, PPO,...)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Model + value and/or policy (Dyna-Q, VPN,...)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6DB768-18F3-45C3-B735-EB4BF70C0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8" y="1257705"/>
                <a:ext cx="5597768" cy="5035353"/>
              </a:xfrm>
              <a:prstGeom prst="rect">
                <a:avLst/>
              </a:prstGeom>
              <a:blipFill>
                <a:blip r:embed="rId12"/>
                <a:stretch>
                  <a:fillRect l="-763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itle 1">
            <a:extLst>
              <a:ext uri="{FF2B5EF4-FFF2-40B4-BE49-F238E27FC236}">
                <a16:creationId xmlns:a16="http://schemas.microsoft.com/office/drawing/2014/main" id="{E53ED782-C860-464C-8A80-95E14A17151E}"/>
              </a:ext>
            </a:extLst>
          </p:cNvPr>
          <p:cNvSpPr txBox="1">
            <a:spLocks/>
          </p:cNvSpPr>
          <p:nvPr/>
        </p:nvSpPr>
        <p:spPr>
          <a:xfrm>
            <a:off x="64476" y="862737"/>
            <a:ext cx="4630615" cy="490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sng" dirty="0"/>
              <a:t>기본적 </a:t>
            </a:r>
            <a:r>
              <a:rPr lang="en-US" altLang="ko-KR" sz="2400" u="sng" dirty="0"/>
              <a:t>MDP formulation (reminder)</a:t>
            </a:r>
            <a:endParaRPr lang="en-US" sz="2400" u="sng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0B1F920C-6563-4025-871F-792DF20CC6D5}"/>
              </a:ext>
            </a:extLst>
          </p:cNvPr>
          <p:cNvSpPr txBox="1">
            <a:spLocks/>
          </p:cNvSpPr>
          <p:nvPr/>
        </p:nvSpPr>
        <p:spPr>
          <a:xfrm>
            <a:off x="5834371" y="862737"/>
            <a:ext cx="4362626" cy="490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/>
              <a:t>REINFORCE algorithm</a:t>
            </a:r>
            <a:endParaRPr lang="en-US" sz="2400" u="sn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911965-DFE2-43C3-8580-6CFC3ACF96EE}"/>
              </a:ext>
            </a:extLst>
          </p:cNvPr>
          <p:cNvCxnSpPr/>
          <p:nvPr/>
        </p:nvCxnSpPr>
        <p:spPr>
          <a:xfrm>
            <a:off x="5662246" y="694592"/>
            <a:ext cx="0" cy="616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1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0C5A584-F771-42FE-A23D-884F4E1037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4704" y="82469"/>
                <a:ext cx="11800920" cy="49055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dirty="0"/>
                  <a:t>REINFORCE - Cartpole </a:t>
                </a:r>
                <a:r>
                  <a:rPr lang="ko-KR" altLang="en-US" sz="3200" dirty="0"/>
                  <a:t>예시 </a:t>
                </a:r>
                <a:r>
                  <a:rPr lang="en-US" altLang="ko-KR" sz="3200" dirty="0"/>
                  <a:t>(Bernoulli distribution policy; action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3200" dirty="0"/>
                  <a:t> {left, right} )</a:t>
                </a:r>
                <a:endParaRPr lang="en-US" sz="3200" dirty="0"/>
              </a:p>
            </p:txBody>
          </p:sp>
        </mc:Choice>
        <mc:Fallback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0C5A584-F771-42FE-A23D-884F4E103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4704" y="82469"/>
                <a:ext cx="11800920" cy="490552"/>
              </a:xfrm>
              <a:blipFill>
                <a:blip r:embed="rId2"/>
                <a:stretch>
                  <a:fillRect l="-1136" t="-25000" r="-51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E4B1B32-46C1-4B92-A841-B9D0323C1004}"/>
              </a:ext>
            </a:extLst>
          </p:cNvPr>
          <p:cNvSpPr txBox="1">
            <a:spLocks/>
          </p:cNvSpPr>
          <p:nvPr/>
        </p:nvSpPr>
        <p:spPr>
          <a:xfrm>
            <a:off x="125194" y="3689691"/>
            <a:ext cx="5076160" cy="61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REINFORCE reward vs episode: (</a:t>
            </a:r>
            <a:r>
              <a:rPr lang="ko-KR" altLang="en-US" sz="1800" dirty="0"/>
              <a:t>초반 </a:t>
            </a:r>
            <a:r>
              <a:rPr lang="en-US" altLang="ko-KR" sz="1800" dirty="0"/>
              <a:t>300episodes)</a:t>
            </a:r>
            <a:br>
              <a:rPr lang="en-US" altLang="ko-KR" sz="1800" dirty="0"/>
            </a:br>
            <a:r>
              <a:rPr lang="en-US" altLang="ko-KR" sz="1800" dirty="0"/>
              <a:t>reward</a:t>
            </a:r>
            <a:r>
              <a:rPr lang="ko-KR" altLang="en-US" sz="1800" dirty="0"/>
              <a:t>와 </a:t>
            </a:r>
            <a:r>
              <a:rPr lang="en-US" altLang="ko-KR" sz="1800" dirty="0"/>
              <a:t>loss</a:t>
            </a:r>
            <a:r>
              <a:rPr lang="ko-KR" altLang="en-US" sz="1800" dirty="0"/>
              <a:t>의 경향성 유사</a:t>
            </a:r>
            <a:endParaRPr lang="en-US" sz="18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85041-5D6E-4852-985D-1B190CA77214}"/>
              </a:ext>
            </a:extLst>
          </p:cNvPr>
          <p:cNvSpPr txBox="1">
            <a:spLocks/>
          </p:cNvSpPr>
          <p:nvPr/>
        </p:nvSpPr>
        <p:spPr>
          <a:xfrm>
            <a:off x="5326220" y="3691836"/>
            <a:ext cx="4503581" cy="62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policy </a:t>
            </a:r>
            <a:r>
              <a:rPr lang="ko-KR" altLang="en-US" sz="1800" dirty="0"/>
              <a:t>학습 진행 </a:t>
            </a:r>
            <a:r>
              <a:rPr lang="en-US" altLang="ko-KR" sz="1800" dirty="0"/>
              <a:t>(2000 episodes)</a:t>
            </a:r>
            <a:br>
              <a:rPr lang="en-US" altLang="ko-KR" sz="1800" dirty="0"/>
            </a:br>
            <a:r>
              <a:rPr lang="en-US" altLang="ko-KR" sz="1800" dirty="0"/>
              <a:t>(log-probability</a:t>
            </a:r>
            <a:r>
              <a:rPr lang="ko-KR" altLang="en-US" sz="1800" dirty="0"/>
              <a:t>합이 </a:t>
            </a:r>
            <a:r>
              <a:rPr lang="en-US" altLang="ko-KR" sz="1800" dirty="0"/>
              <a:t>0</a:t>
            </a:r>
            <a:r>
              <a:rPr lang="ko-KR" altLang="en-US" sz="1800" dirty="0"/>
              <a:t>에 가까워짐</a:t>
            </a:r>
            <a:r>
              <a:rPr lang="en-US" altLang="ko-KR" sz="1800" dirty="0"/>
              <a:t>)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8FD14-0CAF-4D01-A30A-604411605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4" y="4274246"/>
            <a:ext cx="4782858" cy="2530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31865-AAF7-42D9-A2E7-994940E5B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54" y="4282536"/>
            <a:ext cx="4802337" cy="25146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A526E97-1895-4024-8CAF-F999DDA52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76" y="1331111"/>
                <a:ext cx="562176" cy="4448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A526E97-1895-4024-8CAF-F999DDA52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76" y="1331111"/>
                <a:ext cx="562176" cy="444834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6B5D8-5B5E-4E9E-8916-F46C431AF87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861652" y="1553528"/>
            <a:ext cx="370458" cy="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7FA6D4E-7F1E-48B9-8BF4-84EDD6533C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2110" y="1307773"/>
                <a:ext cx="1051767" cy="4938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7FA6D4E-7F1E-48B9-8BF4-84EDD6533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10" y="1307773"/>
                <a:ext cx="1051767" cy="493885"/>
              </a:xfrm>
              <a:prstGeom prst="rect">
                <a:avLst/>
              </a:prstGeom>
              <a:blipFill>
                <a:blip r:embed="rId6"/>
                <a:stretch>
                  <a:fillRect l="-2286"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870025-CA2E-4FA3-BA07-F7CF129AD12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2283877" y="1551578"/>
            <a:ext cx="932634" cy="3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0B7E974-DB58-4A20-8B7E-3810C302C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6511" y="1358906"/>
                <a:ext cx="372201" cy="385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0B7E974-DB58-4A20-8B7E-3810C302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511" y="1358906"/>
                <a:ext cx="372201" cy="3853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1CC3EA-327D-48DD-B995-63D68D548D5B}"/>
              </a:ext>
            </a:extLst>
          </p:cNvPr>
          <p:cNvCxnSpPr>
            <a:cxnSpLocks/>
            <a:stCxn id="21" idx="0"/>
            <a:endCxn id="13" idx="3"/>
          </p:cNvCxnSpPr>
          <p:nvPr/>
        </p:nvCxnSpPr>
        <p:spPr>
          <a:xfrm rot="16200000" flipH="1" flipV="1">
            <a:off x="3019195" y="-772295"/>
            <a:ext cx="168279" cy="4483365"/>
          </a:xfrm>
          <a:prstGeom prst="bentConnector4">
            <a:avLst>
              <a:gd name="adj1" fmla="val -135846"/>
              <a:gd name="adj2" fmla="val 998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F146E26-5807-4DB0-B1F9-29902911D5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9001" y="1385249"/>
                <a:ext cx="1172031" cy="33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F146E26-5807-4DB0-B1F9-29902911D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01" y="1385249"/>
                <a:ext cx="1172031" cy="338485"/>
              </a:xfrm>
              <a:prstGeom prst="rect">
                <a:avLst/>
              </a:prstGeom>
              <a:blipFill>
                <a:blip r:embed="rId8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AFE69DC-358C-47B6-AE5F-5CCEA09C5FD4}"/>
                  </a:ext>
                </a:extLst>
              </p:cNvPr>
              <p:cNvSpPr txBox="1"/>
              <p:nvPr/>
            </p:nvSpPr>
            <p:spPr>
              <a:xfrm>
                <a:off x="4759001" y="1702842"/>
                <a:ext cx="141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AFE69DC-358C-47B6-AE5F-5CCEA09C5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01" y="1702842"/>
                <a:ext cx="1413199" cy="369332"/>
              </a:xfrm>
              <a:prstGeom prst="rect">
                <a:avLst/>
              </a:prstGeom>
              <a:blipFill>
                <a:blip r:embed="rId9"/>
                <a:stretch>
                  <a:fillRect l="-43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308D99-94CA-49DF-AE22-C1C326C0EEE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588712" y="1551578"/>
            <a:ext cx="1170289" cy="2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240905-7C29-4025-9106-FEE7FCF533AC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>
            <a:off x="3588712" y="1551578"/>
            <a:ext cx="1170289" cy="33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E5835A0-B74B-4C17-A2DA-D384ABF67D2D}"/>
              </a:ext>
            </a:extLst>
          </p:cNvPr>
          <p:cNvCxnSpPr>
            <a:cxnSpLocks/>
            <a:stCxn id="54" idx="3"/>
            <a:endCxn id="99" idx="1"/>
          </p:cNvCxnSpPr>
          <p:nvPr/>
        </p:nvCxnSpPr>
        <p:spPr>
          <a:xfrm>
            <a:off x="6172200" y="1887508"/>
            <a:ext cx="745476" cy="326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7A044A-AB9E-41DB-B2B7-1F68DCA69BDC}"/>
                  </a:ext>
                </a:extLst>
              </p:cNvPr>
              <p:cNvSpPr txBox="1"/>
              <p:nvPr/>
            </p:nvSpPr>
            <p:spPr>
              <a:xfrm>
                <a:off x="2830075" y="2012911"/>
                <a:ext cx="1524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7A044A-AB9E-41DB-B2B7-1F68DCA6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75" y="2012911"/>
                <a:ext cx="1524569" cy="369332"/>
              </a:xfrm>
              <a:prstGeom prst="rect">
                <a:avLst/>
              </a:prstGeom>
              <a:blipFill>
                <a:blip r:embed="rId10"/>
                <a:stretch>
                  <a:fillRect l="-8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017D9FF6-8A6A-445C-89A6-937CBB8A3CB9}"/>
              </a:ext>
            </a:extLst>
          </p:cNvPr>
          <p:cNvSpPr txBox="1">
            <a:spLocks/>
          </p:cNvSpPr>
          <p:nvPr/>
        </p:nvSpPr>
        <p:spPr>
          <a:xfrm>
            <a:off x="2232960" y="1308936"/>
            <a:ext cx="996581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sampling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AA3A600-A567-4EA8-A06B-24FA2E9CC6ED}"/>
              </a:ext>
            </a:extLst>
          </p:cNvPr>
          <p:cNvCxnSpPr>
            <a:cxnSpLocks/>
            <a:stCxn id="74" idx="3"/>
            <a:endCxn id="99" idx="1"/>
          </p:cNvCxnSpPr>
          <p:nvPr/>
        </p:nvCxnSpPr>
        <p:spPr>
          <a:xfrm>
            <a:off x="4354644" y="2197577"/>
            <a:ext cx="2563032" cy="1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E77C96-53E9-469F-B936-8F6331658E1C}"/>
                  </a:ext>
                </a:extLst>
              </p:cNvPr>
              <p:cNvSpPr txBox="1"/>
              <p:nvPr/>
            </p:nvSpPr>
            <p:spPr>
              <a:xfrm>
                <a:off x="6917676" y="1832169"/>
                <a:ext cx="3316571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E77C96-53E9-469F-B936-8F633165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76" y="1832169"/>
                <a:ext cx="3316571" cy="764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75FBB073-0DBC-4EEB-806C-AE92F8EA4C01}"/>
              </a:ext>
            </a:extLst>
          </p:cNvPr>
          <p:cNvSpPr/>
          <p:nvPr/>
        </p:nvSpPr>
        <p:spPr>
          <a:xfrm>
            <a:off x="299476" y="1055076"/>
            <a:ext cx="6294755" cy="140838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052A58C3-3AD0-43A6-A8BE-F940417EFD3A}"/>
              </a:ext>
            </a:extLst>
          </p:cNvPr>
          <p:cNvSpPr txBox="1">
            <a:spLocks/>
          </p:cNvSpPr>
          <p:nvPr/>
        </p:nvSpPr>
        <p:spPr>
          <a:xfrm>
            <a:off x="125194" y="826161"/>
            <a:ext cx="1413199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>
                <a:solidFill>
                  <a:schemeClr val="accent1"/>
                </a:solidFill>
              </a:rPr>
              <a:t>timestep loop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0260E97-499A-4703-93F0-3C4DE00118B2}"/>
              </a:ext>
            </a:extLst>
          </p:cNvPr>
          <p:cNvCxnSpPr>
            <a:cxnSpLocks/>
            <a:stCxn id="99" idx="2"/>
            <a:endCxn id="16" idx="2"/>
          </p:cNvCxnSpPr>
          <p:nvPr/>
        </p:nvCxnSpPr>
        <p:spPr>
          <a:xfrm rot="5400000" flipH="1">
            <a:off x="4769470" y="-1209818"/>
            <a:ext cx="795016" cy="6817968"/>
          </a:xfrm>
          <a:prstGeom prst="bentConnector3">
            <a:avLst>
              <a:gd name="adj1" fmla="val -287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A485A0B8-16B3-40EA-BD60-DB2110A4220A}"/>
              </a:ext>
            </a:extLst>
          </p:cNvPr>
          <p:cNvSpPr txBox="1">
            <a:spLocks/>
          </p:cNvSpPr>
          <p:nvPr/>
        </p:nvSpPr>
        <p:spPr>
          <a:xfrm>
            <a:off x="3229541" y="2579140"/>
            <a:ext cx="3213593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back prop: </a:t>
            </a:r>
            <a:r>
              <a:rPr lang="en-US" sz="1400" b="1" dirty="0"/>
              <a:t>minimize</a:t>
            </a:r>
            <a:r>
              <a:rPr lang="en-US" sz="1400" b="0" dirty="0"/>
              <a:t> loss: toward 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AE012-885F-455B-A711-EDAB44FCC065}"/>
              </a:ext>
            </a:extLst>
          </p:cNvPr>
          <p:cNvSpPr/>
          <p:nvPr/>
        </p:nvSpPr>
        <p:spPr>
          <a:xfrm>
            <a:off x="161991" y="827563"/>
            <a:ext cx="10010709" cy="224794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873AEF8-C06D-4537-BB08-6A455FC781FE}"/>
              </a:ext>
            </a:extLst>
          </p:cNvPr>
          <p:cNvSpPr txBox="1">
            <a:spLocks/>
          </p:cNvSpPr>
          <p:nvPr/>
        </p:nvSpPr>
        <p:spPr>
          <a:xfrm>
            <a:off x="-53321" y="577881"/>
            <a:ext cx="1413199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>
                <a:solidFill>
                  <a:schemeClr val="accent6"/>
                </a:solidFill>
              </a:rPr>
              <a:t>episode loop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759511F-F4F0-435F-8034-3B51BF0E3A76}"/>
                  </a:ext>
                </a:extLst>
              </p:cNvPr>
              <p:cNvSpPr txBox="1"/>
              <p:nvPr/>
            </p:nvSpPr>
            <p:spPr>
              <a:xfrm>
                <a:off x="8260992" y="1426200"/>
                <a:ext cx="812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(−∞, 0]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759511F-F4F0-435F-8034-3B51BF0E3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92" y="1426200"/>
                <a:ext cx="812723" cy="276999"/>
              </a:xfrm>
              <a:prstGeom prst="rect">
                <a:avLst/>
              </a:prstGeom>
              <a:blipFill>
                <a:blip r:embed="rId12"/>
                <a:stretch>
                  <a:fillRect l="-9774" t="-4444" r="-1052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60A7D2F-3503-45A5-AC8A-C79A7B80B159}"/>
              </a:ext>
            </a:extLst>
          </p:cNvPr>
          <p:cNvCxnSpPr>
            <a:stCxn id="119" idx="2"/>
          </p:cNvCxnSpPr>
          <p:nvPr/>
        </p:nvCxnSpPr>
        <p:spPr>
          <a:xfrm>
            <a:off x="8667354" y="1703199"/>
            <a:ext cx="0" cy="24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B71FCE-C912-4590-A952-121EA148F38F}"/>
                  </a:ext>
                </a:extLst>
              </p:cNvPr>
              <p:cNvSpPr txBox="1"/>
              <p:nvPr/>
            </p:nvSpPr>
            <p:spPr>
              <a:xfrm>
                <a:off x="9285215" y="1426200"/>
                <a:ext cx="812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[0, 200]</m:t>
                      </m:r>
                    </m:oMath>
                  </m:oMathPara>
                </a14:m>
                <a:endParaRPr lang="en-US" dirty="0">
                  <a:highlight>
                    <a:srgbClr val="FF00FF"/>
                  </a:highlight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B71FCE-C912-4590-A952-121EA148F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215" y="1426200"/>
                <a:ext cx="812723" cy="276999"/>
              </a:xfrm>
              <a:prstGeom prst="rect">
                <a:avLst/>
              </a:prstGeom>
              <a:blipFill>
                <a:blip r:embed="rId13"/>
                <a:stretch>
                  <a:fillRect l="-9774" t="-4444" r="-1127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2CDCEB-D237-4A90-8777-041CAD2D4064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9691577" y="1703199"/>
            <a:ext cx="138224" cy="2483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B4CBB24-5FCE-4759-A79D-1913A420A912}"/>
                  </a:ext>
                </a:extLst>
              </p:cNvPr>
              <p:cNvSpPr txBox="1"/>
              <p:nvPr/>
            </p:nvSpPr>
            <p:spPr>
              <a:xfrm>
                <a:off x="8849053" y="3106015"/>
                <a:ext cx="3316571" cy="83099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2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200</a:t>
                </a:r>
                <a:r>
                  <a:rPr lang="ko-KR" altLang="en-US" sz="12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회 </a:t>
                </a:r>
                <a:r>
                  <a:rPr lang="en-US" altLang="ko-KR" sz="12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Bernoulli sampling </a:t>
                </a:r>
                <a:r>
                  <a:rPr lang="ko-KR" altLang="en-US" sz="12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예시</a:t>
                </a:r>
                <a:endParaRPr lang="en-US" sz="12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∗100+</m:t>
                    </m:r>
                    <m:func>
                      <m:func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∗100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=−60.21</m:t>
                    </m:r>
                  </m:oMath>
                </a14:m>
                <a:endParaRPr lang="en-US" sz="1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</m:t>
                    </m:r>
                    <m:func>
                      <m:func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.2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200" dirty="0"/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∗2+</m:t>
                    </m:r>
                    <m:func>
                      <m:func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98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86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B4CBB24-5FCE-4759-A79D-1913A420A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053" y="3106015"/>
                <a:ext cx="3316571" cy="830997"/>
              </a:xfrm>
              <a:prstGeom prst="rect">
                <a:avLst/>
              </a:prstGeom>
              <a:blipFill>
                <a:blip r:embed="rId14"/>
                <a:stretch>
                  <a:fillRect t="-725" b="-3623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DD4BBC-CBD3-480D-BC78-D9FEDA3466C6}"/>
              </a:ext>
            </a:extLst>
          </p:cNvPr>
          <p:cNvCxnSpPr>
            <a:cxnSpLocks/>
            <a:stCxn id="92" idx="2"/>
            <a:endCxn id="74" idx="1"/>
          </p:cNvCxnSpPr>
          <p:nvPr/>
        </p:nvCxnSpPr>
        <p:spPr>
          <a:xfrm>
            <a:off x="2731251" y="1647421"/>
            <a:ext cx="98824" cy="55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ADA21204-B26E-4E8F-A328-D937AEE69B3F}"/>
              </a:ext>
            </a:extLst>
          </p:cNvPr>
          <p:cNvSpPr txBox="1">
            <a:spLocks/>
          </p:cNvSpPr>
          <p:nvPr/>
        </p:nvSpPr>
        <p:spPr>
          <a:xfrm>
            <a:off x="3864827" y="1301922"/>
            <a:ext cx="568636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env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CD33499-754F-4D43-9690-9E5F908A01FF}"/>
              </a:ext>
            </a:extLst>
          </p:cNvPr>
          <p:cNvSpPr/>
          <p:nvPr/>
        </p:nvSpPr>
        <p:spPr>
          <a:xfrm>
            <a:off x="11500338" y="3689691"/>
            <a:ext cx="439616" cy="247321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9E8CEBB-E406-465D-819E-7677D7C1B81A}"/>
              </a:ext>
            </a:extLst>
          </p:cNvPr>
          <p:cNvCxnSpPr/>
          <p:nvPr/>
        </p:nvCxnSpPr>
        <p:spPr>
          <a:xfrm flipH="1">
            <a:off x="9829801" y="3937012"/>
            <a:ext cx="1890345" cy="214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0F6D6AE-E937-4407-815D-1620726CF0E1}"/>
                  </a:ext>
                </a:extLst>
              </p:cNvPr>
              <p:cNvSpPr txBox="1"/>
              <p:nvPr/>
            </p:nvSpPr>
            <p:spPr>
              <a:xfrm>
                <a:off x="9760689" y="4932771"/>
                <a:ext cx="255856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−4.86∗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𝑟𝑒𝑤𝑎𝑟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−972.85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0F6D6AE-E937-4407-815D-1620726CF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689" y="4932771"/>
                <a:ext cx="255856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22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0C5A584-F771-42FE-A23D-884F4E1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82469"/>
            <a:ext cx="11800920" cy="490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REINFORCE – (very primitive) bipartite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A526E97-1895-4024-8CAF-F999DDA52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76" y="4792002"/>
                <a:ext cx="562176" cy="4448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A526E97-1895-4024-8CAF-F999DDA52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76" y="4792002"/>
                <a:ext cx="562176" cy="4448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6B5D8-5B5E-4E9E-8916-F46C431AF87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861652" y="5014419"/>
            <a:ext cx="370458" cy="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7FA6D4E-7F1E-48B9-8BF4-84EDD6533C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2110" y="4768664"/>
                <a:ext cx="1051767" cy="4938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7FA6D4E-7F1E-48B9-8BF4-84EDD6533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10" y="4768664"/>
                <a:ext cx="1051767" cy="493885"/>
              </a:xfrm>
              <a:prstGeom prst="rect">
                <a:avLst/>
              </a:prstGeom>
              <a:blipFill>
                <a:blip r:embed="rId3"/>
                <a:stretch>
                  <a:fillRect l="-2286"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870025-CA2E-4FA3-BA07-F7CF129AD12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2283877" y="5012469"/>
            <a:ext cx="932634" cy="3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0B7E974-DB58-4A20-8B7E-3810C302C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6511" y="4819797"/>
                <a:ext cx="372201" cy="385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0B7E974-DB58-4A20-8B7E-3810C302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511" y="4819797"/>
                <a:ext cx="372201" cy="38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1CC3EA-327D-48DD-B995-63D68D548D5B}"/>
              </a:ext>
            </a:extLst>
          </p:cNvPr>
          <p:cNvCxnSpPr>
            <a:cxnSpLocks/>
            <a:stCxn id="21" idx="0"/>
            <a:endCxn id="13" idx="3"/>
          </p:cNvCxnSpPr>
          <p:nvPr/>
        </p:nvCxnSpPr>
        <p:spPr>
          <a:xfrm rot="16200000" flipH="1" flipV="1">
            <a:off x="3019195" y="2688596"/>
            <a:ext cx="168279" cy="4483365"/>
          </a:xfrm>
          <a:prstGeom prst="bentConnector4">
            <a:avLst>
              <a:gd name="adj1" fmla="val -402210"/>
              <a:gd name="adj2" fmla="val 998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F146E26-5807-4DB0-B1F9-29902911D5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9001" y="4846140"/>
                <a:ext cx="1172031" cy="33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F146E26-5807-4DB0-B1F9-29902911D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01" y="4846140"/>
                <a:ext cx="1172031" cy="338485"/>
              </a:xfrm>
              <a:prstGeom prst="rect">
                <a:avLst/>
              </a:prstGeom>
              <a:blipFill>
                <a:blip r:embed="rId5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AFE69DC-358C-47B6-AE5F-5CCEA09C5FD4}"/>
                  </a:ext>
                </a:extLst>
              </p:cNvPr>
              <p:cNvSpPr txBox="1"/>
              <p:nvPr/>
            </p:nvSpPr>
            <p:spPr>
              <a:xfrm>
                <a:off x="4664904" y="5260432"/>
                <a:ext cx="141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AFE69DC-358C-47B6-AE5F-5CCEA09C5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04" y="5260432"/>
                <a:ext cx="1413199" cy="369332"/>
              </a:xfrm>
              <a:prstGeom prst="rect">
                <a:avLst/>
              </a:prstGeom>
              <a:blipFill>
                <a:blip r:embed="rId6"/>
                <a:stretch>
                  <a:fillRect l="-43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308D99-94CA-49DF-AE22-C1C326C0EEE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588712" y="5012469"/>
            <a:ext cx="1170289" cy="2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240905-7C29-4025-9106-FEE7FCF533AC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>
            <a:off x="3588712" y="5012469"/>
            <a:ext cx="1076192" cy="432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E5835A0-B74B-4C17-A2DA-D384ABF67D2D}"/>
              </a:ext>
            </a:extLst>
          </p:cNvPr>
          <p:cNvCxnSpPr>
            <a:cxnSpLocks/>
            <a:stCxn id="54" idx="3"/>
            <a:endCxn id="99" idx="1"/>
          </p:cNvCxnSpPr>
          <p:nvPr/>
        </p:nvCxnSpPr>
        <p:spPr>
          <a:xfrm>
            <a:off x="6078103" y="5445098"/>
            <a:ext cx="839573" cy="40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7A044A-AB9E-41DB-B2B7-1F68DCA69BDC}"/>
                  </a:ext>
                </a:extLst>
              </p:cNvPr>
              <p:cNvSpPr txBox="1"/>
              <p:nvPr/>
            </p:nvSpPr>
            <p:spPr>
              <a:xfrm>
                <a:off x="2830075" y="5644131"/>
                <a:ext cx="1524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7A044A-AB9E-41DB-B2B7-1F68DCA6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75" y="5644131"/>
                <a:ext cx="1524569" cy="369332"/>
              </a:xfrm>
              <a:prstGeom prst="rect">
                <a:avLst/>
              </a:prstGeom>
              <a:blipFill>
                <a:blip r:embed="rId7"/>
                <a:stretch>
                  <a:fillRect l="-8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017D9FF6-8A6A-445C-89A6-937CBB8A3CB9}"/>
              </a:ext>
            </a:extLst>
          </p:cNvPr>
          <p:cNvSpPr txBox="1">
            <a:spLocks/>
          </p:cNvSpPr>
          <p:nvPr/>
        </p:nvSpPr>
        <p:spPr>
          <a:xfrm>
            <a:off x="2232960" y="4769827"/>
            <a:ext cx="996581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sampling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AA3A600-A567-4EA8-A06B-24FA2E9CC6ED}"/>
              </a:ext>
            </a:extLst>
          </p:cNvPr>
          <p:cNvCxnSpPr>
            <a:cxnSpLocks/>
            <a:stCxn id="74" idx="3"/>
            <a:endCxn id="99" idx="1"/>
          </p:cNvCxnSpPr>
          <p:nvPr/>
        </p:nvCxnSpPr>
        <p:spPr>
          <a:xfrm>
            <a:off x="4354644" y="5828797"/>
            <a:ext cx="2563032" cy="1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E77C96-53E9-469F-B936-8F6331658E1C}"/>
                  </a:ext>
                </a:extLst>
              </p:cNvPr>
              <p:cNvSpPr txBox="1"/>
              <p:nvPr/>
            </p:nvSpPr>
            <p:spPr>
              <a:xfrm>
                <a:off x="6917676" y="5463389"/>
                <a:ext cx="3316571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E77C96-53E9-469F-B936-8F633165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76" y="5463389"/>
                <a:ext cx="3316571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0260E97-499A-4703-93F0-3C4DE00118B2}"/>
              </a:ext>
            </a:extLst>
          </p:cNvPr>
          <p:cNvCxnSpPr>
            <a:cxnSpLocks/>
            <a:stCxn id="99" idx="2"/>
            <a:endCxn id="16" idx="2"/>
          </p:cNvCxnSpPr>
          <p:nvPr/>
        </p:nvCxnSpPr>
        <p:spPr>
          <a:xfrm rot="5400000" flipH="1">
            <a:off x="4684305" y="2336238"/>
            <a:ext cx="965345" cy="6817968"/>
          </a:xfrm>
          <a:prstGeom prst="bentConnector3">
            <a:avLst>
              <a:gd name="adj1" fmla="val -236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A485A0B8-16B3-40EA-BD60-DB2110A4220A}"/>
              </a:ext>
            </a:extLst>
          </p:cNvPr>
          <p:cNvSpPr txBox="1">
            <a:spLocks/>
          </p:cNvSpPr>
          <p:nvPr/>
        </p:nvSpPr>
        <p:spPr>
          <a:xfrm>
            <a:off x="3877622" y="6245530"/>
            <a:ext cx="3147432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back prop: </a:t>
            </a:r>
            <a:r>
              <a:rPr lang="en-US" sz="1400" b="1" dirty="0"/>
              <a:t>minimize</a:t>
            </a:r>
            <a:r>
              <a:rPr lang="en-US" sz="1400" b="0" dirty="0"/>
              <a:t> loss : toward 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759511F-F4F0-435F-8034-3B51BF0E3A76}"/>
                  </a:ext>
                </a:extLst>
              </p:cNvPr>
              <p:cNvSpPr txBox="1"/>
              <p:nvPr/>
            </p:nvSpPr>
            <p:spPr>
              <a:xfrm>
                <a:off x="8260992" y="5057420"/>
                <a:ext cx="812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(−∞, 0]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759511F-F4F0-435F-8034-3B51BF0E3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92" y="5057420"/>
                <a:ext cx="812723" cy="276999"/>
              </a:xfrm>
              <a:prstGeom prst="rect">
                <a:avLst/>
              </a:prstGeom>
              <a:blipFill>
                <a:blip r:embed="rId9"/>
                <a:stretch>
                  <a:fillRect l="-9774" t="-4444" r="-1052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60A7D2F-3503-45A5-AC8A-C79A7B80B159}"/>
              </a:ext>
            </a:extLst>
          </p:cNvPr>
          <p:cNvCxnSpPr>
            <a:stCxn id="119" idx="2"/>
          </p:cNvCxnSpPr>
          <p:nvPr/>
        </p:nvCxnSpPr>
        <p:spPr>
          <a:xfrm>
            <a:off x="8667354" y="5334419"/>
            <a:ext cx="0" cy="24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B71FCE-C912-4590-A952-121EA148F38F}"/>
                  </a:ext>
                </a:extLst>
              </p:cNvPr>
              <p:cNvSpPr txBox="1"/>
              <p:nvPr/>
            </p:nvSpPr>
            <p:spPr>
              <a:xfrm>
                <a:off x="9285215" y="5057420"/>
                <a:ext cx="1086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i="1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𝑀𝑃</m:t>
                          </m:r>
                        </m:sup>
                      </m:sSup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highlight>
                    <a:srgbClr val="FF00FF"/>
                  </a:highlight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B71FCE-C912-4590-A952-121EA148F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215" y="5057420"/>
                <a:ext cx="1086772" cy="276999"/>
              </a:xfrm>
              <a:prstGeom prst="rect">
                <a:avLst/>
              </a:prstGeom>
              <a:blipFill>
                <a:blip r:embed="rId10"/>
                <a:stretch>
                  <a:fillRect l="-7303" t="-4444" r="-842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2CDCEB-D237-4A90-8777-041CAD2D4064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9828601" y="5334419"/>
            <a:ext cx="1200" cy="2483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DD4BBC-CBD3-480D-BC78-D9FEDA3466C6}"/>
              </a:ext>
            </a:extLst>
          </p:cNvPr>
          <p:cNvCxnSpPr>
            <a:cxnSpLocks/>
            <a:stCxn id="92" idx="2"/>
            <a:endCxn id="74" idx="1"/>
          </p:cNvCxnSpPr>
          <p:nvPr/>
        </p:nvCxnSpPr>
        <p:spPr>
          <a:xfrm>
            <a:off x="2731251" y="5108312"/>
            <a:ext cx="98824" cy="72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262022-DEC6-4FAF-847B-3D604B5BDDF6}"/>
                  </a:ext>
                </a:extLst>
              </p:cNvPr>
              <p:cNvSpPr txBox="1"/>
              <p:nvPr/>
            </p:nvSpPr>
            <p:spPr>
              <a:xfrm>
                <a:off x="167619" y="648252"/>
                <a:ext cx="11077743" cy="3481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1800" b="0" dirty="0">
                    <a:latin typeface="Cambria Math" panose="02040503050406030204" pitchFamily="18" charset="0"/>
                  </a:rPr>
                  <a:t>결론</a:t>
                </a:r>
                <a:r>
                  <a:rPr lang="en-US" altLang="ko-KR" sz="1800" b="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800" b="0" dirty="0">
                    <a:latin typeface="Cambria Math" panose="02040503050406030204" pitchFamily="18" charset="0"/>
                  </a:rPr>
                  <a:t>모델링의 한계로 인해 학습 미달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)</a:t>
                </a:r>
                <a:endParaRPr lang="en-US" sz="1800" b="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…,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⋅…⋅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  (multinomial Gaussian with diagonal covariance matrix)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표준편차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일단 고정</a:t>
                </a:r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new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MP forward pass of the state: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reward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𝑀𝐴𝐸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𝑀𝑃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262022-DEC6-4FAF-847B-3D604B5BD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19" y="648252"/>
                <a:ext cx="11077743" cy="3481338"/>
              </a:xfrm>
              <a:prstGeom prst="rect">
                <a:avLst/>
              </a:prstGeom>
              <a:blipFill>
                <a:blip r:embed="rId11"/>
                <a:stretch>
                  <a:fillRect l="-330" b="-18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758B43-4493-4844-A141-7DE8E6B51DA8}"/>
                  </a:ext>
                </a:extLst>
              </p:cNvPr>
              <p:cNvSpPr txBox="1"/>
              <p:nvPr/>
            </p:nvSpPr>
            <p:spPr>
              <a:xfrm>
                <a:off x="8910857" y="3979953"/>
                <a:ext cx="29067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</m:sup>
                    </m:sSup>
                  </m:oMath>
                </a14:m>
                <a:r>
                  <a:rPr lang="en-US" dirty="0"/>
                  <a:t>: ‘baseline’ of MP update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758B43-4493-4844-A141-7DE8E6B5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857" y="3979953"/>
                <a:ext cx="2906785" cy="369332"/>
              </a:xfrm>
              <a:prstGeom prst="rect">
                <a:avLst/>
              </a:prstGeom>
              <a:blipFill>
                <a:blip r:embed="rId12"/>
                <a:stretch>
                  <a:fillRect t="-10000" r="-16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4F8EF98-71DB-4973-83A2-4F57AA7E86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40977" y="2154535"/>
            <a:ext cx="3446547" cy="182541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3A5DC12-16D6-4584-A55A-26FFE73D03EC}"/>
              </a:ext>
            </a:extLst>
          </p:cNvPr>
          <p:cNvSpPr/>
          <p:nvPr/>
        </p:nvSpPr>
        <p:spPr>
          <a:xfrm>
            <a:off x="8667353" y="2154536"/>
            <a:ext cx="3357027" cy="2175278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C81827-75A2-4608-A907-BF78FF2A7D1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0075985" y="4349285"/>
            <a:ext cx="288265" cy="7081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A7816AB-4632-4FE5-ABD1-D9D0DEDA6F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6876" y="4318174"/>
                <a:ext cx="742234" cy="33848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𝑀𝑃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A7816AB-4632-4FE5-ABD1-D9D0DEDA6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76" y="4318174"/>
                <a:ext cx="742234" cy="3384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DFE5ED0-FC54-4570-B46C-0C9835CDC139}"/>
              </a:ext>
            </a:extLst>
          </p:cNvPr>
          <p:cNvCxnSpPr>
            <a:cxnSpLocks/>
            <a:stCxn id="13" idx="3"/>
            <a:endCxn id="47" idx="1"/>
          </p:cNvCxnSpPr>
          <p:nvPr/>
        </p:nvCxnSpPr>
        <p:spPr>
          <a:xfrm flipV="1">
            <a:off x="861652" y="4487417"/>
            <a:ext cx="525224" cy="527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CDE1223D-B437-40AA-A7C7-903633BA9C4B}"/>
              </a:ext>
            </a:extLst>
          </p:cNvPr>
          <p:cNvCxnSpPr>
            <a:stCxn id="47" idx="3"/>
            <a:endCxn id="54" idx="1"/>
          </p:cNvCxnSpPr>
          <p:nvPr/>
        </p:nvCxnSpPr>
        <p:spPr>
          <a:xfrm>
            <a:off x="2129110" y="4487417"/>
            <a:ext cx="2535794" cy="957681"/>
          </a:xfrm>
          <a:prstGeom prst="curvedConnector3">
            <a:avLst>
              <a:gd name="adj1" fmla="val 743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1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1007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MathType 6.0 Equation</vt:lpstr>
      <vt:lpstr>PowerPoint Presentation</vt:lpstr>
      <vt:lpstr>PowerPoint Presentation</vt:lpstr>
      <vt:lpstr>Unsupervised 결과 </vt:lpstr>
      <vt:lpstr>Unsupervised 결과 - 답이 뻔한 상황들 정리 (한 row당 한 column이 1) </vt:lpstr>
      <vt:lpstr>Latency</vt:lpstr>
      <vt:lpstr>message 수렴성</vt:lpstr>
      <vt:lpstr>REINFORCE (Monte Carlo policy gradient)</vt:lpstr>
      <vt:lpstr>REINFORCE - Cartpole 예시 (Bernoulli distribution policy; action ∈ {left, right} )</vt:lpstr>
      <vt:lpstr>REINFORCE – (very primitive) bipartite formulation</vt:lpstr>
      <vt:lpstr>REINFORCE (Monte Carlo policy gradient)  - 성능</vt:lpstr>
      <vt:lpstr>REINFORCE (Monte Carlo policy gradient)  - 개선 방안,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142</cp:revision>
  <dcterms:created xsi:type="dcterms:W3CDTF">2021-11-17T06:21:30Z</dcterms:created>
  <dcterms:modified xsi:type="dcterms:W3CDTF">2021-12-27T12:03:07Z</dcterms:modified>
</cp:coreProperties>
</file>