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78" d="100"/>
          <a:sy n="78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54F65-B460-4D6E-92BA-CEA3AFED712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F4B36-5BDF-4B23-BDF4-B7C9F306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1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4FA4-6594-4737-BE52-B099BC9F5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D9989-05C1-480F-BD8B-0631B48EA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FBE8A-1875-497E-BEFA-A954C96C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F55D4-687C-4CBE-B699-0E7B239E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DE43-57DF-4B8B-BC06-E1508723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2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0445-C417-4350-970A-F2010C88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00236-59AF-412A-9CF5-A72E9C627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43355-A11C-48A0-929D-9269FED2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B7AE2-4504-4A78-920E-BF0943F9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098D9-18EA-4AB0-9D5C-9DE9C586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1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5746DD-BC99-4C50-9E93-B86512B50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C956E-2519-46C1-930F-F603E2529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60A91-3864-4CFC-8A6D-3C0E081F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E18DC-A4CC-4B84-9428-8A32454E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82BD5-531D-4397-9C75-7DF71DDA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FB0D-8DC0-49E1-AAA1-AB23775E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57F49-B128-4EA2-A459-A707C7691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78094-4D3B-45AB-A276-B1CFA881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6E044-43AE-40DE-B481-71D224EA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376F9-EA72-4046-BD4A-0A2E8A01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4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446D-2DC5-429B-8685-33ECED5C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27CCC-020B-40B3-9D6D-FDCF7AD4A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7915D-9941-436D-AAA5-D089B8F8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FCF23-8DA7-4F7D-8620-D4B183E8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34FDF-ED8F-44B1-A86D-99BB61FD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0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E28D2-E39E-4308-846F-5C42ADE6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F2A39-66FF-49F5-AA4C-165971D2D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B64EE-8503-462D-8EC3-486BA4FCF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91C91-41F0-4C63-A9DC-8F74B0A4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FB895-4A67-477C-8D78-49154332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1AB62-6B65-4F96-8296-71B25457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7A87-7E28-462D-8FE4-49A5F54D1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87866-4AEE-4C8B-A2C3-145F1B73E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73BDF-E3D1-4FAE-8C48-C7C7828F5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29A05-3FAF-4B78-87A6-29AEA7C06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B104C-0514-4EF3-9133-42FA3D821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F3CE4-99D6-461A-954B-2070A7587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2B2EC-2ADB-4672-938F-D6459EEA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E79C06-5DA6-404C-8DF1-3626B53B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9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66F1-12D8-4781-8A6F-F1F77FC7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37EA3-6F60-497D-BCA1-101D428E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ADA0B-E85F-45F4-9A12-B5935CA4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1181D-74C6-47ED-8CD3-645171D9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2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94895-210C-48B4-A551-6F939304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274134-37E9-4F37-BA47-8E7454D4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5D486-E5E4-4EC9-9551-EA970C5E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4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B039-3FC1-4DDE-9CEE-AB924F88D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1267-69FE-4465-BAC0-2E37A87D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48457-D4D3-433F-B70E-D90BAF74D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37D36-8E58-466B-8A96-4E90230B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EC928-8037-4F43-8036-2A21D969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8A9A3-688B-4C9B-8136-05774814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7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4C1B-1FD5-436A-9BE8-B7B8D527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95DEF0-EC13-49C6-919A-3360727F5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8DD82-507C-4904-9133-7BC1D6031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4180C-23CA-471F-83DC-1737D9BD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D49A0-4FD8-4FC2-8423-934F12A2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9DC67-FB66-4694-B2F6-B001E602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8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E8D20D-5DA4-4DEC-8699-DC072D20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949A0-6C95-4AD4-90D4-DD27E5E79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26C8F-55A7-414A-856C-E76E3DDAA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D0FA9-D346-4179-BC36-5044D4754E7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2C7D1-4454-4FD9-9FE2-2CEC5F5FA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F01EA-F010-4C49-8A11-692ECC98D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0BB178B3-439B-4CD1-89C9-CA9F17BAF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43" y="391334"/>
            <a:ext cx="2929625" cy="4845685"/>
          </a:xfrm>
          <a:prstGeom prst="rect">
            <a:avLst/>
          </a:prstGeom>
        </p:spPr>
      </p:pic>
      <p:pic>
        <p:nvPicPr>
          <p:cNvPr id="6" name="Picture 5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469239E1-C149-454E-840C-08171A560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43" y="5237019"/>
            <a:ext cx="2105025" cy="1676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02D884-444E-4C67-87FD-CDB4D322C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443" y="391334"/>
            <a:ext cx="2950950" cy="48456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A97F0E-B3C0-420D-AFF0-E56E58BF2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2443" y="5238524"/>
            <a:ext cx="2876951" cy="16194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527EA8-AC53-4E4B-9695-429C2F1F4E53}"/>
              </a:ext>
            </a:extLst>
          </p:cNvPr>
          <p:cNvSpPr txBox="1"/>
          <p:nvPr/>
        </p:nvSpPr>
        <p:spPr>
          <a:xfrm>
            <a:off x="1836574" y="22002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logSumExp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64113D-783D-45F2-A1B3-8EDB72B1E38E}"/>
              </a:ext>
            </a:extLst>
          </p:cNvPr>
          <p:cNvSpPr txBox="1"/>
          <p:nvPr/>
        </p:nvSpPr>
        <p:spPr>
          <a:xfrm>
            <a:off x="4104134" y="-3165"/>
            <a:ext cx="328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Max, but initial rho and alpha = 0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8A6E373-AD5F-4EB9-B4D2-7F3E0B7931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5908" y="406607"/>
            <a:ext cx="2737333" cy="61451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8BE6DFB-55F0-4408-8A41-9B4A7331A396}"/>
              </a:ext>
            </a:extLst>
          </p:cNvPr>
          <p:cNvSpPr txBox="1"/>
          <p:nvPr/>
        </p:nvSpPr>
        <p:spPr>
          <a:xfrm>
            <a:off x="7569673" y="0"/>
            <a:ext cx="415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Max, initial rho and alpha given by dataset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AB8673-4726-4DBB-BBCB-AD91D8358460}"/>
              </a:ext>
            </a:extLst>
          </p:cNvPr>
          <p:cNvSpPr txBox="1"/>
          <p:nvPr/>
        </p:nvSpPr>
        <p:spPr>
          <a:xfrm rot="16200000">
            <a:off x="-2028624" y="3097909"/>
            <a:ext cx="4682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Message passing results</a:t>
            </a:r>
          </a:p>
        </p:txBody>
      </p:sp>
    </p:spTree>
    <p:extLst>
      <p:ext uri="{BB962C8B-B14F-4D97-AF65-F5344CB8AC3E}">
        <p14:creationId xmlns:p14="http://schemas.microsoft.com/office/powerpoint/2010/main" val="12797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E48393-D687-4D52-97AB-FAC37279D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727" r="45973"/>
          <a:stretch/>
        </p:blipFill>
        <p:spPr>
          <a:xfrm>
            <a:off x="-46374" y="0"/>
            <a:ext cx="3975100" cy="38316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9274D6-1C33-4A04-AFAB-D2B939E7D7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51" t="33984" r="1263" b="4884"/>
          <a:stretch/>
        </p:blipFill>
        <p:spPr>
          <a:xfrm>
            <a:off x="20928" y="3701424"/>
            <a:ext cx="4205411" cy="309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336AEB-DE49-4412-BF4E-72F4763DEEEC}"/>
              </a:ext>
            </a:extLst>
          </p:cNvPr>
          <p:cNvSpPr txBox="1"/>
          <p:nvPr/>
        </p:nvSpPr>
        <p:spPr>
          <a:xfrm>
            <a:off x="5461002" y="2401435"/>
            <a:ext cx="91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weights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A6C80A-5253-4DCF-BB43-DAACE93F1320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6372470" y="2586101"/>
            <a:ext cx="6916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752C92-8DD5-429E-9DFF-AA94085C9B73}"/>
              </a:ext>
            </a:extLst>
          </p:cNvPr>
          <p:cNvSpPr txBox="1"/>
          <p:nvPr/>
        </p:nvSpPr>
        <p:spPr>
          <a:xfrm>
            <a:off x="7064134" y="2124436"/>
            <a:ext cx="91146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ANN</a:t>
            </a:r>
          </a:p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9D0E90-4719-4C82-95C8-52F7E9ACE23D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7975602" y="2586101"/>
            <a:ext cx="2295717" cy="138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EAF7B0-8BC6-4620-B606-32EB7F28C306}"/>
                  </a:ext>
                </a:extLst>
              </p:cNvPr>
              <p:cNvSpPr txBox="1"/>
              <p:nvPr/>
            </p:nvSpPr>
            <p:spPr>
              <a:xfrm>
                <a:off x="10271319" y="2415270"/>
                <a:ext cx="801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EAF7B0-8BC6-4620-B606-32EB7F28C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319" y="2415270"/>
                <a:ext cx="801566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53704C-5D46-4440-82BB-0EFC10037E5A}"/>
              </a:ext>
            </a:extLst>
          </p:cNvPr>
          <p:cNvCxnSpPr>
            <a:cxnSpLocks/>
            <a:stCxn id="17" idx="2"/>
            <a:endCxn id="50" idx="0"/>
          </p:cNvCxnSpPr>
          <p:nvPr/>
        </p:nvCxnSpPr>
        <p:spPr>
          <a:xfrm>
            <a:off x="10672102" y="2784602"/>
            <a:ext cx="2004" cy="1747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5CE40B-16DF-454A-B03D-700A9F63AF1E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916736" y="4844890"/>
            <a:ext cx="9564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3E7915-2148-4A59-A484-92678B9EBC8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916736" y="2770767"/>
            <a:ext cx="0" cy="20967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D789F6-6B4B-4204-AD2C-1AC8C5D493C3}"/>
              </a:ext>
            </a:extLst>
          </p:cNvPr>
          <p:cNvCxnSpPr>
            <a:cxnSpLocks/>
            <a:stCxn id="50" idx="1"/>
            <a:endCxn id="37" idx="3"/>
          </p:cNvCxnSpPr>
          <p:nvPr/>
        </p:nvCxnSpPr>
        <p:spPr>
          <a:xfrm flipH="1" flipV="1">
            <a:off x="8148720" y="4844890"/>
            <a:ext cx="1453638" cy="99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09B4ED3-C26A-42EF-A8EB-ACD05973B4E1}"/>
              </a:ext>
            </a:extLst>
          </p:cNvPr>
          <p:cNvSpPr txBox="1"/>
          <p:nvPr/>
        </p:nvSpPr>
        <p:spPr>
          <a:xfrm>
            <a:off x="6873199" y="4383225"/>
            <a:ext cx="127552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Cost</a:t>
            </a:r>
          </a:p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610352-6841-4BD5-BE09-3A026E3A85FF}"/>
              </a:ext>
            </a:extLst>
          </p:cNvPr>
          <p:cNvCxnSpPr>
            <a:cxnSpLocks/>
            <a:stCxn id="37" idx="0"/>
            <a:endCxn id="11" idx="2"/>
          </p:cNvCxnSpPr>
          <p:nvPr/>
        </p:nvCxnSpPr>
        <p:spPr>
          <a:xfrm flipV="1">
            <a:off x="7510960" y="3047766"/>
            <a:ext cx="8908" cy="13354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4DDA18F-6097-43EE-9AE7-9B8900126594}"/>
              </a:ext>
            </a:extLst>
          </p:cNvPr>
          <p:cNvSpPr txBox="1"/>
          <p:nvPr/>
        </p:nvSpPr>
        <p:spPr>
          <a:xfrm rot="5400000">
            <a:off x="7198655" y="3588317"/>
            <a:ext cx="96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609D9F0-2014-43ED-892C-EB80453ED832}"/>
                  </a:ext>
                </a:extLst>
              </p:cNvPr>
              <p:cNvSpPr txBox="1"/>
              <p:nvPr/>
            </p:nvSpPr>
            <p:spPr>
              <a:xfrm>
                <a:off x="9602358" y="4531667"/>
                <a:ext cx="2143495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(with </a:t>
                </a:r>
                <a:r>
                  <a:rPr lang="en-US" dirty="0" err="1"/>
                  <a:t>LogSumExp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609D9F0-2014-43ED-892C-EB80453ED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358" y="4531667"/>
                <a:ext cx="2143495" cy="646331"/>
              </a:xfrm>
              <a:prstGeom prst="rect">
                <a:avLst/>
              </a:prstGeom>
              <a:blipFill>
                <a:blip r:embed="rId4"/>
                <a:stretch>
                  <a:fillRect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39A4D41-79A3-401E-B499-E5AAD2FEF666}"/>
                  </a:ext>
                </a:extLst>
              </p:cNvPr>
              <p:cNvSpPr txBox="1"/>
              <p:nvPr/>
            </p:nvSpPr>
            <p:spPr>
              <a:xfrm>
                <a:off x="8234843" y="4498201"/>
                <a:ext cx="130315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39A4D41-79A3-401E-B499-E5AAD2FEF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843" y="4498201"/>
                <a:ext cx="130315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0CD6159-C637-4107-98CA-C4701EACE7C6}"/>
                  </a:ext>
                </a:extLst>
              </p:cNvPr>
              <p:cNvSpPr txBox="1"/>
              <p:nvPr/>
            </p:nvSpPr>
            <p:spPr>
              <a:xfrm>
                <a:off x="5239724" y="823834"/>
                <a:ext cx="36488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6"/>
                    </a:solidFill>
                  </a:rPr>
                  <a:t>Test Dataset: pairs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accent6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chemeClr val="accent6"/>
                    </a:solidFill>
                  </a:rPr>
                  <a:t>여기서 </a:t>
                </a:r>
                <a:r>
                  <a:rPr lang="en-US" altLang="ko-KR" dirty="0">
                    <a:solidFill>
                      <a:schemeClr val="accent6"/>
                    </a:solidFill>
                  </a:rPr>
                  <a:t>w</a:t>
                </a:r>
                <a:r>
                  <a:rPr lang="ko-KR" altLang="en-US">
                    <a:solidFill>
                      <a:schemeClr val="accent6"/>
                    </a:solidFill>
                  </a:rPr>
                  <a:t>만 입력   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0CD6159-C637-4107-98CA-C4701EACE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724" y="823834"/>
                <a:ext cx="3648819" cy="646331"/>
              </a:xfrm>
              <a:prstGeom prst="rect">
                <a:avLst/>
              </a:prstGeom>
              <a:blipFill>
                <a:blip r:embed="rId6"/>
                <a:stretch>
                  <a:fillRect l="-117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A56D2B3-2368-447A-9EC4-19ECD4C20EEA}"/>
                  </a:ext>
                </a:extLst>
              </p:cNvPr>
              <p:cNvSpPr txBox="1"/>
              <p:nvPr/>
            </p:nvSpPr>
            <p:spPr>
              <a:xfrm>
                <a:off x="5916736" y="5468578"/>
                <a:ext cx="39218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Cost: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([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A56D2B3-2368-447A-9EC4-19ECD4C20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736" y="5468578"/>
                <a:ext cx="3921856" cy="369332"/>
              </a:xfrm>
              <a:prstGeom prst="rect">
                <a:avLst/>
              </a:prstGeom>
              <a:blipFill>
                <a:blip r:embed="rId7"/>
                <a:stretch>
                  <a:fillRect l="-108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4EA87C7-0FAE-4B7D-9E97-E3B1AB7565F2}"/>
              </a:ext>
            </a:extLst>
          </p:cNvPr>
          <p:cNvCxnSpPr/>
          <p:nvPr/>
        </p:nvCxnSpPr>
        <p:spPr>
          <a:xfrm>
            <a:off x="4864100" y="0"/>
            <a:ext cx="0" cy="68580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81B1DEC-E4EC-4C64-9D59-D540CA246159}"/>
              </a:ext>
            </a:extLst>
          </p:cNvPr>
          <p:cNvGrpSpPr/>
          <p:nvPr/>
        </p:nvGrpSpPr>
        <p:grpSpPr>
          <a:xfrm>
            <a:off x="10517528" y="140143"/>
            <a:ext cx="1674472" cy="1551445"/>
            <a:chOff x="10307660" y="-1"/>
            <a:chExt cx="1884338" cy="2060347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528ECEB6-D1C6-4021-B899-4C7DFADEB7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3626" r="6587"/>
            <a:stretch/>
          </p:blipFill>
          <p:spPr>
            <a:xfrm>
              <a:off x="10331106" y="-1"/>
              <a:ext cx="1860892" cy="2060347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B4E25594-3EA2-496B-8C21-06DE63D7B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307660" y="549126"/>
              <a:ext cx="838317" cy="238158"/>
            </a:xfrm>
            <a:prstGeom prst="rect">
              <a:avLst/>
            </a:prstGeom>
          </p:spPr>
        </p:pic>
      </p:grpSp>
      <p:pic>
        <p:nvPicPr>
          <p:cNvPr id="85" name="Picture 84">
            <a:extLst>
              <a:ext uri="{FF2B5EF4-FFF2-40B4-BE49-F238E27FC236}">
                <a16:creationId xmlns:a16="http://schemas.microsoft.com/office/drawing/2014/main" id="{B0C32A46-AAF3-40FF-848E-BBB25C17B5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53885" y="1034941"/>
            <a:ext cx="838317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0041-C28C-41BF-8A38-2A0FB100E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0552"/>
          </a:xfrm>
        </p:spPr>
        <p:txBody>
          <a:bodyPr>
            <a:normAutofit/>
          </a:bodyPr>
          <a:lstStyle/>
          <a:p>
            <a:r>
              <a:rPr lang="en-US" sz="2000" dirty="0"/>
              <a:t>Unsupervised</a:t>
            </a:r>
            <a:r>
              <a:rPr lang="ko-KR" altLang="en-US" sz="2000" dirty="0"/>
              <a:t> 결과 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9F6A-7EA7-4254-86A9-7F7F689A1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5678"/>
            <a:ext cx="10515600" cy="5494788"/>
          </a:xfrm>
        </p:spPr>
        <p:txBody>
          <a:bodyPr>
            <a:normAutofit/>
          </a:bodyPr>
          <a:lstStyle/>
          <a:p>
            <a:r>
              <a:rPr lang="en-US" sz="1800" dirty="0"/>
              <a:t>80000</a:t>
            </a:r>
            <a:r>
              <a:rPr lang="ko-KR" altLang="en-US" sz="1800" dirty="0"/>
              <a:t>개 </a:t>
            </a:r>
            <a:r>
              <a:rPr lang="en-US" altLang="ko-KR" sz="1800" dirty="0"/>
              <a:t>w(5x5</a:t>
            </a:r>
            <a:r>
              <a:rPr lang="ko-KR" altLang="en-US" sz="1800" dirty="0"/>
              <a:t>행렬</a:t>
            </a:r>
            <a:r>
              <a:rPr lang="en-US" altLang="ko-KR" sz="1800" dirty="0"/>
              <a:t>)</a:t>
            </a:r>
            <a:r>
              <a:rPr lang="ko-KR" altLang="en-US" sz="1800" dirty="0"/>
              <a:t>에 대해 </a:t>
            </a:r>
            <a:r>
              <a:rPr lang="en-US" altLang="ko-KR" sz="1800" dirty="0"/>
              <a:t>training</a:t>
            </a:r>
            <a:r>
              <a:rPr lang="ko-KR" altLang="en-US" sz="1800" dirty="0"/>
              <a:t>시</a:t>
            </a:r>
            <a:endParaRPr lang="en-US" altLang="ko-KR" sz="1800" dirty="0"/>
          </a:p>
          <a:p>
            <a:pPr lvl="1"/>
            <a:r>
              <a:rPr lang="en-US" sz="1800" dirty="0"/>
              <a:t>Test set(20000</a:t>
            </a:r>
            <a:r>
              <a:rPr lang="ko-KR" altLang="en-US" sz="1800" dirty="0"/>
              <a:t>개</a:t>
            </a:r>
            <a:r>
              <a:rPr lang="en-US" altLang="ko-KR" sz="1800" dirty="0"/>
              <a:t>) </a:t>
            </a:r>
            <a:r>
              <a:rPr lang="ko-KR" altLang="en-US" sz="1800" dirty="0"/>
              <a:t>랑</a:t>
            </a:r>
            <a:r>
              <a:rPr lang="en-US" sz="1800" dirty="0"/>
              <a:t> train</a:t>
            </a:r>
            <a:r>
              <a:rPr lang="ko-KR" altLang="en-US" sz="1800" dirty="0"/>
              <a:t> </a:t>
            </a:r>
            <a:r>
              <a:rPr lang="en-US" altLang="ko-KR" sz="1800" dirty="0"/>
              <a:t>set</a:t>
            </a:r>
            <a:r>
              <a:rPr lang="ko-KR" altLang="en-US" sz="1800" dirty="0"/>
              <a:t>의 </a:t>
            </a:r>
            <a:r>
              <a:rPr lang="en-US" altLang="ko-KR" sz="1800" dirty="0"/>
              <a:t>validity</a:t>
            </a:r>
            <a:r>
              <a:rPr lang="ko-KR" altLang="en-US" sz="1800" dirty="0"/>
              <a:t>가 </a:t>
            </a:r>
            <a:r>
              <a:rPr lang="en-US" altLang="ko-KR" sz="1800" dirty="0"/>
              <a:t>15% </a:t>
            </a:r>
            <a:r>
              <a:rPr lang="ko-KR" altLang="en-US" sz="1800" dirty="0"/>
              <a:t>전후로 같음</a:t>
            </a:r>
            <a:endParaRPr lang="en-US" altLang="ko-KR" sz="1800" dirty="0"/>
          </a:p>
          <a:p>
            <a:pPr lvl="1"/>
            <a:r>
              <a:rPr lang="en-US" sz="1800" dirty="0"/>
              <a:t>Validity</a:t>
            </a:r>
            <a:r>
              <a:rPr lang="ko-KR" altLang="en-US" sz="1800" dirty="0"/>
              <a:t>는 </a:t>
            </a:r>
            <a:r>
              <a:rPr lang="en-US" altLang="ko-KR" sz="1800" dirty="0"/>
              <a:t>D</a:t>
            </a:r>
            <a:r>
              <a:rPr lang="ko-KR" altLang="en-US" sz="1800" dirty="0"/>
              <a:t>행렬의 </a:t>
            </a:r>
            <a:r>
              <a:rPr lang="en-US" altLang="ko-KR" sz="1800" dirty="0"/>
              <a:t>constraint</a:t>
            </a:r>
            <a:r>
              <a:rPr lang="ko-KR" altLang="en-US" sz="1800" dirty="0"/>
              <a:t>가 맞는지 여부로 판단</a:t>
            </a:r>
            <a:endParaRPr lang="en-US" altLang="ko-KR" sz="1800" dirty="0"/>
          </a:p>
          <a:p>
            <a:pPr lvl="1"/>
            <a:r>
              <a:rPr lang="en-US" altLang="ko-KR" sz="1800" dirty="0"/>
              <a:t>Training loss</a:t>
            </a:r>
            <a:r>
              <a:rPr lang="ko-KR" altLang="en-US" sz="1800" dirty="0"/>
              <a:t>는 </a:t>
            </a:r>
            <a:r>
              <a:rPr lang="en-US" altLang="ko-KR" sz="1800" dirty="0"/>
              <a:t>0.001 </a:t>
            </a:r>
            <a:r>
              <a:rPr lang="ko-KR" altLang="en-US" sz="1800" dirty="0"/>
              <a:t>단위였음</a:t>
            </a:r>
            <a:endParaRPr lang="en-US" altLang="ko-KR" sz="1800" dirty="0"/>
          </a:p>
          <a:p>
            <a:pPr lvl="1"/>
            <a:r>
              <a:rPr lang="ko-KR" altLang="en-US" sz="1800" dirty="0"/>
              <a:t>약 </a:t>
            </a:r>
            <a:r>
              <a:rPr lang="en-US" altLang="ko-KR" sz="1800" dirty="0"/>
              <a:t>75</a:t>
            </a:r>
            <a:r>
              <a:rPr lang="ko-KR" altLang="en-US" sz="1800" dirty="0"/>
              <a:t>분 걸림</a:t>
            </a:r>
            <a:endParaRPr lang="en-US" altLang="ko-KR" sz="1800" dirty="0"/>
          </a:p>
          <a:p>
            <a:endParaRPr lang="en-US" sz="1800" dirty="0"/>
          </a:p>
          <a:p>
            <a:r>
              <a:rPr lang="en-US" altLang="ko-KR" sz="1800" dirty="0"/>
              <a:t>(uniform </a:t>
            </a:r>
            <a:r>
              <a:rPr lang="ko-KR" altLang="en-US" sz="1800" dirty="0"/>
              <a:t>분포에서 </a:t>
            </a:r>
            <a:r>
              <a:rPr lang="en-US" altLang="ko-KR" sz="1800" dirty="0"/>
              <a:t>sample</a:t>
            </a:r>
            <a:r>
              <a:rPr lang="ko-KR" altLang="en-US" sz="1800" dirty="0"/>
              <a:t>된 </a:t>
            </a:r>
            <a:r>
              <a:rPr lang="en-US" altLang="ko-KR" sz="1800" dirty="0"/>
              <a:t>w</a:t>
            </a:r>
            <a:r>
              <a:rPr lang="ko-KR" altLang="en-US" sz="1800" dirty="0"/>
              <a:t>보다</a:t>
            </a:r>
            <a:r>
              <a:rPr lang="en-US" altLang="ko-KR" sz="1800" dirty="0"/>
              <a:t>)  </a:t>
            </a:r>
            <a:r>
              <a:rPr lang="ko-KR" altLang="en-US" sz="1800" dirty="0"/>
              <a:t>좀 더 쉬운 문제들로 구성해서 학습</a:t>
            </a:r>
            <a:r>
              <a:rPr lang="en-US" altLang="ko-KR" sz="1800" dirty="0"/>
              <a:t>?</a:t>
            </a:r>
          </a:p>
          <a:p>
            <a:pPr lvl="1"/>
            <a:r>
              <a:rPr lang="en-US" altLang="ko-KR" sz="1800" dirty="0"/>
              <a:t>Dataset</a:t>
            </a:r>
            <a:r>
              <a:rPr lang="ko-KR" altLang="en-US" sz="1800" dirty="0"/>
              <a:t>의 </a:t>
            </a:r>
            <a:r>
              <a:rPr lang="en-US" altLang="ko-KR" sz="1800" dirty="0"/>
              <a:t>w</a:t>
            </a:r>
            <a:r>
              <a:rPr lang="ko-KR" altLang="en-US" sz="1800" dirty="0"/>
              <a:t>를 </a:t>
            </a:r>
            <a:r>
              <a:rPr lang="en-US" altLang="ko-KR" sz="1800" dirty="0"/>
              <a:t>quantizing </a:t>
            </a:r>
            <a:r>
              <a:rPr lang="ko-KR" altLang="en-US" sz="1800" dirty="0"/>
              <a:t>함 </a:t>
            </a:r>
            <a:r>
              <a:rPr lang="en-US" altLang="ko-KR" sz="1800" dirty="0"/>
              <a:t>– {0, 0.1, 0.2 ,…, 0.9, 1.0}</a:t>
            </a:r>
            <a:r>
              <a:rPr lang="ko-KR" altLang="en-US" sz="1800" dirty="0"/>
              <a:t> 으로 </a:t>
            </a:r>
            <a:r>
              <a:rPr lang="en-US" altLang="ko-KR" sz="1800" dirty="0"/>
              <a:t>– </a:t>
            </a:r>
            <a:r>
              <a:rPr lang="ko-KR" altLang="en-US" sz="1800" dirty="0"/>
              <a:t>도움 </a:t>
            </a:r>
            <a:r>
              <a:rPr lang="en-US" altLang="ko-KR" sz="1800" dirty="0"/>
              <a:t>X</a:t>
            </a:r>
          </a:p>
          <a:p>
            <a:pPr lvl="2"/>
            <a:r>
              <a:rPr lang="en-US" altLang="ko-KR" sz="1800" dirty="0" err="1">
                <a:solidFill>
                  <a:schemeClr val="accent1">
                    <a:lumMod val="75000"/>
                  </a:schemeClr>
                </a:solidFill>
              </a:rPr>
              <a:t>dnn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 parameter training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을 이 상태로 한 상황에서 아래 실험을 진행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ko-KR" altLang="en-US" sz="1800" dirty="0"/>
              <a:t>답이 뻔한 상황들을 만듦 </a:t>
            </a:r>
            <a:r>
              <a:rPr lang="en-US" altLang="ko-KR" sz="1800" dirty="0"/>
              <a:t>(</a:t>
            </a:r>
            <a:r>
              <a:rPr lang="ko-KR" altLang="en-US" sz="1800" dirty="0"/>
              <a:t>특정 </a:t>
            </a:r>
            <a:r>
              <a:rPr lang="en-US" altLang="ko-KR" sz="1800" dirty="0"/>
              <a:t>weight</a:t>
            </a:r>
            <a:r>
              <a:rPr lang="ko-KR" altLang="en-US" sz="1800" dirty="0"/>
              <a:t>가 우세</a:t>
            </a:r>
            <a:r>
              <a:rPr lang="en-US" altLang="ko-KR" sz="1800" dirty="0"/>
              <a:t>)</a:t>
            </a:r>
          </a:p>
          <a:p>
            <a:pPr lvl="2"/>
            <a:r>
              <a:rPr lang="en-US" altLang="ko-KR" sz="1800" dirty="0"/>
              <a:t>Case1) </a:t>
            </a:r>
            <a:r>
              <a:rPr lang="ko-KR" altLang="en-US" sz="1800" dirty="0"/>
              <a:t>한 </a:t>
            </a:r>
            <a:r>
              <a:rPr lang="en-US" altLang="ko-KR" sz="1800" dirty="0"/>
              <a:t>row</a:t>
            </a:r>
            <a:r>
              <a:rPr lang="ko-KR" altLang="en-US" sz="1800" dirty="0"/>
              <a:t>당 한 </a:t>
            </a:r>
            <a:r>
              <a:rPr lang="en-US" altLang="ko-KR" sz="1800" dirty="0"/>
              <a:t>column</a:t>
            </a:r>
            <a:r>
              <a:rPr lang="ko-KR" altLang="en-US" sz="1800" dirty="0"/>
              <a:t>이 </a:t>
            </a:r>
            <a:r>
              <a:rPr lang="en-US" altLang="ko-KR" sz="1800" dirty="0"/>
              <a:t>1, </a:t>
            </a:r>
            <a:r>
              <a:rPr lang="ko-KR" altLang="en-US" sz="1800" dirty="0"/>
              <a:t>나머지는 </a:t>
            </a:r>
            <a:r>
              <a:rPr lang="en-US" altLang="ko-KR" sz="1800" dirty="0"/>
              <a:t>0</a:t>
            </a:r>
            <a:r>
              <a:rPr lang="ko-KR" altLang="en-US" sz="1800" dirty="0"/>
              <a:t>에서 </a:t>
            </a:r>
            <a:r>
              <a:rPr lang="en-US" altLang="ko-KR" sz="1800" dirty="0"/>
              <a:t>0.1</a:t>
            </a:r>
            <a:r>
              <a:rPr lang="ko-KR" altLang="en-US" sz="1800" dirty="0"/>
              <a:t>사이 → </a:t>
            </a:r>
            <a:r>
              <a:rPr lang="en-US" altLang="ko-KR" sz="1800" dirty="0"/>
              <a:t>test set accuracy 100%</a:t>
            </a:r>
          </a:p>
          <a:p>
            <a:pPr lvl="2"/>
            <a:r>
              <a:rPr lang="en-US" altLang="ko-KR" sz="1800" dirty="0"/>
              <a:t>Case2) 			………, </a:t>
            </a:r>
            <a:r>
              <a:rPr lang="ko-KR" altLang="en-US" sz="1800" dirty="0"/>
              <a:t>나머지는 </a:t>
            </a:r>
            <a:r>
              <a:rPr lang="en-US" altLang="ko-KR" sz="1800" dirty="0"/>
              <a:t>0</a:t>
            </a:r>
            <a:r>
              <a:rPr lang="ko-KR" altLang="en-US" sz="1800" dirty="0"/>
              <a:t>에서 </a:t>
            </a:r>
            <a:r>
              <a:rPr lang="en-US" altLang="ko-KR" sz="1800" dirty="0"/>
              <a:t>0.3</a:t>
            </a:r>
            <a:r>
              <a:rPr lang="ko-KR" altLang="en-US" sz="1800" dirty="0"/>
              <a:t>사이→ </a:t>
            </a:r>
            <a:r>
              <a:rPr lang="en-US" altLang="ko-KR" sz="1800" dirty="0"/>
              <a:t>test set accuracy 100%</a:t>
            </a:r>
          </a:p>
          <a:p>
            <a:pPr lvl="2"/>
            <a:r>
              <a:rPr lang="en-US" altLang="ko-KR" sz="1800" dirty="0"/>
              <a:t>…  </a:t>
            </a:r>
            <a:r>
              <a:rPr lang="ko-KR" altLang="en-US" sz="1800" dirty="0"/>
              <a:t>조금씩 올림</a:t>
            </a:r>
            <a:r>
              <a:rPr lang="en-US" altLang="ko-KR" sz="1800" dirty="0"/>
              <a:t> …</a:t>
            </a:r>
          </a:p>
          <a:p>
            <a:pPr lvl="2"/>
            <a:r>
              <a:rPr lang="en-US" altLang="ko-KR" sz="1800" dirty="0"/>
              <a:t>Case3) 			………, </a:t>
            </a:r>
            <a:r>
              <a:rPr lang="ko-KR" altLang="en-US" sz="1800" dirty="0"/>
              <a:t>나머지는 </a:t>
            </a:r>
            <a:r>
              <a:rPr lang="en-US" altLang="ko-KR" sz="1800" dirty="0"/>
              <a:t>0</a:t>
            </a:r>
            <a:r>
              <a:rPr lang="ko-KR" altLang="en-US" sz="1800" dirty="0"/>
              <a:t>에서 </a:t>
            </a:r>
            <a:r>
              <a:rPr lang="en-US" altLang="ko-KR" sz="1800" dirty="0"/>
              <a:t>0.9</a:t>
            </a:r>
            <a:r>
              <a:rPr lang="ko-KR" altLang="en-US" sz="1800" dirty="0"/>
              <a:t>사이→ </a:t>
            </a:r>
            <a:r>
              <a:rPr lang="en-US" altLang="ko-KR" sz="1800" dirty="0"/>
              <a:t>test set accuracy 87.05%</a:t>
            </a:r>
          </a:p>
          <a:p>
            <a:pPr lvl="2"/>
            <a:endParaRPr lang="en-US" altLang="ko-KR" sz="1800" dirty="0"/>
          </a:p>
          <a:p>
            <a:pPr lvl="2"/>
            <a:endParaRPr lang="en-US" altLang="ko-KR" dirty="0"/>
          </a:p>
          <a:p>
            <a:pPr lvl="1"/>
            <a:endParaRPr lang="en-US" altLang="ko-KR" sz="1800" dirty="0"/>
          </a:p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EF7288-5E79-4CFB-8BDF-7C43EFE6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365" y="5359295"/>
            <a:ext cx="2848373" cy="1286054"/>
          </a:xfrm>
          <a:prstGeom prst="rect">
            <a:avLst/>
          </a:prstGeom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DCBF7C6A-4ABB-42D1-80ED-3BF32ABA6163}"/>
              </a:ext>
            </a:extLst>
          </p:cNvPr>
          <p:cNvCxnSpPr>
            <a:cxnSpLocks/>
          </p:cNvCxnSpPr>
          <p:nvPr/>
        </p:nvCxnSpPr>
        <p:spPr>
          <a:xfrm rot="10800000">
            <a:off x="6512011" y="5359295"/>
            <a:ext cx="1088356" cy="534880"/>
          </a:xfrm>
          <a:prstGeom prst="curvedConnector3">
            <a:avLst>
              <a:gd name="adj1" fmla="val 92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396DAB-920E-4614-B735-A191C989EA36}"/>
              </a:ext>
            </a:extLst>
          </p:cNvPr>
          <p:cNvSpPr txBox="1"/>
          <p:nvPr/>
        </p:nvSpPr>
        <p:spPr>
          <a:xfrm>
            <a:off x="6605787" y="5845321"/>
            <a:ext cx="573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예시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F54FD-B2D2-44C4-AEC3-0EC221EC5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035" y="119293"/>
            <a:ext cx="4750965" cy="214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54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0041-C28C-41BF-8A38-2A0FB100E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0552"/>
          </a:xfrm>
        </p:spPr>
        <p:txBody>
          <a:bodyPr>
            <a:normAutofit/>
          </a:bodyPr>
          <a:lstStyle/>
          <a:p>
            <a:r>
              <a:rPr lang="en-US" sz="2000" dirty="0"/>
              <a:t>Unsupervised</a:t>
            </a:r>
            <a:r>
              <a:rPr lang="ko-KR" altLang="en-US" sz="2000" dirty="0"/>
              <a:t> 결과 </a:t>
            </a:r>
            <a:r>
              <a:rPr lang="en-US" altLang="ko-KR" sz="2000" dirty="0"/>
              <a:t>- </a:t>
            </a:r>
            <a:r>
              <a:rPr lang="ko-KR" altLang="en-US" sz="2000" dirty="0"/>
              <a:t>답이 뻔한 상황들 정리 </a:t>
            </a:r>
            <a:r>
              <a:rPr lang="en-US" altLang="ko-KR" sz="2000" dirty="0"/>
              <a:t>(</a:t>
            </a:r>
            <a:r>
              <a:rPr lang="ko-KR" altLang="en-US" sz="2000" dirty="0"/>
              <a:t>한 </a:t>
            </a:r>
            <a:r>
              <a:rPr lang="en-US" altLang="ko-KR" sz="2000" dirty="0"/>
              <a:t>row</a:t>
            </a:r>
            <a:r>
              <a:rPr lang="ko-KR" altLang="en-US" sz="2000" dirty="0"/>
              <a:t>당 한 </a:t>
            </a:r>
            <a:r>
              <a:rPr lang="en-US" altLang="ko-KR" sz="2000" dirty="0"/>
              <a:t>column</a:t>
            </a:r>
            <a:r>
              <a:rPr lang="ko-KR" altLang="en-US" sz="2000" dirty="0"/>
              <a:t>이 </a:t>
            </a:r>
            <a:r>
              <a:rPr lang="en-US" altLang="ko-KR" sz="2000" dirty="0"/>
              <a:t>1)</a:t>
            </a:r>
            <a:r>
              <a:rPr lang="ko-KR" altLang="en-US" sz="2000" dirty="0"/>
              <a:t> 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9F6A-7EA7-4254-86A9-7F7F689A1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694" y="1040032"/>
            <a:ext cx="6124662" cy="549478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pPr lvl="1"/>
            <a:endParaRPr lang="en-US" altLang="ko-KR" sz="1800" dirty="0"/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0.1)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100%</a:t>
            </a:r>
          </a:p>
          <a:p>
            <a:pPr lvl="2"/>
            <a:r>
              <a:rPr lang="en-US" altLang="ko-KR" sz="1800" dirty="0"/>
              <a:t>…</a:t>
            </a:r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0.70)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100%</a:t>
            </a:r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0.75)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99.7%</a:t>
            </a:r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0.80)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98.45%</a:t>
            </a:r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0.85)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94.70%</a:t>
            </a:r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0.90)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87.05%</a:t>
            </a:r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0.95)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72.75%</a:t>
            </a:r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1.00)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57.9%</a:t>
            </a:r>
          </a:p>
          <a:p>
            <a:endParaRPr lang="en-US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F44B2D-7648-44D3-8928-F984D7F14FA1}"/>
              </a:ext>
            </a:extLst>
          </p:cNvPr>
          <p:cNvSpPr txBox="1">
            <a:spLocks/>
          </p:cNvSpPr>
          <p:nvPr/>
        </p:nvSpPr>
        <p:spPr>
          <a:xfrm>
            <a:off x="5578679" y="1673400"/>
            <a:ext cx="2525086" cy="4802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100%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100%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100%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99%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95.75%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90.55%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77.95%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62.1%</a:t>
            </a:r>
          </a:p>
          <a:p>
            <a:pPr lvl="1"/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AC006B-A645-4D7A-8AF4-FEEB094B479C}"/>
              </a:ext>
            </a:extLst>
          </p:cNvPr>
          <p:cNvSpPr txBox="1"/>
          <p:nvPr/>
        </p:nvSpPr>
        <p:spPr>
          <a:xfrm>
            <a:off x="3532163" y="870490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indent="0">
              <a:buNone/>
            </a:pP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(quantizing 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안하고 제대로 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random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인 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weight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들을 입력해서 학습한 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NN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을 이용하는 경우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21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380</Words>
  <Application>Microsoft Office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Unsupervised 결과 </vt:lpstr>
      <vt:lpstr>Unsupervised 결과 - 답이 뻔한 상황들 정리 (한 row당 한 column이 1)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김홍기[ 학부졸업 / 전기전자공학부 ]</dc:creator>
  <cp:lastModifiedBy>김홍기[ 학부졸업 / 전기전자공학부 ]</cp:lastModifiedBy>
  <cp:revision>57</cp:revision>
  <dcterms:created xsi:type="dcterms:W3CDTF">2021-11-17T06:21:30Z</dcterms:created>
  <dcterms:modified xsi:type="dcterms:W3CDTF">2021-11-21T12:09:30Z</dcterms:modified>
</cp:coreProperties>
</file>