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047" autoAdjust="0"/>
  </p:normalViewPr>
  <p:slideViewPr>
    <p:cSldViewPr snapToGrid="0">
      <p:cViewPr varScale="1">
        <p:scale>
          <a:sx n="95" d="100"/>
          <a:sy n="95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21A4-EEFF-4A10-88D7-CB62EF359CA4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F8E4-C320-4233-86E4-DAED509E2F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9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DF8E4-C320-4233-86E4-DAED509E2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DF8E4-C320-4233-86E4-DAED509E2F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2D58-CF6E-4BC1-8BED-CFA8D699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BB91-78FE-4E15-9089-C9B8EDBA2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EC67-E5B1-4F2C-98D3-7FF9F94F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37E1-7E1D-423F-B24B-FEFE67A8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886C-B298-49A1-A619-C3565DD4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8304-EE81-4DC2-A0E3-D3325089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3811-73D6-4722-A32F-CB6A3AA99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3372-5170-4158-A57F-4A070B67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F78B-DACE-42D2-9A63-F67E405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E931-8F9F-44C6-B18A-B52FF12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48CC6-56AA-4841-A4B4-4606012D8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A96CB-9CEA-4621-B64F-B88681BD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4DF0-230F-4917-B5C7-51A21B6B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AEA4-474B-4B25-B20B-817A035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F9A3-445F-4DD6-BE6B-8F0AED13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8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1730-17EF-4DE8-BAED-D05B6939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6797-5419-4C8C-A0E3-FC4CE74F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099D-2CA2-4E84-B423-80423838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D5BA-CE9F-4C62-ABBC-F4FE48F3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83B0-4F57-440F-A6B9-91207E3A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952A-1991-4631-B5FA-3153AF59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1388A-22FE-4A62-9648-4D0FCDF1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5B54-B384-4D75-A239-584FB153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E90A-AF49-407D-83A5-B0AFCF19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5D19-0AF8-4FDF-AA36-2AF1302D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AF9F-5FAA-4B99-9B9B-F4F43862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B3BE-91AF-49D5-908B-7DC2F9095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797D-A6EA-4E4B-9D29-5E18EE1A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574F-6301-47F7-B4CC-D9E7DB06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43B2-0FE8-4CC9-BA82-A33EBA81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D545B-0AC7-4E1E-A991-7CBD1E4E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4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2DD1-75DD-4497-8098-34A868D0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0E89-2023-410E-A38F-F094D959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61B4-B5EA-4AC6-8C2F-B73C0563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04257-AD4C-4D4C-8563-BD319AA7D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B151-2AEB-462E-ABC0-DDD5DDCB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5282E-2CB8-4179-B193-1DA2974B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4E696-7DB7-4A19-B19E-AB0E5A8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3311F-3CAF-44D1-9CAB-4FDC0252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9AFB-10A2-403E-93A6-817D8D2E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3EC75-3803-4F93-B634-604CBEB3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D90F-AD36-45E3-B51E-651133B1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B177-B3AA-4D12-AC7D-EEF6D363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D8ECD-F038-484F-B07B-5C05E659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DE8DB-D5FF-43C5-917C-F884537B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534D3-BF58-47F6-847D-018C508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0491-B964-49DC-9DA9-455D05A2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879B-E70C-4747-9323-7F2A6607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476C-1056-4440-B2D9-91C2529A1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2EDB0-98DE-4C78-97B5-6361E962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32263-EB50-48D8-A1B5-9273427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7C01-0B34-4344-91EE-B68C3767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5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B21A-9BA1-4AF4-B55B-BD09D1F6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304BC-E092-47CF-974E-01E3CFE1A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FB3A-E687-4C3B-87D9-CCC1E345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2560-A960-4DA3-BF27-F655552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7516-C710-4CEB-8654-8F10CC32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E41F-7C1E-4B6A-A0AD-A641BBDF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63A4A-25B5-4664-8741-94AAD909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EDE2-0298-42AD-ABD0-3741E448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3149-EEB1-4589-A839-4705472D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3D9D-0DF9-41D1-BEF4-13FE579A5E59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0FB3-69F6-47F2-8C7D-EBAFF574F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02C5-455C-4BE8-B55D-93025705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9DC2-624B-4505-8AF6-46CF47578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212A-0143-445E-8EC6-A3A4492B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600"/>
              <a:t>Disassembling Jack’s Car Rental Problem</a:t>
            </a:r>
          </a:p>
        </p:txBody>
      </p:sp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D94B19B1-99D8-4C5C-AB37-405F56B9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20EF932-FA47-4B98-B41C-90A28EDBE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0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6B05-45E8-4FE8-A907-93AD422D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Value/Policy Changes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8C8C-749A-43A2-9EAA-B446AF023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5553" y="1926108"/>
            <a:ext cx="2230943" cy="443449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value change 17.749357</a:t>
            </a:r>
          </a:p>
          <a:p>
            <a:pPr marL="0" indent="0">
              <a:buNone/>
            </a:pPr>
            <a:r>
              <a:rPr lang="en-US" sz="1400" dirty="0"/>
              <a:t>value change 13.007169</a:t>
            </a:r>
          </a:p>
          <a:p>
            <a:pPr marL="0" indent="0">
              <a:buNone/>
            </a:pPr>
            <a:r>
              <a:rPr lang="en-US" sz="1400" dirty="0"/>
              <a:t>value change 10.449136</a:t>
            </a:r>
          </a:p>
          <a:p>
            <a:pPr marL="0" indent="0">
              <a:buNone/>
            </a:pPr>
            <a:r>
              <a:rPr lang="en-US" sz="1400" dirty="0"/>
              <a:t>value change 8.010925</a:t>
            </a:r>
          </a:p>
          <a:p>
            <a:pPr marL="0" indent="0">
              <a:buNone/>
            </a:pPr>
            <a:r>
              <a:rPr lang="en-US" sz="1400" dirty="0"/>
              <a:t>value change 5.874832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value change 0.000264</a:t>
            </a:r>
          </a:p>
          <a:p>
            <a:pPr marL="0" indent="0">
              <a:buNone/>
            </a:pPr>
            <a:r>
              <a:rPr lang="en-US" sz="1400" dirty="0"/>
              <a:t>value change 0.000215</a:t>
            </a:r>
          </a:p>
          <a:p>
            <a:pPr marL="0" indent="0">
              <a:buNone/>
            </a:pPr>
            <a:r>
              <a:rPr lang="en-US" sz="1400" dirty="0"/>
              <a:t>value change 0.000175</a:t>
            </a:r>
          </a:p>
          <a:p>
            <a:pPr marL="0" indent="0">
              <a:buNone/>
            </a:pPr>
            <a:r>
              <a:rPr lang="en-US" sz="1400" dirty="0"/>
              <a:t>value change 0.000142</a:t>
            </a:r>
          </a:p>
          <a:p>
            <a:pPr marL="0" indent="0">
              <a:buNone/>
            </a:pPr>
            <a:r>
              <a:rPr lang="en-US" sz="1400" dirty="0"/>
              <a:t>value change 0.000116</a:t>
            </a:r>
          </a:p>
          <a:p>
            <a:pPr marL="0" indent="0">
              <a:buNone/>
            </a:pPr>
            <a:r>
              <a:rPr lang="en-US" sz="1400" dirty="0"/>
              <a:t>value change 0.000094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policy changed in 10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115A7-7DDE-4AF0-8147-8A952E4A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1048" y="1926109"/>
            <a:ext cx="2360526" cy="44344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value change 0.435993</a:t>
            </a:r>
          </a:p>
          <a:p>
            <a:pPr marL="0" indent="0">
              <a:buNone/>
            </a:pPr>
            <a:r>
              <a:rPr lang="en-US" sz="1400" dirty="0"/>
              <a:t>value change 0.360778</a:t>
            </a:r>
          </a:p>
          <a:p>
            <a:pPr marL="0" indent="0">
              <a:buNone/>
            </a:pPr>
            <a:r>
              <a:rPr lang="en-US" sz="1400" dirty="0"/>
              <a:t>value change 0.255713</a:t>
            </a:r>
          </a:p>
          <a:p>
            <a:pPr marL="0" indent="0">
              <a:buNone/>
            </a:pPr>
            <a:r>
              <a:rPr lang="en-US" sz="1400" dirty="0"/>
              <a:t>value change 0.167818</a:t>
            </a:r>
          </a:p>
          <a:p>
            <a:pPr marL="0" indent="0">
              <a:buNone/>
            </a:pPr>
            <a:r>
              <a:rPr lang="en-US" sz="1400" dirty="0"/>
              <a:t>value change 0.105331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value change 0.000286</a:t>
            </a:r>
          </a:p>
          <a:p>
            <a:pPr marL="0" indent="0">
              <a:buNone/>
            </a:pPr>
            <a:r>
              <a:rPr lang="en-US" sz="1400" dirty="0"/>
              <a:t>value change 0.000229</a:t>
            </a:r>
          </a:p>
          <a:p>
            <a:pPr marL="0" indent="0">
              <a:buNone/>
            </a:pPr>
            <a:r>
              <a:rPr lang="en-US" sz="1400" dirty="0"/>
              <a:t>value change 0.000185</a:t>
            </a:r>
          </a:p>
          <a:p>
            <a:pPr marL="0" indent="0">
              <a:buNone/>
            </a:pPr>
            <a:r>
              <a:rPr lang="en-US" sz="1400" dirty="0"/>
              <a:t>value change 0.000149</a:t>
            </a:r>
          </a:p>
          <a:p>
            <a:pPr marL="0" indent="0">
              <a:buNone/>
            </a:pPr>
            <a:r>
              <a:rPr lang="en-US" sz="1400" dirty="0"/>
              <a:t>value change 0.000121</a:t>
            </a:r>
          </a:p>
          <a:p>
            <a:pPr marL="0" indent="0">
              <a:buNone/>
            </a:pPr>
            <a:r>
              <a:rPr lang="en-US" sz="1400" dirty="0"/>
              <a:t>value change 0.000098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policy changed in 0 states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7BEE01-88D0-405E-AC52-39DA7DD6E57F}"/>
              </a:ext>
            </a:extLst>
          </p:cNvPr>
          <p:cNvCxnSpPr/>
          <p:nvPr/>
        </p:nvCxnSpPr>
        <p:spPr>
          <a:xfrm>
            <a:off x="6199832" y="3938954"/>
            <a:ext cx="163788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8E16BD-6E77-4950-876A-DFEEDBAAE803}"/>
              </a:ext>
            </a:extLst>
          </p:cNvPr>
          <p:cNvCxnSpPr/>
          <p:nvPr/>
        </p:nvCxnSpPr>
        <p:spPr>
          <a:xfrm>
            <a:off x="741485" y="3938954"/>
            <a:ext cx="163788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BBE6B5-E751-45E5-A179-F5DFC67CEBF5}"/>
              </a:ext>
            </a:extLst>
          </p:cNvPr>
          <p:cNvSpPr txBox="1"/>
          <p:nvPr/>
        </p:nvSpPr>
        <p:spPr>
          <a:xfrm>
            <a:off x="2648997" y="367734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. . .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145EC33-0F95-428B-9038-A35ABD0E981F}"/>
              </a:ext>
            </a:extLst>
          </p:cNvPr>
          <p:cNvSpPr/>
          <p:nvPr/>
        </p:nvSpPr>
        <p:spPr>
          <a:xfrm>
            <a:off x="10492153" y="5647089"/>
            <a:ext cx="572756" cy="713514"/>
          </a:xfrm>
          <a:custGeom>
            <a:avLst/>
            <a:gdLst>
              <a:gd name="connsiteX0" fmla="*/ 0 w 572756"/>
              <a:gd name="connsiteY0" fmla="*/ 361821 h 713514"/>
              <a:gd name="connsiteX1" fmla="*/ 0 w 572756"/>
              <a:gd name="connsiteY1" fmla="*/ 361821 h 713514"/>
              <a:gd name="connsiteX2" fmla="*/ 90435 w 572756"/>
              <a:gd name="connsiteY2" fmla="*/ 492450 h 713514"/>
              <a:gd name="connsiteX3" fmla="*/ 130629 w 572756"/>
              <a:gd name="connsiteY3" fmla="*/ 522595 h 713514"/>
              <a:gd name="connsiteX4" fmla="*/ 150726 w 572756"/>
              <a:gd name="connsiteY4" fmla="*/ 552740 h 713514"/>
              <a:gd name="connsiteX5" fmla="*/ 180871 w 572756"/>
              <a:gd name="connsiteY5" fmla="*/ 582885 h 713514"/>
              <a:gd name="connsiteX6" fmla="*/ 241161 w 572756"/>
              <a:gd name="connsiteY6" fmla="*/ 643175 h 713514"/>
              <a:gd name="connsiteX7" fmla="*/ 251209 w 572756"/>
              <a:gd name="connsiteY7" fmla="*/ 673320 h 713514"/>
              <a:gd name="connsiteX8" fmla="*/ 281354 w 572756"/>
              <a:gd name="connsiteY8" fmla="*/ 713514 h 713514"/>
              <a:gd name="connsiteX9" fmla="*/ 281354 w 572756"/>
              <a:gd name="connsiteY9" fmla="*/ 713514 h 713514"/>
              <a:gd name="connsiteX10" fmla="*/ 341644 w 572756"/>
              <a:gd name="connsiteY10" fmla="*/ 582885 h 713514"/>
              <a:gd name="connsiteX11" fmla="*/ 361741 w 572756"/>
              <a:gd name="connsiteY11" fmla="*/ 502498 h 713514"/>
              <a:gd name="connsiteX12" fmla="*/ 452176 w 572756"/>
              <a:gd name="connsiteY12" fmla="*/ 311580 h 713514"/>
              <a:gd name="connsiteX13" fmla="*/ 502418 w 572756"/>
              <a:gd name="connsiteY13" fmla="*/ 130709 h 713514"/>
              <a:gd name="connsiteX14" fmla="*/ 552660 w 572756"/>
              <a:gd name="connsiteY14" fmla="*/ 30226 h 713514"/>
              <a:gd name="connsiteX15" fmla="*/ 572756 w 572756"/>
              <a:gd name="connsiteY15" fmla="*/ 81 h 713514"/>
              <a:gd name="connsiteX16" fmla="*/ 291402 w 572756"/>
              <a:gd name="connsiteY16" fmla="*/ 532643 h 713514"/>
              <a:gd name="connsiteX17" fmla="*/ 0 w 572756"/>
              <a:gd name="connsiteY17" fmla="*/ 412063 h 713514"/>
              <a:gd name="connsiteX18" fmla="*/ 0 w 572756"/>
              <a:gd name="connsiteY18" fmla="*/ 361821 h 7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2756" h="713514">
                <a:moveTo>
                  <a:pt x="0" y="361821"/>
                </a:moveTo>
                <a:lnTo>
                  <a:pt x="0" y="361821"/>
                </a:lnTo>
                <a:cubicBezTo>
                  <a:pt x="30145" y="405364"/>
                  <a:pt x="48067" y="460675"/>
                  <a:pt x="90435" y="492450"/>
                </a:cubicBezTo>
                <a:cubicBezTo>
                  <a:pt x="103833" y="502498"/>
                  <a:pt x="118787" y="510753"/>
                  <a:pt x="130629" y="522595"/>
                </a:cubicBezTo>
                <a:cubicBezTo>
                  <a:pt x="139169" y="531134"/>
                  <a:pt x="142995" y="543462"/>
                  <a:pt x="150726" y="552740"/>
                </a:cubicBezTo>
                <a:cubicBezTo>
                  <a:pt x="159823" y="563657"/>
                  <a:pt x="171623" y="572096"/>
                  <a:pt x="180871" y="582885"/>
                </a:cubicBezTo>
                <a:cubicBezTo>
                  <a:pt x="230725" y="641049"/>
                  <a:pt x="188094" y="607798"/>
                  <a:pt x="241161" y="643175"/>
                </a:cubicBezTo>
                <a:cubicBezTo>
                  <a:pt x="244510" y="653223"/>
                  <a:pt x="245954" y="664124"/>
                  <a:pt x="251209" y="673320"/>
                </a:cubicBezTo>
                <a:cubicBezTo>
                  <a:pt x="259518" y="687861"/>
                  <a:pt x="281354" y="713514"/>
                  <a:pt x="281354" y="713514"/>
                </a:cubicBezTo>
                <a:lnTo>
                  <a:pt x="281354" y="713514"/>
                </a:lnTo>
                <a:cubicBezTo>
                  <a:pt x="301451" y="669971"/>
                  <a:pt x="324572" y="627700"/>
                  <a:pt x="341644" y="582885"/>
                </a:cubicBezTo>
                <a:cubicBezTo>
                  <a:pt x="351477" y="557074"/>
                  <a:pt x="351730" y="528240"/>
                  <a:pt x="361741" y="502498"/>
                </a:cubicBezTo>
                <a:cubicBezTo>
                  <a:pt x="428468" y="330917"/>
                  <a:pt x="395249" y="472874"/>
                  <a:pt x="452176" y="311580"/>
                </a:cubicBezTo>
                <a:cubicBezTo>
                  <a:pt x="505575" y="160284"/>
                  <a:pt x="432912" y="304473"/>
                  <a:pt x="502418" y="130709"/>
                </a:cubicBezTo>
                <a:cubicBezTo>
                  <a:pt x="516326" y="95940"/>
                  <a:pt x="540818" y="65752"/>
                  <a:pt x="552660" y="30226"/>
                </a:cubicBezTo>
                <a:cubicBezTo>
                  <a:pt x="563767" y="-3096"/>
                  <a:pt x="552116" y="81"/>
                  <a:pt x="572756" y="81"/>
                </a:cubicBezTo>
                <a:lnTo>
                  <a:pt x="291402" y="532643"/>
                </a:lnTo>
                <a:lnTo>
                  <a:pt x="0" y="412063"/>
                </a:lnTo>
                <a:lnTo>
                  <a:pt x="0" y="36182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D3B11-3AB5-4B8E-A678-2C666D52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 Policy Result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60A6DFA-BC87-411C-BBED-5AB6D74E0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" t="6982" r="9777" b="6082"/>
          <a:stretch/>
        </p:blipFill>
        <p:spPr>
          <a:xfrm>
            <a:off x="3697676" y="1263580"/>
            <a:ext cx="8085357" cy="43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B8AA-BC99-4BD8-9170-8966F801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Table of Contents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7487-DD11-42C4-9776-DBB7F8A2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Problem Key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Poisson RV Cache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Expected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Policy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Code – Policy Improvement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Run – Value/Policy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Policy Result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7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2A6A-6600-41D6-B19E-B919060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 Key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199C0-EE5B-405D-B109-08416E8E3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Two locations, maximum 20 cars at each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A car is rented: $10 earned </a:t>
                </a:r>
                <a:r>
                  <a:rPr lang="en-US" sz="1600" b="1" dirty="0"/>
                  <a:t>(Reward)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Moving a car overnight to another location: costs $2 </a:t>
                </a:r>
                <a:r>
                  <a:rPr lang="en-US" sz="1600" b="1" dirty="0"/>
                  <a:t>(Negative Reward).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Max number of cars moved overnight: 5 </a:t>
                </a:r>
                <a:r>
                  <a:rPr lang="en-US" sz="1600" b="1" dirty="0"/>
                  <a:t>(Action)</a:t>
                </a:r>
                <a:r>
                  <a:rPr lang="en-US" sz="16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The number of car requests and returns at each location, per day: </a:t>
                </a:r>
                <a:r>
                  <a:rPr lang="en-US" sz="1600" b="1" dirty="0"/>
                  <a:t>Poisson random variables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Discount rate for future returns(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) = 0.9.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/>
                  <a:t>The time step = days. (one step in an iteration = a full day)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b="1" dirty="0"/>
                  <a:t>State</a:t>
                </a:r>
                <a:r>
                  <a:rPr lang="en-US" sz="1600" dirty="0"/>
                  <a:t>:</a:t>
                </a:r>
                <a:r>
                  <a:rPr lang="en-US" sz="1600" b="1" dirty="0"/>
                  <a:t> </a:t>
                </a:r>
                <a:r>
                  <a:rPr lang="en-US" sz="1600" dirty="0"/>
                  <a:t>number of cars at each location at the end of the day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b="1" dirty="0"/>
                  <a:t>Action: net number of cars </a:t>
                </a:r>
                <a:r>
                  <a:rPr lang="en-US" sz="1600" dirty="0"/>
                  <a:t>moved between the two locations overnight. (-5~5)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199C0-EE5B-405D-B109-08416E8E3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696" t="-980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2900E66-ED42-4E69-8D57-9BFC8CEF04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709411"/>
                  </p:ext>
                </p:extLst>
              </p:nvPr>
            </p:nvGraphicFramePr>
            <p:xfrm>
              <a:off x="7712788" y="511557"/>
              <a:ext cx="2937628" cy="103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899">
                      <a:extLst>
                        <a:ext uri="{9D8B030D-6E8A-4147-A177-3AD203B41FA5}">
                          <a16:colId xmlns:a16="http://schemas.microsoft.com/office/drawing/2014/main" val="2732796204"/>
                        </a:ext>
                      </a:extLst>
                    </a:gridCol>
                    <a:gridCol w="864362">
                      <a:extLst>
                        <a:ext uri="{9D8B030D-6E8A-4147-A177-3AD203B41FA5}">
                          <a16:colId xmlns:a16="http://schemas.microsoft.com/office/drawing/2014/main" val="4026591993"/>
                        </a:ext>
                      </a:extLst>
                    </a:gridCol>
                    <a:gridCol w="821367">
                      <a:extLst>
                        <a:ext uri="{9D8B030D-6E8A-4147-A177-3AD203B41FA5}">
                          <a16:colId xmlns:a16="http://schemas.microsoft.com/office/drawing/2014/main" val="865631704"/>
                        </a:ext>
                      </a:extLst>
                    </a:gridCol>
                  </a:tblGrid>
                  <a:tr h="19181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𝒓𝒆𝒒𝒖𝒆𝒔𝒕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𝒓𝒆𝒕𝒖𝒓𝒏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1132441634"/>
                      </a:ext>
                    </a:extLst>
                  </a:tr>
                  <a:tr h="180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r>
                            <a:rPr lang="en-US" sz="1600" baseline="30000" dirty="0"/>
                            <a:t>st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3303857000"/>
                      </a:ext>
                    </a:extLst>
                  </a:tr>
                  <a:tr h="200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  <a:r>
                            <a:rPr lang="en-US" sz="1600" baseline="30000" dirty="0"/>
                            <a:t>nd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620680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2900E66-ED42-4E69-8D57-9BFC8CEF04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709411"/>
                  </p:ext>
                </p:extLst>
              </p:nvPr>
            </p:nvGraphicFramePr>
            <p:xfrm>
              <a:off x="7712788" y="511557"/>
              <a:ext cx="2937628" cy="10326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899">
                      <a:extLst>
                        <a:ext uri="{9D8B030D-6E8A-4147-A177-3AD203B41FA5}">
                          <a16:colId xmlns:a16="http://schemas.microsoft.com/office/drawing/2014/main" val="2732796204"/>
                        </a:ext>
                      </a:extLst>
                    </a:gridCol>
                    <a:gridCol w="864362">
                      <a:extLst>
                        <a:ext uri="{9D8B030D-6E8A-4147-A177-3AD203B41FA5}">
                          <a16:colId xmlns:a16="http://schemas.microsoft.com/office/drawing/2014/main" val="4026591993"/>
                        </a:ext>
                      </a:extLst>
                    </a:gridCol>
                    <a:gridCol w="821367">
                      <a:extLst>
                        <a:ext uri="{9D8B030D-6E8A-4147-A177-3AD203B41FA5}">
                          <a16:colId xmlns:a16="http://schemas.microsoft.com/office/drawing/2014/main" val="865631704"/>
                        </a:ext>
                      </a:extLst>
                    </a:gridCol>
                  </a:tblGrid>
                  <a:tr h="35883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089" marR="93089" marT="46545" marB="46545">
                        <a:blipFill>
                          <a:blip r:embed="rId4"/>
                          <a:stretch>
                            <a:fillRect l="-145775" t="-1695" r="-97887" b="-2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089" marR="93089" marT="46545" marB="46545">
                        <a:blipFill>
                          <a:blip r:embed="rId4"/>
                          <a:stretch>
                            <a:fillRect l="-258519" t="-1695" r="-2963" b="-2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2441634"/>
                      </a:ext>
                    </a:extLst>
                  </a:tr>
                  <a:tr h="336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  <a:r>
                            <a:rPr lang="en-US" sz="1600" baseline="30000" dirty="0"/>
                            <a:t>st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3303857000"/>
                      </a:ext>
                    </a:extLst>
                  </a:tr>
                  <a:tr h="336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  <a:r>
                            <a:rPr lang="en-US" sz="1600" baseline="30000" dirty="0"/>
                            <a:t>nd</a:t>
                          </a:r>
                          <a:r>
                            <a:rPr lang="en-US" sz="1600" dirty="0"/>
                            <a:t> location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 marL="93089" marR="93089" marT="46545" marB="4654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marL="93089" marR="93089" marT="46545" marB="46545"/>
                    </a:tc>
                    <a:extLst>
                      <a:ext uri="{0D108BD9-81ED-4DB2-BD59-A6C34878D82A}">
                        <a16:rowId xmlns:a16="http://schemas.microsoft.com/office/drawing/2014/main" val="620680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08D57DB-95F6-4C67-A159-3C3EA9A82762}"/>
              </a:ext>
            </a:extLst>
          </p:cNvPr>
          <p:cNvSpPr/>
          <p:nvPr/>
        </p:nvSpPr>
        <p:spPr>
          <a:xfrm>
            <a:off x="6907744" y="2068349"/>
            <a:ext cx="4547716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MAX_CARS = 20</a:t>
            </a:r>
          </a:p>
          <a:p>
            <a:r>
              <a:rPr lang="en-US" sz="1600" dirty="0"/>
              <a:t>MAX_MOVE_OF_CARS = 5</a:t>
            </a:r>
          </a:p>
          <a:p>
            <a:endParaRPr lang="en-US" sz="1600" dirty="0"/>
          </a:p>
          <a:p>
            <a:r>
              <a:rPr lang="en-US" sz="1600" dirty="0"/>
              <a:t># expected request and returns</a:t>
            </a:r>
          </a:p>
          <a:p>
            <a:r>
              <a:rPr lang="en-US" sz="1600" dirty="0"/>
              <a:t>RENTAL_REQUEST_FIRST_LOC = 3 </a:t>
            </a:r>
          </a:p>
          <a:p>
            <a:r>
              <a:rPr lang="en-US" sz="1600" dirty="0"/>
              <a:t>RENTAL_REQUEST_SECOND_LOC = 4 </a:t>
            </a:r>
          </a:p>
          <a:p>
            <a:r>
              <a:rPr lang="en-US" sz="1600" dirty="0"/>
              <a:t>RETURNS_FIRST_LOC = 3 </a:t>
            </a:r>
          </a:p>
          <a:p>
            <a:r>
              <a:rPr lang="en-US" sz="1600" dirty="0"/>
              <a:t>RETURNS_SECOND_LOC = 2</a:t>
            </a:r>
          </a:p>
          <a:p>
            <a:endParaRPr lang="en-US" sz="1600" dirty="0"/>
          </a:p>
          <a:p>
            <a:r>
              <a:rPr lang="en-US" sz="1600" dirty="0"/>
              <a:t>DISCOUNT = 0.9</a:t>
            </a:r>
          </a:p>
          <a:p>
            <a:r>
              <a:rPr lang="en-US" sz="1600" dirty="0"/>
              <a:t>RENTAL_CREDIT = 10</a:t>
            </a:r>
          </a:p>
          <a:p>
            <a:r>
              <a:rPr lang="en-US" sz="1600" dirty="0"/>
              <a:t>MOVE_CAR_COST = 2</a:t>
            </a:r>
          </a:p>
          <a:p>
            <a:r>
              <a:rPr lang="en-US" sz="1600" dirty="0"/>
              <a:t>actions = np.arange(-MAX_MOVE_OF_CARS, MAX_MOVE_OF_CARS + 1)</a:t>
            </a:r>
          </a:p>
          <a:p>
            <a:endParaRPr lang="en-US" sz="1600" dirty="0"/>
          </a:p>
          <a:p>
            <a:r>
              <a:rPr lang="en-US" sz="1600" dirty="0"/>
              <a:t>value = </a:t>
            </a:r>
            <a:r>
              <a:rPr lang="en-US" sz="1600" dirty="0" err="1"/>
              <a:t>np.zeros</a:t>
            </a:r>
            <a:r>
              <a:rPr lang="en-US" sz="1600" dirty="0"/>
              <a:t>((MAX_CARS + 1, MAX_CARS + 1))</a:t>
            </a:r>
          </a:p>
          <a:p>
            <a:r>
              <a:rPr lang="en-US" sz="1600" dirty="0"/>
              <a:t>policy = </a:t>
            </a:r>
            <a:r>
              <a:rPr lang="en-US" sz="1600" dirty="0" err="1"/>
              <a:t>np.zeros</a:t>
            </a:r>
            <a:r>
              <a:rPr lang="en-US" sz="1600" dirty="0"/>
              <a:t>(</a:t>
            </a:r>
            <a:r>
              <a:rPr lang="en-US" sz="1600" dirty="0" err="1"/>
              <a:t>value.shape</a:t>
            </a:r>
            <a:r>
              <a:rPr lang="en-US" sz="1600" dirty="0"/>
              <a:t>, </a:t>
            </a:r>
            <a:r>
              <a:rPr lang="en-US" sz="1600" dirty="0" err="1"/>
              <a:t>dtype</a:t>
            </a:r>
            <a:r>
              <a:rPr lang="en-US" sz="1600" dirty="0"/>
              <a:t>=np.int)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4CFA441-F11A-4813-BEA9-33699B1F0CDE}"/>
              </a:ext>
            </a:extLst>
          </p:cNvPr>
          <p:cNvSpPr/>
          <p:nvPr/>
        </p:nvSpPr>
        <p:spPr>
          <a:xfrm>
            <a:off x="5858189" y="1979525"/>
            <a:ext cx="237811" cy="451335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9E79C-0437-4407-A706-A2714EE77EC2}"/>
              </a:ext>
            </a:extLst>
          </p:cNvPr>
          <p:cNvCxnSpPr>
            <a:cxnSpLocks/>
          </p:cNvCxnSpPr>
          <p:nvPr/>
        </p:nvCxnSpPr>
        <p:spPr>
          <a:xfrm flipV="1">
            <a:off x="6248988" y="4230356"/>
            <a:ext cx="505767" cy="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24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B5E4-0392-4531-884D-F4C68172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Poisson Random Variable Cache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6B043B-E013-41C5-9E88-6A97A1C714E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An up bound for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poisson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distribution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If n is greater than this value, then the probability of getting n is truncated to 0</a:t>
            </a:r>
          </a:p>
          <a:p>
            <a:pPr marL="0" indent="0">
              <a:buNone/>
            </a:pPr>
            <a:r>
              <a:rPr lang="en-US" sz="1600" dirty="0"/>
              <a:t>POISSON_UPPER_BOUND = 11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poisson_cache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poisson</a:t>
            </a:r>
            <a:r>
              <a:rPr lang="en-US" sz="1600" dirty="0"/>
              <a:t>(n, lam):</a:t>
            </a:r>
          </a:p>
          <a:p>
            <a:pPr marL="0" indent="0">
              <a:buNone/>
            </a:pPr>
            <a:r>
              <a:rPr lang="en-US" sz="1600" dirty="0"/>
              <a:t>    global </a:t>
            </a:r>
            <a:r>
              <a:rPr lang="en-US" sz="1600" dirty="0" err="1"/>
              <a:t>poisson_cache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key = n * 10 + lam</a:t>
            </a:r>
          </a:p>
          <a:p>
            <a:pPr marL="0" indent="0">
              <a:buNone/>
            </a:pPr>
            <a:r>
              <a:rPr lang="en-US" sz="1600" dirty="0"/>
              <a:t>    if key not in </a:t>
            </a:r>
            <a:r>
              <a:rPr lang="en-US" sz="1600" dirty="0" err="1"/>
              <a:t>poisson_cache.keys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poisson_cache</a:t>
            </a:r>
            <a:r>
              <a:rPr lang="en-US" sz="1600" dirty="0"/>
              <a:t>[key] = exp(-lam) * pow(lam, n) / factorial(n)</a:t>
            </a:r>
          </a:p>
          <a:p>
            <a:pPr marL="0" indent="0">
              <a:buNone/>
            </a:pPr>
            <a:r>
              <a:rPr lang="en-US" sz="1600" dirty="0"/>
              <a:t>    return </a:t>
            </a:r>
            <a:r>
              <a:rPr lang="en-US" sz="1600" dirty="0" err="1"/>
              <a:t>poisson_cache</a:t>
            </a:r>
            <a:r>
              <a:rPr lang="en-US" sz="1600" dirty="0"/>
              <a:t>[key]</a:t>
            </a:r>
          </a:p>
        </p:txBody>
      </p:sp>
    </p:spTree>
    <p:extLst>
      <p:ext uri="{BB962C8B-B14F-4D97-AF65-F5344CB8AC3E}">
        <p14:creationId xmlns:p14="http://schemas.microsoft.com/office/powerpoint/2010/main" val="2983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E7A7-4CA6-47E6-BCCB-93B012B0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Expected Return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1CC7-6510-4757-89DD-0242F0C22B2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def </a:t>
            </a:r>
            <a:r>
              <a:rPr lang="en-US" sz="1600" dirty="0" err="1"/>
              <a:t>expected_return</a:t>
            </a:r>
            <a:r>
              <a:rPr lang="en-US" sz="1600" dirty="0"/>
              <a:t>(state, action, </a:t>
            </a:r>
            <a:r>
              <a:rPr lang="en-US" sz="1600" dirty="0" err="1"/>
              <a:t>state_value</a:t>
            </a:r>
            <a:r>
              <a:rPr lang="en-US" sz="1600" dirty="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initailize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total return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returns =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cost for moving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returns -= MOVE_CAR_COST * abs(action)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go through all possible rental requests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for </a:t>
            </a:r>
            <a:r>
              <a:rPr lang="en-US" sz="1600" dirty="0" err="1"/>
              <a:t>rental_request_first_loc</a:t>
            </a:r>
            <a:r>
              <a:rPr lang="en-US" sz="1600" dirty="0"/>
              <a:t> in range(0, POISSON_UPPER_BOUND):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for </a:t>
            </a:r>
            <a:r>
              <a:rPr lang="en-US" sz="1600" dirty="0" err="1"/>
              <a:t>rental_request_second_loc</a:t>
            </a:r>
            <a:r>
              <a:rPr lang="en-US" sz="1600" dirty="0"/>
              <a:t> in range(0, POISSON_UPPER_BOUND):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# moving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num_of_cars_first_loc</a:t>
            </a:r>
            <a:r>
              <a:rPr lang="en-US" sz="1600" dirty="0"/>
              <a:t> = int(min(state[0] - action, MAX_CARS))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num_of_cars_second_loc</a:t>
            </a:r>
            <a:r>
              <a:rPr lang="en-US" sz="1600" dirty="0"/>
              <a:t> = int(min(state[1] + action, MAX_CARS))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valid rental requests should be less than actual # of cars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real_rental_first_loc</a:t>
            </a:r>
            <a:r>
              <a:rPr lang="en-US" sz="1600" dirty="0"/>
              <a:t> = min(</a:t>
            </a:r>
            <a:r>
              <a:rPr lang="en-US" sz="1600" dirty="0" err="1"/>
              <a:t>num_of_cars_first_loc</a:t>
            </a:r>
            <a:r>
              <a:rPr lang="en-US" sz="1600" dirty="0"/>
              <a:t>, </a:t>
            </a:r>
            <a:r>
              <a:rPr lang="en-US" sz="1600" dirty="0" err="1"/>
              <a:t>rental_request_first_loc</a:t>
            </a:r>
            <a:r>
              <a:rPr lang="en-US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real_rental_second_loc</a:t>
            </a:r>
            <a:r>
              <a:rPr lang="en-US" sz="1600" dirty="0"/>
              <a:t> = min(</a:t>
            </a:r>
            <a:r>
              <a:rPr lang="en-US" sz="1600" dirty="0" err="1"/>
              <a:t>num_of_cars_second_loc</a:t>
            </a:r>
            <a:r>
              <a:rPr lang="en-US" sz="1600" dirty="0"/>
              <a:t>, </a:t>
            </a:r>
            <a:r>
              <a:rPr lang="en-US" sz="1600" dirty="0" err="1"/>
              <a:t>rental_request_second_loc</a:t>
            </a:r>
            <a:r>
              <a:rPr lang="en-US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157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6B66-DC8A-41C3-BC7D-1EC9CD1F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Expected Return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D0C6-27CC-48FB-B69A-A77BFF132C3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get credits for renting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reward = (</a:t>
            </a:r>
            <a:r>
              <a:rPr lang="en-US" sz="1600" dirty="0" err="1"/>
              <a:t>real_rental_first_loc</a:t>
            </a:r>
            <a:r>
              <a:rPr lang="en-US" sz="1600" dirty="0"/>
              <a:t> + </a:t>
            </a:r>
            <a:r>
              <a:rPr lang="en-US" sz="1600" dirty="0" err="1"/>
              <a:t>real_rental_second_loc</a:t>
            </a:r>
            <a:r>
              <a:rPr lang="en-US" sz="1600" dirty="0"/>
              <a:t>) * RENTAL_CREDIT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num_of_cars_first_loc</a:t>
            </a:r>
            <a:r>
              <a:rPr lang="en-US" sz="1600" dirty="0"/>
              <a:t> -= </a:t>
            </a:r>
            <a:r>
              <a:rPr lang="en-US" sz="1600" dirty="0" err="1"/>
              <a:t>real_rental_first_loc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num_of_cars_second_loc</a:t>
            </a:r>
            <a:r>
              <a:rPr lang="en-US" sz="1600" dirty="0"/>
              <a:t> -= </a:t>
            </a:r>
            <a:r>
              <a:rPr lang="en-US" sz="1600" dirty="0" err="1"/>
              <a:t>real_rental_second_loc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# probability for current combination of rental requests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prob = </a:t>
            </a:r>
            <a:r>
              <a:rPr lang="en-US" sz="1600" dirty="0" err="1"/>
              <a:t>poisson</a:t>
            </a:r>
            <a:r>
              <a:rPr lang="en-US" sz="1600" dirty="0"/>
              <a:t>(</a:t>
            </a:r>
            <a:r>
              <a:rPr lang="en-US" sz="1600" dirty="0" err="1"/>
              <a:t>rental_request_first_loc</a:t>
            </a:r>
            <a:r>
              <a:rPr lang="en-US" sz="1600" dirty="0"/>
              <a:t>, RENTAL_REQUEST_FIRST_LOC) * </a:t>
            </a:r>
            <a:r>
              <a:rPr lang="en-US" sz="1600" dirty="0" err="1"/>
              <a:t>poisson</a:t>
            </a:r>
            <a:r>
              <a:rPr lang="en-US" sz="1600" dirty="0"/>
              <a:t>(</a:t>
            </a:r>
            <a:r>
              <a:rPr lang="en-US" sz="1600" dirty="0" err="1"/>
              <a:t>rental_request_second_loc</a:t>
            </a:r>
            <a:r>
              <a:rPr lang="en-US" sz="1600" dirty="0"/>
              <a:t>, RENTAL_REQUEST_SECOND_LOC)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           # get returned cars, those cars can be used for renting tomorrow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returned_cars_first_loc</a:t>
            </a:r>
            <a:r>
              <a:rPr lang="en-US" sz="1600" dirty="0"/>
              <a:t> = RETURNS_FIRST_LOC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returned_cars_second_loc</a:t>
            </a:r>
            <a:r>
              <a:rPr lang="en-US" sz="1600" dirty="0"/>
              <a:t> = RETURNS_SECOND_LOC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num_of_cars_first_loc</a:t>
            </a:r>
            <a:r>
              <a:rPr lang="en-US" sz="1600" dirty="0"/>
              <a:t> = min(</a:t>
            </a:r>
            <a:r>
              <a:rPr lang="en-US" sz="1600" dirty="0" err="1"/>
              <a:t>num_of_cars_first_loc</a:t>
            </a:r>
            <a:r>
              <a:rPr lang="en-US" sz="1600" dirty="0"/>
              <a:t> + </a:t>
            </a:r>
            <a:r>
              <a:rPr lang="en-US" sz="1600" dirty="0" err="1"/>
              <a:t>returned_cars_first_loc</a:t>
            </a:r>
            <a:r>
              <a:rPr lang="en-US" sz="1600" dirty="0"/>
              <a:t>, MAX_CARS)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num_of_cars_second_loc</a:t>
            </a:r>
            <a:r>
              <a:rPr lang="en-US" sz="1600" dirty="0"/>
              <a:t> = min(</a:t>
            </a:r>
            <a:r>
              <a:rPr lang="en-US" sz="1600" dirty="0" err="1"/>
              <a:t>num_of_cars_second_loc</a:t>
            </a:r>
            <a:r>
              <a:rPr lang="en-US" sz="1600" dirty="0"/>
              <a:t> + </a:t>
            </a:r>
            <a:r>
              <a:rPr lang="en-US" sz="1600" dirty="0" err="1"/>
              <a:t>returned_cars_second_loc</a:t>
            </a:r>
            <a:r>
              <a:rPr lang="en-US" sz="1600" dirty="0"/>
              <a:t>, MAX_CARS)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        returns += prob * (reward + DISCOUNT * </a:t>
            </a:r>
            <a:r>
              <a:rPr lang="en-US" sz="1600" dirty="0" err="1"/>
              <a:t>state_value</a:t>
            </a:r>
            <a:r>
              <a:rPr lang="en-US" sz="1600" dirty="0"/>
              <a:t>[</a:t>
            </a:r>
            <a:r>
              <a:rPr lang="en-US" sz="1600" dirty="0" err="1"/>
              <a:t>num_of_cars_first_loc</a:t>
            </a:r>
            <a:r>
              <a:rPr lang="en-US" sz="1600" dirty="0"/>
              <a:t>, </a:t>
            </a:r>
            <a:r>
              <a:rPr lang="en-US" sz="1600" dirty="0" err="1"/>
              <a:t>num_of_cars_second_loc</a:t>
            </a:r>
            <a:r>
              <a:rPr lang="en-US" sz="1600" dirty="0"/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return returns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654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A03C-30BE-4AED-9E55-BB844DFC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5C0F-AF6F-4E4A-AC50-B88889B4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652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while True:</a:t>
            </a:r>
          </a:p>
          <a:p>
            <a:pPr marL="0" indent="0">
              <a:buNone/>
            </a:pPr>
            <a:r>
              <a:rPr lang="en-US" sz="1800" dirty="0"/>
              <a:t>            new_value = np.copy(value)</a:t>
            </a:r>
          </a:p>
          <a:p>
            <a:pPr marL="0" indent="0">
              <a:buNone/>
            </a:pPr>
            <a:r>
              <a:rPr lang="en-US" sz="1800" dirty="0"/>
              <a:t>            for i in range(MAX_CARS + 1):</a:t>
            </a:r>
          </a:p>
          <a:p>
            <a:pPr marL="0" indent="0">
              <a:buNone/>
            </a:pPr>
            <a:r>
              <a:rPr lang="en-US" sz="1800" dirty="0"/>
              <a:t>                for j in range(MAX_CARS + 1):</a:t>
            </a:r>
          </a:p>
          <a:p>
            <a:pPr marL="0" indent="0">
              <a:buNone/>
            </a:pPr>
            <a:r>
              <a:rPr lang="en-US" sz="1800" dirty="0"/>
              <a:t>                    new_value[i, j] = </a:t>
            </a:r>
            <a:r>
              <a:rPr lang="en-US" sz="1800" u="sng" dirty="0"/>
              <a:t>expected_return([i, j], policy[i, j], new_value, constant_returned_cars)</a:t>
            </a:r>
          </a:p>
          <a:p>
            <a:pPr marL="0" indent="0">
              <a:buNone/>
            </a:pPr>
            <a:r>
              <a:rPr lang="en-US" sz="1800" dirty="0"/>
              <a:t>            value_change = np.abs((new_value - value)).sum()</a:t>
            </a:r>
          </a:p>
          <a:p>
            <a:pPr marL="0" indent="0">
              <a:buNone/>
            </a:pPr>
            <a:r>
              <a:rPr lang="en-US" sz="1800" dirty="0"/>
              <a:t>            print('value change %f' % (value_change))</a:t>
            </a:r>
          </a:p>
          <a:p>
            <a:pPr marL="0" indent="0">
              <a:buNone/>
            </a:pPr>
            <a:r>
              <a:rPr lang="en-US" sz="1800" dirty="0"/>
              <a:t>            value = new_value</a:t>
            </a:r>
          </a:p>
          <a:p>
            <a:pPr marL="0" indent="0">
              <a:buNone/>
            </a:pPr>
            <a:r>
              <a:rPr lang="en-US" sz="1800" dirty="0"/>
              <a:t>            if value_change &lt; 1e-4:</a:t>
            </a:r>
          </a:p>
          <a:p>
            <a:pPr marL="0" indent="0">
              <a:buNone/>
            </a:pPr>
            <a:r>
              <a:rPr lang="en-US" sz="1800" dirty="0"/>
              <a:t>    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299160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533C-0427-45CE-AFC4-7914B59F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Policy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2A8B-7EFD-45E0-BE97-037A7F0067B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new_policy = np.copy(policy)</a:t>
            </a:r>
          </a:p>
          <a:p>
            <a:pPr marL="0" indent="0">
              <a:buNone/>
            </a:pPr>
            <a:r>
              <a:rPr lang="en-US" sz="1800" dirty="0"/>
              <a:t>        for i in range(MAX_CARS + 1):</a:t>
            </a:r>
          </a:p>
          <a:p>
            <a:pPr marL="0" indent="0">
              <a:buNone/>
            </a:pPr>
            <a:r>
              <a:rPr lang="en-US" sz="1800" dirty="0"/>
              <a:t>            for j in range(MAX_CARS + 1):</a:t>
            </a:r>
          </a:p>
          <a:p>
            <a:pPr marL="0" indent="0">
              <a:buNone/>
            </a:pPr>
            <a:r>
              <a:rPr lang="en-US" sz="1800" dirty="0"/>
              <a:t>                action_returns = []</a:t>
            </a:r>
          </a:p>
          <a:p>
            <a:pPr marL="0" indent="0">
              <a:buNone/>
            </a:pPr>
            <a:r>
              <a:rPr lang="en-US" sz="1800" dirty="0"/>
              <a:t>                for action in actions:</a:t>
            </a:r>
          </a:p>
          <a:p>
            <a:pPr marL="0" indent="0">
              <a:buNone/>
            </a:pPr>
            <a:r>
              <a:rPr lang="en-US" sz="1800" dirty="0"/>
              <a:t>                    if (action &gt;= 0 and i &gt;= action) or (action &lt; 0 and j &gt;= abs(action)):</a:t>
            </a:r>
          </a:p>
          <a:p>
            <a:pPr marL="0" indent="0">
              <a:buNone/>
            </a:pPr>
            <a:r>
              <a:rPr lang="en-US" sz="1800" dirty="0"/>
              <a:t>                        action_returns.append(</a:t>
            </a:r>
            <a:r>
              <a:rPr lang="en-US" sz="1800" u="sng" dirty="0"/>
              <a:t>expected_return([i, j], action, value, constant_returned_cars)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else:</a:t>
            </a:r>
          </a:p>
          <a:p>
            <a:pPr marL="0" indent="0">
              <a:buNone/>
            </a:pPr>
            <a:r>
              <a:rPr lang="en-US" sz="1800" dirty="0"/>
              <a:t>                        action_returns.append(-float('inf'))</a:t>
            </a:r>
          </a:p>
          <a:p>
            <a:pPr marL="0" indent="0">
              <a:buNone/>
            </a:pPr>
            <a:r>
              <a:rPr lang="en-US" sz="1800" dirty="0"/>
              <a:t>                new_policy[i, j] = actions[</a:t>
            </a:r>
            <a:r>
              <a:rPr lang="en-US" sz="1800" dirty="0" err="1"/>
              <a:t>np.argmax</a:t>
            </a:r>
            <a:r>
              <a:rPr lang="en-US" sz="1800" dirty="0"/>
              <a:t>(action_returns)</a:t>
            </a:r>
          </a:p>
        </p:txBody>
      </p:sp>
    </p:spTree>
    <p:extLst>
      <p:ext uri="{BB962C8B-B14F-4D97-AF65-F5344CB8AC3E}">
        <p14:creationId xmlns:p14="http://schemas.microsoft.com/office/powerpoint/2010/main" val="306864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6B05-45E8-4FE8-A907-93AD422D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Value/Policy Changes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68C8C-749A-43A2-9EAA-B446AF023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369" y="1825624"/>
            <a:ext cx="2230943" cy="442444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value change 45727.511447</a:t>
            </a:r>
          </a:p>
          <a:p>
            <a:pPr marL="0" indent="0">
              <a:buNone/>
            </a:pPr>
            <a:r>
              <a:rPr lang="en-US" sz="1400" dirty="0"/>
              <a:t>value change 37274.506706</a:t>
            </a:r>
          </a:p>
          <a:p>
            <a:pPr marL="0" indent="0">
              <a:buNone/>
            </a:pPr>
            <a:r>
              <a:rPr lang="en-US" sz="1400" dirty="0"/>
              <a:t>value change 28991.916653</a:t>
            </a:r>
          </a:p>
          <a:p>
            <a:pPr marL="0" indent="0">
              <a:buNone/>
            </a:pPr>
            <a:r>
              <a:rPr lang="en-US" sz="1400" dirty="0"/>
              <a:t>value change 22532.424045</a:t>
            </a:r>
          </a:p>
          <a:p>
            <a:pPr marL="0" indent="0">
              <a:buNone/>
            </a:pPr>
            <a:r>
              <a:rPr lang="en-US" sz="1400" dirty="0"/>
              <a:t>value change 17731.181203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value change 0.000233</a:t>
            </a:r>
          </a:p>
          <a:p>
            <a:pPr marL="0" indent="0">
              <a:buNone/>
            </a:pPr>
            <a:r>
              <a:rPr lang="en-US" sz="1400" dirty="0"/>
              <a:t>value change 0.000190</a:t>
            </a:r>
          </a:p>
          <a:p>
            <a:pPr marL="0" indent="0">
              <a:buNone/>
            </a:pPr>
            <a:r>
              <a:rPr lang="en-US" sz="1400" dirty="0"/>
              <a:t>value change 0.000155</a:t>
            </a:r>
          </a:p>
          <a:p>
            <a:pPr marL="0" indent="0">
              <a:buNone/>
            </a:pPr>
            <a:r>
              <a:rPr lang="en-US" sz="1400" dirty="0"/>
              <a:t>value change 0.000126</a:t>
            </a:r>
          </a:p>
          <a:p>
            <a:pPr marL="0" indent="0">
              <a:buNone/>
            </a:pPr>
            <a:r>
              <a:rPr lang="en-US" sz="1400" dirty="0"/>
              <a:t>value change 0.000103</a:t>
            </a:r>
          </a:p>
          <a:p>
            <a:pPr marL="0" indent="0">
              <a:buNone/>
            </a:pPr>
            <a:r>
              <a:rPr lang="en-US" sz="1400" dirty="0"/>
              <a:t>value change 0.000084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policy changed in 318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115A7-7DDE-4AF0-8147-8A952E4A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64" y="1825624"/>
            <a:ext cx="2360526" cy="44244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value change 4644.832146</a:t>
            </a:r>
          </a:p>
          <a:p>
            <a:pPr marL="0" indent="0">
              <a:buNone/>
            </a:pPr>
            <a:r>
              <a:rPr lang="en-US" sz="1400" dirty="0"/>
              <a:t>value change 801.144919</a:t>
            </a:r>
          </a:p>
          <a:p>
            <a:pPr marL="0" indent="0">
              <a:buNone/>
            </a:pPr>
            <a:r>
              <a:rPr lang="en-US" sz="1400" dirty="0"/>
              <a:t>value change 629.078073</a:t>
            </a:r>
          </a:p>
          <a:p>
            <a:pPr marL="0" indent="0">
              <a:buNone/>
            </a:pPr>
            <a:r>
              <a:rPr lang="en-US" sz="1400" dirty="0"/>
              <a:t>value change 534.482508</a:t>
            </a:r>
          </a:p>
          <a:p>
            <a:pPr marL="0" indent="0">
              <a:buNone/>
            </a:pPr>
            <a:r>
              <a:rPr lang="en-US" sz="1400" dirty="0"/>
              <a:t>value change 437.193226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value change 0.000272</a:t>
            </a:r>
          </a:p>
          <a:p>
            <a:pPr marL="0" indent="0">
              <a:buNone/>
            </a:pPr>
            <a:r>
              <a:rPr lang="en-US" sz="1400" dirty="0"/>
              <a:t>value change 0.000221</a:t>
            </a:r>
          </a:p>
          <a:p>
            <a:pPr marL="0" indent="0">
              <a:buNone/>
            </a:pPr>
            <a:r>
              <a:rPr lang="en-US" sz="1400" dirty="0"/>
              <a:t>value change 0.000180</a:t>
            </a:r>
          </a:p>
          <a:p>
            <a:pPr marL="0" indent="0">
              <a:buNone/>
            </a:pPr>
            <a:r>
              <a:rPr lang="en-US" sz="1400" dirty="0"/>
              <a:t>value change 0.000146</a:t>
            </a:r>
          </a:p>
          <a:p>
            <a:pPr marL="0" indent="0">
              <a:buNone/>
            </a:pPr>
            <a:r>
              <a:rPr lang="en-US" sz="1400" dirty="0"/>
              <a:t>value change 0.000119</a:t>
            </a:r>
          </a:p>
          <a:p>
            <a:pPr marL="0" indent="0">
              <a:buNone/>
            </a:pPr>
            <a:r>
              <a:rPr lang="en-US" sz="1400" dirty="0"/>
              <a:t>value change 0.000097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policy changed in 260 states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7BEE01-88D0-405E-AC52-39DA7DD6E57F}"/>
              </a:ext>
            </a:extLst>
          </p:cNvPr>
          <p:cNvCxnSpPr/>
          <p:nvPr/>
        </p:nvCxnSpPr>
        <p:spPr>
          <a:xfrm>
            <a:off x="3667648" y="3838470"/>
            <a:ext cx="163788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8E16BD-6E77-4950-876A-DFEEDBAAE803}"/>
              </a:ext>
            </a:extLst>
          </p:cNvPr>
          <p:cNvCxnSpPr/>
          <p:nvPr/>
        </p:nvCxnSpPr>
        <p:spPr>
          <a:xfrm>
            <a:off x="8532726" y="3838470"/>
            <a:ext cx="163788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BBE6B5-E751-45E5-A179-F5DFC67CEBF5}"/>
              </a:ext>
            </a:extLst>
          </p:cNvPr>
          <p:cNvSpPr txBox="1"/>
          <p:nvPr/>
        </p:nvSpPr>
        <p:spPr>
          <a:xfrm>
            <a:off x="10440238" y="3576860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393729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1285</Words>
  <Application>Microsoft Office PowerPoint</Application>
  <PresentationFormat>Widescreen</PresentationFormat>
  <Paragraphs>177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Disassembling Jack’s Car Rental Problem</vt:lpstr>
      <vt:lpstr>Table of Contents</vt:lpstr>
      <vt:lpstr>1. Problem Key Points</vt:lpstr>
      <vt:lpstr>2. Poisson Random Variable Cache</vt:lpstr>
      <vt:lpstr>3. Expected Return (1/2)</vt:lpstr>
      <vt:lpstr>3. Expected Return (2/2)</vt:lpstr>
      <vt:lpstr>4. Policy Evaluation</vt:lpstr>
      <vt:lpstr>5. Policy Improvement</vt:lpstr>
      <vt:lpstr>6. Value/Policy Changes (1/2)</vt:lpstr>
      <vt:lpstr>6. Value/Policy Changes (2/2)</vt:lpstr>
      <vt:lpstr>7. Policy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Disassembling Jack’s Car Rental Problem</dc:title>
  <dc:creator>Hong Ki Kim</dc:creator>
  <cp:lastModifiedBy>Hong Ki Kim</cp:lastModifiedBy>
  <cp:revision>4</cp:revision>
  <dcterms:created xsi:type="dcterms:W3CDTF">2019-02-12T08:29:16Z</dcterms:created>
  <dcterms:modified xsi:type="dcterms:W3CDTF">2019-02-12T08:34:17Z</dcterms:modified>
</cp:coreProperties>
</file>