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FE6F3-0DA7-40B2-8316-CC01E9292BC0}">
          <p14:sldIdLst>
            <p14:sldId id="256"/>
            <p14:sldId id="264"/>
            <p14:sldId id="257"/>
            <p14:sldId id="258"/>
            <p14:sldId id="261"/>
            <p14:sldId id="262"/>
            <p14:sldId id="259"/>
            <p14:sldId id="260"/>
          </p14:sldIdLst>
        </p14:section>
        <p14:section name="Untitled Section" id="{44145EF3-CA6F-442B-91C1-B54C44C66697}">
          <p14:sldIdLst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047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21A4-EEFF-4A10-88D7-CB62EF359CA4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F8E4-C320-4233-86E4-DAED509E2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9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DF8E4-C320-4233-86E4-DAED509E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DF8E4-C320-4233-86E4-DAED509E2F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2D58-CF6E-4BC1-8BED-CFA8D699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BB91-78FE-4E15-9089-C9B8EDBA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EC67-E5B1-4F2C-98D3-7FF9F94F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37E1-7E1D-423F-B24B-FEFE67A8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886C-B298-49A1-A619-C3565DD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8304-EE81-4DC2-A0E3-D3325089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3811-73D6-4722-A32F-CB6A3AA99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3372-5170-4158-A57F-4A070B67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F78B-DACE-42D2-9A63-F67E405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E931-8F9F-44C6-B18A-B52FF12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48CC6-56AA-4841-A4B4-4606012D8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A96CB-9CEA-4621-B64F-B88681BD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4DF0-230F-4917-B5C7-51A21B6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AEA4-474B-4B25-B20B-817A035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F9A3-445F-4DD6-BE6B-8F0AED13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1730-17EF-4DE8-BAED-D05B693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6797-5419-4C8C-A0E3-FC4CE74F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099D-2CA2-4E84-B423-80423838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D5BA-CE9F-4C62-ABBC-F4FE48F3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83B0-4F57-440F-A6B9-91207E3A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52A-1991-4631-B5FA-3153AF59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388A-22FE-4A62-9648-4D0FCDF1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5B54-B384-4D75-A239-584FB153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E90A-AF49-407D-83A5-B0AFCF19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5D19-0AF8-4FDF-AA36-2AF1302D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AF9F-5FAA-4B99-9B9B-F4F4386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B3BE-91AF-49D5-908B-7DC2F9095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797D-A6EA-4E4B-9D29-5E18EE1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574F-6301-47F7-B4CC-D9E7DB06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43B2-0FE8-4CC9-BA82-A33EBA81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545B-0AC7-4E1E-A991-7CBD1E4E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4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2DD1-75DD-4497-8098-34A868D0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0E89-2023-410E-A38F-F094D959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61B4-B5EA-4AC6-8C2F-B73C0563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04257-AD4C-4D4C-8563-BD319AA7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B151-2AEB-462E-ABC0-DDD5DDCB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5282E-2CB8-4179-B193-1DA2974B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4E696-7DB7-4A19-B19E-AB0E5A8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3311F-3CAF-44D1-9CAB-4FDC0252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9AFB-10A2-403E-93A6-817D8D2E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3EC75-3803-4F93-B634-604CBEB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D90F-AD36-45E3-B51E-651133B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B177-B3AA-4D12-AC7D-EEF6D36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D8ECD-F038-484F-B07B-5C05E659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DE8DB-D5FF-43C5-917C-F884537B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34D3-BF58-47F6-847D-018C508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0491-B964-49DC-9DA9-455D05A2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879B-E70C-4747-9323-7F2A6607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476C-1056-4440-B2D9-91C2529A1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EDB0-98DE-4C78-97B5-6361E962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32263-EB50-48D8-A1B5-9273427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7C01-0B34-4344-91EE-B68C376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5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21A-9BA1-4AF4-B55B-BD09D1F6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304BC-E092-47CF-974E-01E3CFE1A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FB3A-E687-4C3B-87D9-CCC1E345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2560-A960-4DA3-BF27-F655552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7516-C710-4CEB-8654-8F10CC32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E41F-7C1E-4B6A-A0AD-A641BBDF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63A4A-25B5-4664-8741-94AAD909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EDE2-0298-42AD-ABD0-3741E448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3149-EEB1-4589-A839-4705472D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3D9D-0DF9-41D1-BEF4-13FE579A5E5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0FB3-69F6-47F2-8C7D-EBAFF574F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02C5-455C-4BE8-B55D-93025705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12A-0143-445E-8EC6-A3A4492B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Disassembling Jack’s Car Rental Problem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D94B19B1-99D8-4C5C-AB37-405F56B9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20EF932-FA47-4B98-B41C-90A28EDBE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3B11-3AB5-4B8E-A678-2C666D52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Policy Result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0A6DFA-BC87-411C-BBED-5AB6D74E0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6982" r="9777" b="6082"/>
          <a:stretch/>
        </p:blipFill>
        <p:spPr>
          <a:xfrm>
            <a:off x="3697676" y="1263580"/>
            <a:ext cx="8085357" cy="43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B8AA-BC99-4BD8-9170-8966F801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7487-DD11-42C4-9776-DBB7F8A2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Problem Key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Poisson RV Cache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Expected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Policy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Policy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 – Value/Policy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Policy Result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7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2A6A-6600-41D6-B19E-B919060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Key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199C0-EE5B-405D-B109-08416E8E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Two locations, maximum 20 cars at each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A car is rented: $10 earned </a:t>
                </a:r>
                <a:r>
                  <a:rPr lang="en-US" sz="1600" b="1" dirty="0"/>
                  <a:t>(Reward)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Moving a car overnight to another location: costs $2 </a:t>
                </a:r>
                <a:r>
                  <a:rPr lang="en-US" sz="1600" b="1" dirty="0"/>
                  <a:t>(Negative Reward).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Max number of cars moved overnight: 5 </a:t>
                </a:r>
                <a:r>
                  <a:rPr lang="en-US" sz="1600" b="1" dirty="0"/>
                  <a:t>(Action)</a:t>
                </a:r>
                <a:r>
                  <a:rPr lang="en-US" sz="16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The number of car requests and returns at each location, per day: </a:t>
                </a:r>
                <a:r>
                  <a:rPr lang="en-US" sz="1600" b="1" dirty="0"/>
                  <a:t>Poisson random variables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Discount rate for future returns(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) = 0.9.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The time step = days. (one step in an iteration = a full day)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b="1" dirty="0"/>
                  <a:t>State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number of cars at each location at the end of the day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b="1" dirty="0"/>
                  <a:t>Action: net number of cars </a:t>
                </a:r>
                <a:r>
                  <a:rPr lang="en-US" sz="1600" dirty="0"/>
                  <a:t>moved between the two locations overnight. (-5~5)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199C0-EE5B-405D-B109-08416E8E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696" t="-980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2900E66-ED42-4E69-8D57-9BFC8CEF04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709411"/>
                  </p:ext>
                </p:extLst>
              </p:nvPr>
            </p:nvGraphicFramePr>
            <p:xfrm>
              <a:off x="7712788" y="511557"/>
              <a:ext cx="2937628" cy="103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99">
                      <a:extLst>
                        <a:ext uri="{9D8B030D-6E8A-4147-A177-3AD203B41FA5}">
                          <a16:colId xmlns:a16="http://schemas.microsoft.com/office/drawing/2014/main" val="2732796204"/>
                        </a:ext>
                      </a:extLst>
                    </a:gridCol>
                    <a:gridCol w="864362">
                      <a:extLst>
                        <a:ext uri="{9D8B030D-6E8A-4147-A177-3AD203B41FA5}">
                          <a16:colId xmlns:a16="http://schemas.microsoft.com/office/drawing/2014/main" val="4026591993"/>
                        </a:ext>
                      </a:extLst>
                    </a:gridCol>
                    <a:gridCol w="821367">
                      <a:extLst>
                        <a:ext uri="{9D8B030D-6E8A-4147-A177-3AD203B41FA5}">
                          <a16:colId xmlns:a16="http://schemas.microsoft.com/office/drawing/2014/main" val="865631704"/>
                        </a:ext>
                      </a:extLst>
                    </a:gridCol>
                  </a:tblGrid>
                  <a:tr h="1918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𝒓𝒆𝒒𝒖𝒆𝒔𝒕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𝒓𝒆𝒕𝒖𝒓𝒏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1132441634"/>
                      </a:ext>
                    </a:extLst>
                  </a:tr>
                  <a:tr h="180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r>
                            <a:rPr lang="en-US" sz="1600" baseline="30000" dirty="0"/>
                            <a:t>st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3303857000"/>
                      </a:ext>
                    </a:extLst>
                  </a:tr>
                  <a:tr h="200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  <a:r>
                            <a:rPr lang="en-US" sz="1600" baseline="30000" dirty="0"/>
                            <a:t>nd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620680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2900E66-ED42-4E69-8D57-9BFC8CEF04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709411"/>
                  </p:ext>
                </p:extLst>
              </p:nvPr>
            </p:nvGraphicFramePr>
            <p:xfrm>
              <a:off x="7712788" y="511557"/>
              <a:ext cx="2937628" cy="103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99">
                      <a:extLst>
                        <a:ext uri="{9D8B030D-6E8A-4147-A177-3AD203B41FA5}">
                          <a16:colId xmlns:a16="http://schemas.microsoft.com/office/drawing/2014/main" val="2732796204"/>
                        </a:ext>
                      </a:extLst>
                    </a:gridCol>
                    <a:gridCol w="864362">
                      <a:extLst>
                        <a:ext uri="{9D8B030D-6E8A-4147-A177-3AD203B41FA5}">
                          <a16:colId xmlns:a16="http://schemas.microsoft.com/office/drawing/2014/main" val="4026591993"/>
                        </a:ext>
                      </a:extLst>
                    </a:gridCol>
                    <a:gridCol w="821367">
                      <a:extLst>
                        <a:ext uri="{9D8B030D-6E8A-4147-A177-3AD203B41FA5}">
                          <a16:colId xmlns:a16="http://schemas.microsoft.com/office/drawing/2014/main" val="865631704"/>
                        </a:ext>
                      </a:extLst>
                    </a:gridCol>
                  </a:tblGrid>
                  <a:tr h="35883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089" marR="93089" marT="46545" marB="46545">
                        <a:blipFill>
                          <a:blip r:embed="rId4"/>
                          <a:stretch>
                            <a:fillRect l="-145775" t="-1695" r="-97887" b="-2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089" marR="93089" marT="46545" marB="46545">
                        <a:blipFill>
                          <a:blip r:embed="rId4"/>
                          <a:stretch>
                            <a:fillRect l="-258519" t="-1695" r="-2963" b="-2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441634"/>
                      </a:ext>
                    </a:extLst>
                  </a:tr>
                  <a:tr h="336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r>
                            <a:rPr lang="en-US" sz="1600" baseline="30000" dirty="0"/>
                            <a:t>st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3303857000"/>
                      </a:ext>
                    </a:extLst>
                  </a:tr>
                  <a:tr h="336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  <a:r>
                            <a:rPr lang="en-US" sz="1600" baseline="30000" dirty="0"/>
                            <a:t>nd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620680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08D57DB-95F6-4C67-A159-3C3EA9A82762}"/>
              </a:ext>
            </a:extLst>
          </p:cNvPr>
          <p:cNvSpPr/>
          <p:nvPr/>
        </p:nvSpPr>
        <p:spPr>
          <a:xfrm>
            <a:off x="6907744" y="2068349"/>
            <a:ext cx="4547716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MAX_CARS = 20</a:t>
            </a:r>
          </a:p>
          <a:p>
            <a:r>
              <a:rPr lang="en-US" sz="1600" dirty="0"/>
              <a:t>MAX_MOVE_OF_CARS = 5</a:t>
            </a:r>
          </a:p>
          <a:p>
            <a:endParaRPr lang="en-US" sz="1600" dirty="0"/>
          </a:p>
          <a:p>
            <a:r>
              <a:rPr lang="en-US" sz="1600" dirty="0"/>
              <a:t># expected request and returns</a:t>
            </a:r>
          </a:p>
          <a:p>
            <a:r>
              <a:rPr lang="en-US" sz="1600" dirty="0"/>
              <a:t>RENTAL_REQUEST_FIRST_LOC = 3 </a:t>
            </a:r>
          </a:p>
          <a:p>
            <a:r>
              <a:rPr lang="en-US" sz="1600" dirty="0"/>
              <a:t>RENTAL_REQUEST_SECOND_LOC = 4 </a:t>
            </a:r>
          </a:p>
          <a:p>
            <a:r>
              <a:rPr lang="en-US" sz="1600" dirty="0"/>
              <a:t>RETURNS_FIRST_LOC = 3 </a:t>
            </a:r>
          </a:p>
          <a:p>
            <a:r>
              <a:rPr lang="en-US" sz="1600" dirty="0"/>
              <a:t>RETURNS_SECOND_LOC = 2</a:t>
            </a:r>
          </a:p>
          <a:p>
            <a:endParaRPr lang="en-US" sz="1600" dirty="0"/>
          </a:p>
          <a:p>
            <a:r>
              <a:rPr lang="en-US" sz="1600" dirty="0"/>
              <a:t>DISCOUNT = 0.9</a:t>
            </a:r>
          </a:p>
          <a:p>
            <a:r>
              <a:rPr lang="en-US" sz="1600" dirty="0"/>
              <a:t>RENTAL_CREDIT = 10</a:t>
            </a:r>
          </a:p>
          <a:p>
            <a:r>
              <a:rPr lang="en-US" sz="1600" dirty="0"/>
              <a:t>MOVE_CAR_COST = 2</a:t>
            </a:r>
          </a:p>
          <a:p>
            <a:r>
              <a:rPr lang="en-US" sz="1600" dirty="0"/>
              <a:t>actions = np.arange(-MAX_MOVE_OF_CARS, MAX_MOVE_OF_CARS + 1)</a:t>
            </a:r>
          </a:p>
          <a:p>
            <a:endParaRPr lang="en-US" sz="1600" dirty="0"/>
          </a:p>
          <a:p>
            <a:r>
              <a:rPr lang="en-US" sz="1600" dirty="0"/>
              <a:t>value = </a:t>
            </a:r>
            <a:r>
              <a:rPr lang="en-US" sz="1600" dirty="0" err="1"/>
              <a:t>np.zeros</a:t>
            </a:r>
            <a:r>
              <a:rPr lang="en-US" sz="1600" dirty="0"/>
              <a:t>((MAX_CARS + 1, MAX_CARS + 1))</a:t>
            </a:r>
          </a:p>
          <a:p>
            <a:r>
              <a:rPr lang="en-US" sz="1600" dirty="0"/>
              <a:t>policy = </a:t>
            </a:r>
            <a:r>
              <a:rPr lang="en-US" sz="1600" dirty="0" err="1"/>
              <a:t>np.zeros</a:t>
            </a:r>
            <a:r>
              <a:rPr lang="en-US" sz="1600" dirty="0"/>
              <a:t>(</a:t>
            </a:r>
            <a:r>
              <a:rPr lang="en-US" sz="1600" dirty="0" err="1"/>
              <a:t>value.shape</a:t>
            </a:r>
            <a:r>
              <a:rPr lang="en-US" sz="1600" dirty="0"/>
              <a:t>, </a:t>
            </a:r>
            <a:r>
              <a:rPr lang="en-US" sz="1600" dirty="0" err="1"/>
              <a:t>dtype</a:t>
            </a:r>
            <a:r>
              <a:rPr lang="en-US" sz="1600" dirty="0"/>
              <a:t>=np.int)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4CFA441-F11A-4813-BEA9-33699B1F0CDE}"/>
              </a:ext>
            </a:extLst>
          </p:cNvPr>
          <p:cNvSpPr/>
          <p:nvPr/>
        </p:nvSpPr>
        <p:spPr>
          <a:xfrm>
            <a:off x="5858189" y="1979525"/>
            <a:ext cx="237811" cy="451335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9E79C-0437-4407-A706-A2714EE77EC2}"/>
              </a:ext>
            </a:extLst>
          </p:cNvPr>
          <p:cNvCxnSpPr>
            <a:cxnSpLocks/>
          </p:cNvCxnSpPr>
          <p:nvPr/>
        </p:nvCxnSpPr>
        <p:spPr>
          <a:xfrm flipV="1">
            <a:off x="6248988" y="4230356"/>
            <a:ext cx="505767" cy="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B5E4-0392-4531-884D-F4C68172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Poisson Random Variable Cache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B043B-E013-41C5-9E88-6A97A1C7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An up bound for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poisson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distribution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If n is greater than this value, then the probability of getting n is truncated to 0</a:t>
            </a:r>
          </a:p>
          <a:p>
            <a:pPr marL="0" indent="0">
              <a:buNone/>
            </a:pPr>
            <a:r>
              <a:rPr lang="en-US" sz="1600" dirty="0"/>
              <a:t>POISSON_UPPER_BOUND = 11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poisson_cache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poisson</a:t>
            </a:r>
            <a:r>
              <a:rPr lang="en-US" sz="1600" dirty="0"/>
              <a:t>(n, lam):</a:t>
            </a:r>
          </a:p>
          <a:p>
            <a:pPr marL="0" indent="0">
              <a:buNone/>
            </a:pPr>
            <a:r>
              <a:rPr lang="en-US" sz="1600" dirty="0"/>
              <a:t>    global </a:t>
            </a:r>
            <a:r>
              <a:rPr lang="en-US" sz="1600" dirty="0" err="1"/>
              <a:t>poisson_cache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key = n * 10 + lam</a:t>
            </a:r>
          </a:p>
          <a:p>
            <a:pPr marL="0" indent="0">
              <a:buNone/>
            </a:pPr>
            <a:r>
              <a:rPr lang="en-US" sz="1600" dirty="0"/>
              <a:t>    if key not in </a:t>
            </a:r>
            <a:r>
              <a:rPr lang="en-US" sz="1600" dirty="0" err="1"/>
              <a:t>poisson_cache.keys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poisson_cache</a:t>
            </a:r>
            <a:r>
              <a:rPr lang="en-US" sz="1600" dirty="0"/>
              <a:t>[key] = exp(-lam) * pow(lam, n) / factorial(n)</a:t>
            </a:r>
          </a:p>
          <a:p>
            <a:pPr marL="0" indent="0">
              <a:buNone/>
            </a:pPr>
            <a:r>
              <a:rPr lang="en-US" sz="1600" dirty="0"/>
              <a:t>    return </a:t>
            </a:r>
            <a:r>
              <a:rPr lang="en-US" sz="1600" dirty="0" err="1"/>
              <a:t>poisson_cache</a:t>
            </a:r>
            <a:r>
              <a:rPr lang="en-US" sz="1600" dirty="0"/>
              <a:t>[key]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E28A9-45E5-4B85-B2AF-3F524569EF86}"/>
                  </a:ext>
                </a:extLst>
              </p:cNvPr>
              <p:cNvSpPr/>
              <p:nvPr/>
            </p:nvSpPr>
            <p:spPr>
              <a:xfrm>
                <a:off x="6535592" y="5099026"/>
                <a:ext cx="872611" cy="625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E28A9-45E5-4B85-B2AF-3F524569E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92" y="5099026"/>
                <a:ext cx="872611" cy="62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F74538-3B2A-4A99-B86E-1EB03E30352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47899" y="5411804"/>
            <a:ext cx="1087693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4720ADB-6ABE-48D1-8543-C2878586C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03" y="2843213"/>
            <a:ext cx="4514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E7A7-4CA6-47E6-BCCB-93B012B0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Expected Return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1CC7-6510-4757-89DD-0242F0C22B2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def </a:t>
            </a:r>
            <a:r>
              <a:rPr lang="en-US" sz="1600" dirty="0" err="1"/>
              <a:t>expected_return</a:t>
            </a:r>
            <a:r>
              <a:rPr lang="en-US" sz="1600" dirty="0"/>
              <a:t>(state, action, </a:t>
            </a:r>
            <a:r>
              <a:rPr lang="en-US" sz="1600" dirty="0" err="1"/>
              <a:t>state_value</a:t>
            </a:r>
            <a:r>
              <a:rPr lang="en-US" sz="16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initailize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total return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returns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cost for moving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returns -= MOVE_CAR_COST * abs(action)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go through all possible rental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for </a:t>
            </a:r>
            <a:r>
              <a:rPr lang="en-US" sz="1600" dirty="0" err="1"/>
              <a:t>rental_request_first_loc</a:t>
            </a:r>
            <a:r>
              <a:rPr lang="en-US" sz="1600" dirty="0"/>
              <a:t> in range(0, POISSON_UPPER_BOUND):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for </a:t>
            </a:r>
            <a:r>
              <a:rPr lang="en-US" sz="1600" dirty="0" err="1"/>
              <a:t>rental_request_second_loc</a:t>
            </a:r>
            <a:r>
              <a:rPr lang="en-US" sz="1600" dirty="0"/>
              <a:t> in range(0, POISSON_UPPER_BOUND):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moving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= int(min(state[0] - action, MAX_CARS))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= int(min(state[1] + action, MAX_CARS))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valid rental requests should be less than actual # of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real_rental_first_loc</a:t>
            </a:r>
            <a:r>
              <a:rPr lang="en-US" sz="1600" dirty="0"/>
              <a:t> = min(</a:t>
            </a:r>
            <a:r>
              <a:rPr lang="en-US" sz="1600" dirty="0" err="1"/>
              <a:t>num_of_cars_first_loc</a:t>
            </a:r>
            <a:r>
              <a:rPr lang="en-US" sz="1600" dirty="0"/>
              <a:t>, </a:t>
            </a:r>
            <a:r>
              <a:rPr lang="en-US" sz="1600" dirty="0" err="1"/>
              <a:t>rental_request_first_loc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real_rental_second_loc</a:t>
            </a:r>
            <a:r>
              <a:rPr lang="en-US" sz="1600" dirty="0"/>
              <a:t> = min(</a:t>
            </a:r>
            <a:r>
              <a:rPr lang="en-US" sz="1600" dirty="0" err="1"/>
              <a:t>num_of_cars_second_loc</a:t>
            </a:r>
            <a:r>
              <a:rPr lang="en-US" sz="1600" dirty="0"/>
              <a:t>, </a:t>
            </a:r>
            <a:r>
              <a:rPr lang="en-US" sz="1600" dirty="0" err="1"/>
              <a:t>rental_request_second_loc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B8032-0294-4A70-899A-8A66CE83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141" y="620929"/>
            <a:ext cx="4934639" cy="81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157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6B66-DC8A-41C3-BC7D-1EC9CD1F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Expected Return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D0C6-27CC-48FB-B69A-A77BFF132C3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get credits for renting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reward = (</a:t>
            </a:r>
            <a:r>
              <a:rPr lang="en-US" sz="1600" dirty="0" err="1"/>
              <a:t>real_rental_first_loc</a:t>
            </a:r>
            <a:r>
              <a:rPr lang="en-US" sz="1600" dirty="0"/>
              <a:t> + </a:t>
            </a:r>
            <a:r>
              <a:rPr lang="en-US" sz="1600" dirty="0" err="1"/>
              <a:t>real_rental_second_loc</a:t>
            </a:r>
            <a:r>
              <a:rPr lang="en-US" sz="1600" dirty="0"/>
              <a:t>) * RENTAL_CREDIT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-= </a:t>
            </a:r>
            <a:r>
              <a:rPr lang="en-US" sz="1600" dirty="0" err="1"/>
              <a:t>real_rental_first_loc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-= </a:t>
            </a:r>
            <a:r>
              <a:rPr lang="en-US" sz="1600" dirty="0" err="1"/>
              <a:t>real_rental_second_loc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probability for current combination of rental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prob = </a:t>
            </a:r>
            <a:r>
              <a:rPr lang="en-US" sz="1600" dirty="0" err="1"/>
              <a:t>poisson</a:t>
            </a:r>
            <a:r>
              <a:rPr lang="en-US" sz="1600" dirty="0"/>
              <a:t>(</a:t>
            </a:r>
            <a:r>
              <a:rPr lang="en-US" sz="1600" dirty="0" err="1"/>
              <a:t>rental_request_first_loc</a:t>
            </a:r>
            <a:r>
              <a:rPr lang="en-US" sz="1600" dirty="0"/>
              <a:t>, RENTAL_REQUEST_FIRST_LOC) * </a:t>
            </a:r>
            <a:r>
              <a:rPr lang="en-US" sz="1600" dirty="0" err="1"/>
              <a:t>poisson</a:t>
            </a:r>
            <a:r>
              <a:rPr lang="en-US" sz="1600" dirty="0"/>
              <a:t>(</a:t>
            </a:r>
            <a:r>
              <a:rPr lang="en-US" sz="1600" dirty="0" err="1"/>
              <a:t>rental_request_second_loc</a:t>
            </a:r>
            <a:r>
              <a:rPr lang="en-US" sz="1600" dirty="0"/>
              <a:t>, RENTAL_REQUEST_SECOND_LOC)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get returned cars, those cars can be used for renting tomorrow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returned_cars_first_loc</a:t>
            </a:r>
            <a:r>
              <a:rPr lang="en-US" sz="1600" dirty="0"/>
              <a:t> = RETURNS_FIRST_LOC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returned_cars_second_loc</a:t>
            </a:r>
            <a:r>
              <a:rPr lang="en-US" sz="1600" dirty="0"/>
              <a:t> = RETURNS_SECOND_LOC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= min(</a:t>
            </a:r>
            <a:r>
              <a:rPr lang="en-US" sz="1600" dirty="0" err="1"/>
              <a:t>num_of_cars_first_loc</a:t>
            </a:r>
            <a:r>
              <a:rPr lang="en-US" sz="1600" dirty="0"/>
              <a:t> + </a:t>
            </a:r>
            <a:r>
              <a:rPr lang="en-US" sz="1600" dirty="0" err="1"/>
              <a:t>returned_cars_first_loc</a:t>
            </a:r>
            <a:r>
              <a:rPr lang="en-US" sz="1600" dirty="0"/>
              <a:t>, MAX_CARS)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= min(</a:t>
            </a:r>
            <a:r>
              <a:rPr lang="en-US" sz="1600" dirty="0" err="1"/>
              <a:t>num_of_cars_second_loc</a:t>
            </a:r>
            <a:r>
              <a:rPr lang="en-US" sz="1600" dirty="0"/>
              <a:t> + </a:t>
            </a:r>
            <a:r>
              <a:rPr lang="en-US" sz="1600" dirty="0" err="1"/>
              <a:t>returned_cars_second_loc</a:t>
            </a:r>
            <a:r>
              <a:rPr lang="en-US" sz="1600" dirty="0"/>
              <a:t>, MAX_CARS)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>
                <a:highlight>
                  <a:srgbClr val="FFFF00"/>
                </a:highlight>
              </a:rPr>
              <a:t>returns += prob * (reward + DISCOUNT * </a:t>
            </a:r>
            <a:r>
              <a:rPr lang="en-US" sz="1600" dirty="0" err="1">
                <a:highlight>
                  <a:srgbClr val="FFFF00"/>
                </a:highlight>
              </a:rPr>
              <a:t>state_value</a:t>
            </a:r>
            <a:r>
              <a:rPr lang="en-US" sz="1600" dirty="0">
                <a:highlight>
                  <a:srgbClr val="FFFF00"/>
                </a:highlight>
              </a:rPr>
              <a:t>[</a:t>
            </a:r>
            <a:r>
              <a:rPr lang="en-US" sz="1600" dirty="0" err="1">
                <a:highlight>
                  <a:srgbClr val="FFFF00"/>
                </a:highlight>
              </a:rPr>
              <a:t>num_of_cars_first_loc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num_of_cars_second_loc</a:t>
            </a:r>
            <a:r>
              <a:rPr lang="en-US" sz="1600" dirty="0">
                <a:highlight>
                  <a:srgbClr val="FFFF00"/>
                </a:highlight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highlight>
                  <a:srgbClr val="FFFF00"/>
                </a:highlight>
              </a:rPr>
              <a:t>return returns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A66CC-A0EE-43E1-BDCF-BAE24C57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/>
          <a:stretch/>
        </p:blipFill>
        <p:spPr>
          <a:xfrm>
            <a:off x="7940842" y="620929"/>
            <a:ext cx="3769938" cy="81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F652D9C-23E0-4D31-80E9-FFFC97D6CD22}"/>
              </a:ext>
            </a:extLst>
          </p:cNvPr>
          <p:cNvCxnSpPr>
            <a:cxnSpLocks/>
          </p:cNvCxnSpPr>
          <p:nvPr/>
        </p:nvCxnSpPr>
        <p:spPr>
          <a:xfrm rot="5400000">
            <a:off x="8629048" y="3027146"/>
            <a:ext cx="3859733" cy="827774"/>
          </a:xfrm>
          <a:prstGeom prst="bentConnector3">
            <a:avLst>
              <a:gd name="adj1" fmla="val 99875"/>
            </a:avLst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A03C-30BE-4AED-9E55-BB844DF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5C0F-AF6F-4E4A-AC50-B88889B4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652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while True:</a:t>
            </a:r>
          </a:p>
          <a:p>
            <a:pPr marL="0" indent="0">
              <a:buNone/>
            </a:pPr>
            <a:r>
              <a:rPr lang="en-US" sz="1800" dirty="0"/>
              <a:t>            new_value = np.copy(value)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highlight>
                  <a:srgbClr val="FFFF00"/>
                </a:highlight>
              </a:rPr>
              <a:t>for i in range(MAX_CARS + 1):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>
                <a:highlight>
                  <a:srgbClr val="FFFF00"/>
                </a:highlight>
              </a:rPr>
              <a:t>for j in range(MAX_CARS + 1):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>
                <a:highlight>
                  <a:srgbClr val="FFFF00"/>
                </a:highlight>
              </a:rPr>
              <a:t>new_value[i, j] = </a:t>
            </a:r>
            <a:r>
              <a:rPr lang="en-US" sz="1800" b="1" dirty="0">
                <a:highlight>
                  <a:srgbClr val="FFFF00"/>
                </a:highlight>
              </a:rPr>
              <a:t>expected_return</a:t>
            </a:r>
            <a:r>
              <a:rPr lang="en-US" sz="1800" dirty="0">
                <a:highlight>
                  <a:srgbClr val="FFFF00"/>
                </a:highlight>
              </a:rPr>
              <a:t>([i, j], policy[i, j], new_value, constant_returned_cars</a:t>
            </a:r>
            <a:r>
              <a:rPr lang="en-US" sz="1800" u="sng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            value_change = np.abs((new_value - value)).sum()</a:t>
            </a:r>
          </a:p>
          <a:p>
            <a:pPr marL="0" indent="0">
              <a:buNone/>
            </a:pPr>
            <a:r>
              <a:rPr lang="en-US" sz="1800" dirty="0"/>
              <a:t>            print('value change %f' % (value_change))</a:t>
            </a:r>
          </a:p>
          <a:p>
            <a:pPr marL="0" indent="0">
              <a:buNone/>
            </a:pPr>
            <a:r>
              <a:rPr lang="en-US" sz="1800" dirty="0"/>
              <a:t>            value = new_value</a:t>
            </a:r>
          </a:p>
          <a:p>
            <a:pPr marL="0" indent="0">
              <a:buNone/>
            </a:pPr>
            <a:r>
              <a:rPr lang="en-US" sz="1800" dirty="0"/>
              <a:t>            if value_change &lt; 1e-4:</a:t>
            </a:r>
          </a:p>
          <a:p>
            <a:pPr marL="0" indent="0">
              <a:buNone/>
            </a:pPr>
            <a:r>
              <a:rPr lang="en-US" sz="1800" dirty="0"/>
              <a:t>                break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9BFC800-0063-4F36-BBDA-0885D99B67E8}"/>
              </a:ext>
            </a:extLst>
          </p:cNvPr>
          <p:cNvCxnSpPr>
            <a:cxnSpLocks/>
          </p:cNvCxnSpPr>
          <p:nvPr/>
        </p:nvCxnSpPr>
        <p:spPr>
          <a:xfrm rot="5400000">
            <a:off x="9512124" y="1987573"/>
            <a:ext cx="2064706" cy="818149"/>
          </a:xfrm>
          <a:prstGeom prst="bentConnector3">
            <a:avLst>
              <a:gd name="adj1" fmla="val 100814"/>
            </a:avLst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F5E97D-BB67-49CF-801C-71FB4BEE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16" y="905462"/>
            <a:ext cx="3648584" cy="32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16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533C-0427-45CE-AFC4-7914B59F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Policy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2A8B-7EFD-45E0-BE97-037A7F0067B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new_policy = np.copy(policy)</a:t>
            </a:r>
          </a:p>
          <a:p>
            <a:pPr marL="0" indent="0">
              <a:buNone/>
            </a:pPr>
            <a:r>
              <a:rPr lang="en-US" sz="1800" dirty="0"/>
              <a:t>        for i in range(MAX_CARS + 1):</a:t>
            </a:r>
          </a:p>
          <a:p>
            <a:pPr marL="0" indent="0">
              <a:buNone/>
            </a:pPr>
            <a:r>
              <a:rPr lang="en-US" sz="1800" dirty="0"/>
              <a:t>            for j in range(MAX_CARS + 1):</a:t>
            </a:r>
          </a:p>
          <a:p>
            <a:pPr marL="0" indent="0">
              <a:buNone/>
            </a:pPr>
            <a:r>
              <a:rPr lang="en-US" sz="1800" dirty="0"/>
              <a:t>                action_returns = []</a:t>
            </a:r>
          </a:p>
          <a:p>
            <a:pPr marL="0" indent="0">
              <a:buNone/>
            </a:pPr>
            <a:r>
              <a:rPr lang="en-US" sz="1800" dirty="0"/>
              <a:t>                for action in actions:</a:t>
            </a:r>
          </a:p>
          <a:p>
            <a:pPr marL="0" indent="0">
              <a:buNone/>
            </a:pPr>
            <a:r>
              <a:rPr lang="en-US" sz="1800" dirty="0"/>
              <a:t>                    if (action &gt;= 0 and i &gt;= action) or (action &lt; 0 and j &gt;= abs(action)):</a:t>
            </a:r>
          </a:p>
          <a:p>
            <a:pPr marL="0" indent="0">
              <a:buNone/>
            </a:pPr>
            <a:r>
              <a:rPr lang="en-US" sz="1800" dirty="0"/>
              <a:t>                        </a:t>
            </a:r>
            <a:r>
              <a:rPr lang="en-US" sz="1800" dirty="0">
                <a:highlight>
                  <a:srgbClr val="FFFF00"/>
                </a:highlight>
              </a:rPr>
              <a:t>action_returns.append(</a:t>
            </a:r>
            <a:r>
              <a:rPr lang="en-US" sz="1800" b="1" dirty="0">
                <a:highlight>
                  <a:srgbClr val="FFFF00"/>
                </a:highlight>
              </a:rPr>
              <a:t>expected_return</a:t>
            </a:r>
            <a:r>
              <a:rPr lang="en-US" sz="1800" dirty="0">
                <a:highlight>
                  <a:srgbClr val="FFFF00"/>
                </a:highlight>
              </a:rPr>
              <a:t>([i, j], action, value, constant_returned_cars))</a:t>
            </a:r>
          </a:p>
          <a:p>
            <a:pPr marL="0" indent="0">
              <a:buNone/>
            </a:pPr>
            <a:r>
              <a:rPr lang="en-US" sz="1800" dirty="0"/>
              <a:t>                    else:</a:t>
            </a:r>
          </a:p>
          <a:p>
            <a:pPr marL="0" indent="0">
              <a:buNone/>
            </a:pPr>
            <a:r>
              <a:rPr lang="en-US" sz="1800" dirty="0"/>
              <a:t>                        action_returns.append(-float('inf'))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>
                <a:highlight>
                  <a:srgbClr val="FFFF00"/>
                </a:highlight>
              </a:rPr>
              <a:t>new_policy[i, j] = actions[</a:t>
            </a:r>
            <a:r>
              <a:rPr lang="en-US" sz="1800" dirty="0" err="1">
                <a:highlight>
                  <a:srgbClr val="FFFF00"/>
                </a:highlight>
              </a:rPr>
              <a:t>np.argmax</a:t>
            </a:r>
            <a:r>
              <a:rPr lang="en-US" sz="1800" dirty="0">
                <a:highlight>
                  <a:srgbClr val="FFFF00"/>
                </a:highlight>
              </a:rPr>
              <a:t>(action_returns)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1AA6B-416A-4F10-B4F2-310DFD22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08" y="800670"/>
            <a:ext cx="1600423" cy="428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6A8A89C-9E32-459E-B155-C3AD974F2B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3937" y="1364294"/>
            <a:ext cx="4119614" cy="3939226"/>
          </a:xfrm>
          <a:prstGeom prst="bentConnector3">
            <a:avLst>
              <a:gd name="adj1" fmla="val -467"/>
            </a:avLst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383F9-F027-4079-8C99-AC9E6B04D690}"/>
              </a:ext>
            </a:extLst>
          </p:cNvPr>
          <p:cNvCxnSpPr>
            <a:cxnSpLocks/>
          </p:cNvCxnSpPr>
          <p:nvPr/>
        </p:nvCxnSpPr>
        <p:spPr>
          <a:xfrm>
            <a:off x="10241280" y="4186989"/>
            <a:ext cx="71227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4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B05-45E8-4FE8-A907-93AD422D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Value/Policy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8C8C-749A-43A2-9EAA-B446AF02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856" y="2225936"/>
            <a:ext cx="1647807" cy="371851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value change 45727.511447</a:t>
            </a:r>
          </a:p>
          <a:p>
            <a:pPr marL="0" indent="0">
              <a:buNone/>
            </a:pPr>
            <a:r>
              <a:rPr lang="en-US" sz="1000" dirty="0"/>
              <a:t>value change 37274.506706</a:t>
            </a:r>
          </a:p>
          <a:p>
            <a:pPr marL="0" indent="0">
              <a:buNone/>
            </a:pPr>
            <a:r>
              <a:rPr lang="en-US" sz="1000" dirty="0"/>
              <a:t>value change 28991.916653</a:t>
            </a:r>
          </a:p>
          <a:p>
            <a:pPr marL="0" indent="0">
              <a:buNone/>
            </a:pPr>
            <a:r>
              <a:rPr lang="en-US" sz="1000" dirty="0"/>
              <a:t>value change 22532.424045</a:t>
            </a:r>
          </a:p>
          <a:p>
            <a:pPr marL="0" indent="0">
              <a:buNone/>
            </a:pPr>
            <a:r>
              <a:rPr lang="en-US" sz="1000" dirty="0"/>
              <a:t>value change 17731.181203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value change 0.000233</a:t>
            </a:r>
          </a:p>
          <a:p>
            <a:pPr marL="0" indent="0">
              <a:buNone/>
            </a:pPr>
            <a:r>
              <a:rPr lang="en-US" sz="1000" dirty="0"/>
              <a:t>value change 0.000190</a:t>
            </a:r>
          </a:p>
          <a:p>
            <a:pPr marL="0" indent="0">
              <a:buNone/>
            </a:pPr>
            <a:r>
              <a:rPr lang="en-US" sz="1000" dirty="0"/>
              <a:t>value change 0.000155</a:t>
            </a:r>
          </a:p>
          <a:p>
            <a:pPr marL="0" indent="0">
              <a:buNone/>
            </a:pPr>
            <a:r>
              <a:rPr lang="en-US" sz="1000" dirty="0"/>
              <a:t>value change 0.000126</a:t>
            </a:r>
          </a:p>
          <a:p>
            <a:pPr marL="0" indent="0">
              <a:buNone/>
            </a:pPr>
            <a:r>
              <a:rPr lang="en-US" sz="1000" dirty="0"/>
              <a:t>value change 0.000103</a:t>
            </a:r>
          </a:p>
          <a:p>
            <a:pPr marL="0" indent="0">
              <a:buNone/>
            </a:pPr>
            <a:r>
              <a:rPr lang="en-US" sz="1000" dirty="0"/>
              <a:t>value change 0.000084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policy changed in 318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115A7-7DDE-4AF0-8147-8A952E4A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7015" y="2225936"/>
            <a:ext cx="1683178" cy="371852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value change 4644.832146</a:t>
            </a:r>
          </a:p>
          <a:p>
            <a:pPr marL="0" indent="0">
              <a:buNone/>
            </a:pPr>
            <a:r>
              <a:rPr lang="en-US" sz="1000" dirty="0"/>
              <a:t>value change 801.144919</a:t>
            </a:r>
          </a:p>
          <a:p>
            <a:pPr marL="0" indent="0">
              <a:buNone/>
            </a:pPr>
            <a:r>
              <a:rPr lang="en-US" sz="1000" dirty="0"/>
              <a:t>value change 629.078073</a:t>
            </a:r>
          </a:p>
          <a:p>
            <a:pPr marL="0" indent="0">
              <a:buNone/>
            </a:pPr>
            <a:r>
              <a:rPr lang="en-US" sz="1000" dirty="0"/>
              <a:t>value change 534.482508</a:t>
            </a:r>
          </a:p>
          <a:p>
            <a:pPr marL="0" indent="0">
              <a:buNone/>
            </a:pPr>
            <a:r>
              <a:rPr lang="en-US" sz="1000" dirty="0"/>
              <a:t>value change 437.193226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value change 0.000272</a:t>
            </a:r>
          </a:p>
          <a:p>
            <a:pPr marL="0" indent="0">
              <a:buNone/>
            </a:pPr>
            <a:r>
              <a:rPr lang="en-US" sz="1000" dirty="0"/>
              <a:t>value change 0.000221</a:t>
            </a:r>
          </a:p>
          <a:p>
            <a:pPr marL="0" indent="0">
              <a:buNone/>
            </a:pPr>
            <a:r>
              <a:rPr lang="en-US" sz="1000" dirty="0"/>
              <a:t>value change 0.000180</a:t>
            </a:r>
          </a:p>
          <a:p>
            <a:pPr marL="0" indent="0">
              <a:buNone/>
            </a:pPr>
            <a:r>
              <a:rPr lang="en-US" sz="1000" dirty="0"/>
              <a:t>value change 0.000146</a:t>
            </a:r>
          </a:p>
          <a:p>
            <a:pPr marL="0" indent="0">
              <a:buNone/>
            </a:pPr>
            <a:r>
              <a:rPr lang="en-US" sz="1000" dirty="0"/>
              <a:t>value change 0.000119</a:t>
            </a:r>
          </a:p>
          <a:p>
            <a:pPr marL="0" indent="0">
              <a:buNone/>
            </a:pPr>
            <a:r>
              <a:rPr lang="en-US" sz="1000" dirty="0"/>
              <a:t>value change 0.000097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policy changed in 260 states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BEE01-88D0-405E-AC52-39DA7DD6E57F}"/>
              </a:ext>
            </a:extLst>
          </p:cNvPr>
          <p:cNvCxnSpPr>
            <a:cxnSpLocks/>
          </p:cNvCxnSpPr>
          <p:nvPr/>
        </p:nvCxnSpPr>
        <p:spPr>
          <a:xfrm>
            <a:off x="2281609" y="4036651"/>
            <a:ext cx="78884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E16BD-6E77-4950-876A-DFEEDBAAE803}"/>
              </a:ext>
            </a:extLst>
          </p:cNvPr>
          <p:cNvCxnSpPr>
            <a:cxnSpLocks/>
          </p:cNvCxnSpPr>
          <p:nvPr/>
        </p:nvCxnSpPr>
        <p:spPr>
          <a:xfrm>
            <a:off x="5404516" y="4036651"/>
            <a:ext cx="7460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BBE6B5-E751-45E5-A179-F5DFC67CEBF5}"/>
              </a:ext>
            </a:extLst>
          </p:cNvPr>
          <p:cNvSpPr txBox="1"/>
          <p:nvPr/>
        </p:nvSpPr>
        <p:spPr>
          <a:xfrm>
            <a:off x="8502138" y="3650870"/>
            <a:ext cx="70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. . .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811DC0-35B5-455A-A9D8-732711AE7C2E}"/>
              </a:ext>
            </a:extLst>
          </p:cNvPr>
          <p:cNvSpPr txBox="1">
            <a:spLocks/>
          </p:cNvSpPr>
          <p:nvPr/>
        </p:nvSpPr>
        <p:spPr>
          <a:xfrm>
            <a:off x="6884029" y="2225937"/>
            <a:ext cx="1618109" cy="37185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17.749357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13.007169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10.449136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8.010925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5.874832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0.000264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0.000215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0.000175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0.000094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highlight>
                  <a:srgbClr val="FFFF00"/>
                </a:highlight>
              </a:rPr>
              <a:t>policy changed in 10 states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5E343CB-75F9-4F42-9BAF-ADF2535E05BD}"/>
              </a:ext>
            </a:extLst>
          </p:cNvPr>
          <p:cNvSpPr txBox="1">
            <a:spLocks/>
          </p:cNvSpPr>
          <p:nvPr/>
        </p:nvSpPr>
        <p:spPr>
          <a:xfrm>
            <a:off x="10066323" y="2148943"/>
            <a:ext cx="1573925" cy="37955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0.435993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0.360778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0.255713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0.167818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0.105331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0.000286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0.000229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0.000149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0.000121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value change 0.000098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highlight>
                  <a:srgbClr val="FFFF00"/>
                </a:highlight>
              </a:rPr>
              <a:t>policy changed in 0 states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87B57-4788-4FD5-91BE-9B2F590F41DD}"/>
              </a:ext>
            </a:extLst>
          </p:cNvPr>
          <p:cNvCxnSpPr>
            <a:cxnSpLocks/>
          </p:cNvCxnSpPr>
          <p:nvPr/>
        </p:nvCxnSpPr>
        <p:spPr>
          <a:xfrm>
            <a:off x="9307265" y="4036651"/>
            <a:ext cx="63563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D709C2-FCA0-450A-9E74-0997ECC95446}"/>
              </a:ext>
            </a:extLst>
          </p:cNvPr>
          <p:cNvSpPr/>
          <p:nvPr/>
        </p:nvSpPr>
        <p:spPr>
          <a:xfrm>
            <a:off x="14332633" y="7023502"/>
            <a:ext cx="572756" cy="713514"/>
          </a:xfrm>
          <a:custGeom>
            <a:avLst/>
            <a:gdLst>
              <a:gd name="connsiteX0" fmla="*/ 0 w 572756"/>
              <a:gd name="connsiteY0" fmla="*/ 361821 h 713514"/>
              <a:gd name="connsiteX1" fmla="*/ 0 w 572756"/>
              <a:gd name="connsiteY1" fmla="*/ 361821 h 713514"/>
              <a:gd name="connsiteX2" fmla="*/ 90435 w 572756"/>
              <a:gd name="connsiteY2" fmla="*/ 492450 h 713514"/>
              <a:gd name="connsiteX3" fmla="*/ 130629 w 572756"/>
              <a:gd name="connsiteY3" fmla="*/ 522595 h 713514"/>
              <a:gd name="connsiteX4" fmla="*/ 150726 w 572756"/>
              <a:gd name="connsiteY4" fmla="*/ 552740 h 713514"/>
              <a:gd name="connsiteX5" fmla="*/ 180871 w 572756"/>
              <a:gd name="connsiteY5" fmla="*/ 582885 h 713514"/>
              <a:gd name="connsiteX6" fmla="*/ 241161 w 572756"/>
              <a:gd name="connsiteY6" fmla="*/ 643175 h 713514"/>
              <a:gd name="connsiteX7" fmla="*/ 251209 w 572756"/>
              <a:gd name="connsiteY7" fmla="*/ 673320 h 713514"/>
              <a:gd name="connsiteX8" fmla="*/ 281354 w 572756"/>
              <a:gd name="connsiteY8" fmla="*/ 713514 h 713514"/>
              <a:gd name="connsiteX9" fmla="*/ 281354 w 572756"/>
              <a:gd name="connsiteY9" fmla="*/ 713514 h 713514"/>
              <a:gd name="connsiteX10" fmla="*/ 341644 w 572756"/>
              <a:gd name="connsiteY10" fmla="*/ 582885 h 713514"/>
              <a:gd name="connsiteX11" fmla="*/ 361741 w 572756"/>
              <a:gd name="connsiteY11" fmla="*/ 502498 h 713514"/>
              <a:gd name="connsiteX12" fmla="*/ 452176 w 572756"/>
              <a:gd name="connsiteY12" fmla="*/ 311580 h 713514"/>
              <a:gd name="connsiteX13" fmla="*/ 502418 w 572756"/>
              <a:gd name="connsiteY13" fmla="*/ 130709 h 713514"/>
              <a:gd name="connsiteX14" fmla="*/ 552660 w 572756"/>
              <a:gd name="connsiteY14" fmla="*/ 30226 h 713514"/>
              <a:gd name="connsiteX15" fmla="*/ 572756 w 572756"/>
              <a:gd name="connsiteY15" fmla="*/ 81 h 713514"/>
              <a:gd name="connsiteX16" fmla="*/ 291402 w 572756"/>
              <a:gd name="connsiteY16" fmla="*/ 532643 h 713514"/>
              <a:gd name="connsiteX17" fmla="*/ 0 w 572756"/>
              <a:gd name="connsiteY17" fmla="*/ 412063 h 713514"/>
              <a:gd name="connsiteX18" fmla="*/ 0 w 572756"/>
              <a:gd name="connsiteY18" fmla="*/ 361821 h 7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2756" h="713514">
                <a:moveTo>
                  <a:pt x="0" y="361821"/>
                </a:moveTo>
                <a:lnTo>
                  <a:pt x="0" y="361821"/>
                </a:lnTo>
                <a:cubicBezTo>
                  <a:pt x="30145" y="405364"/>
                  <a:pt x="48067" y="460675"/>
                  <a:pt x="90435" y="492450"/>
                </a:cubicBezTo>
                <a:cubicBezTo>
                  <a:pt x="103833" y="502498"/>
                  <a:pt x="118787" y="510753"/>
                  <a:pt x="130629" y="522595"/>
                </a:cubicBezTo>
                <a:cubicBezTo>
                  <a:pt x="139169" y="531134"/>
                  <a:pt x="142995" y="543462"/>
                  <a:pt x="150726" y="552740"/>
                </a:cubicBezTo>
                <a:cubicBezTo>
                  <a:pt x="159823" y="563657"/>
                  <a:pt x="171623" y="572096"/>
                  <a:pt x="180871" y="582885"/>
                </a:cubicBezTo>
                <a:cubicBezTo>
                  <a:pt x="230725" y="641049"/>
                  <a:pt x="188094" y="607798"/>
                  <a:pt x="241161" y="643175"/>
                </a:cubicBezTo>
                <a:cubicBezTo>
                  <a:pt x="244510" y="653223"/>
                  <a:pt x="245954" y="664124"/>
                  <a:pt x="251209" y="673320"/>
                </a:cubicBezTo>
                <a:cubicBezTo>
                  <a:pt x="259518" y="687861"/>
                  <a:pt x="281354" y="713514"/>
                  <a:pt x="281354" y="713514"/>
                </a:cubicBezTo>
                <a:lnTo>
                  <a:pt x="281354" y="713514"/>
                </a:lnTo>
                <a:cubicBezTo>
                  <a:pt x="301451" y="669971"/>
                  <a:pt x="324572" y="627700"/>
                  <a:pt x="341644" y="582885"/>
                </a:cubicBezTo>
                <a:cubicBezTo>
                  <a:pt x="351477" y="557074"/>
                  <a:pt x="351730" y="528240"/>
                  <a:pt x="361741" y="502498"/>
                </a:cubicBezTo>
                <a:cubicBezTo>
                  <a:pt x="428468" y="330917"/>
                  <a:pt x="395249" y="472874"/>
                  <a:pt x="452176" y="311580"/>
                </a:cubicBezTo>
                <a:cubicBezTo>
                  <a:pt x="505575" y="160284"/>
                  <a:pt x="432912" y="304473"/>
                  <a:pt x="502418" y="130709"/>
                </a:cubicBezTo>
                <a:cubicBezTo>
                  <a:pt x="516326" y="95940"/>
                  <a:pt x="540818" y="65752"/>
                  <a:pt x="552660" y="30226"/>
                </a:cubicBezTo>
                <a:cubicBezTo>
                  <a:pt x="563767" y="-3096"/>
                  <a:pt x="552116" y="81"/>
                  <a:pt x="572756" y="81"/>
                </a:cubicBezTo>
                <a:lnTo>
                  <a:pt x="291402" y="532643"/>
                </a:lnTo>
                <a:lnTo>
                  <a:pt x="0" y="412063"/>
                </a:lnTo>
                <a:lnTo>
                  <a:pt x="0" y="3618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52E20-0813-4AA2-83BF-564D375B3045}"/>
              </a:ext>
            </a:extLst>
          </p:cNvPr>
          <p:cNvSpPr txBox="1"/>
          <p:nvPr/>
        </p:nvSpPr>
        <p:spPr>
          <a:xfrm>
            <a:off x="6251631" y="3650870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. . 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5F0D73-EA97-46A8-BF57-2F6F8545CC95}"/>
              </a:ext>
            </a:extLst>
          </p:cNvPr>
          <p:cNvGrpSpPr/>
          <p:nvPr/>
        </p:nvGrpSpPr>
        <p:grpSpPr>
          <a:xfrm>
            <a:off x="6903280" y="302209"/>
            <a:ext cx="4332645" cy="1271276"/>
            <a:chOff x="7759532" y="253387"/>
            <a:chExt cx="4332645" cy="1271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00C839-DEFF-45A5-A430-9EB745CF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" b="49743"/>
            <a:stretch/>
          </p:blipFill>
          <p:spPr>
            <a:xfrm>
              <a:off x="7759532" y="253387"/>
              <a:ext cx="1796952" cy="12712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C75F3C-760B-4877-9AEC-2D706B886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635" t="51384" r="37726" b="17961"/>
            <a:stretch/>
          </p:blipFill>
          <p:spPr>
            <a:xfrm rot="16200000">
              <a:off x="9669584" y="500515"/>
              <a:ext cx="442760" cy="8085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D6FF54-8F9F-4157-8DD9-281969D3C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404"/>
            <a:stretch/>
          </p:blipFill>
          <p:spPr>
            <a:xfrm>
              <a:off x="10295225" y="696792"/>
              <a:ext cx="1796952" cy="464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9372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1275</Words>
  <Application>Microsoft Office PowerPoint</Application>
  <PresentationFormat>Widescreen</PresentationFormat>
  <Paragraphs>177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Disassembling Jack’s Car Rental Problem</vt:lpstr>
      <vt:lpstr>Table of Contents</vt:lpstr>
      <vt:lpstr>1. Problem Key Points</vt:lpstr>
      <vt:lpstr>2. Poisson Random Variable Cache</vt:lpstr>
      <vt:lpstr>3. Expected Return (1/2)</vt:lpstr>
      <vt:lpstr>3. Expected Return (2/2)</vt:lpstr>
      <vt:lpstr>4. Policy Evaluation</vt:lpstr>
      <vt:lpstr>5. Policy Improvement</vt:lpstr>
      <vt:lpstr>6. Value/Policy Changes</vt:lpstr>
      <vt:lpstr>7. Policy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Disassembling Jack’s Car Rental Problem</dc:title>
  <dc:creator>Hong Ki Kim</dc:creator>
  <cp:lastModifiedBy>Hong Ki Kim</cp:lastModifiedBy>
  <cp:revision>10</cp:revision>
  <dcterms:created xsi:type="dcterms:W3CDTF">2019-02-12T08:29:16Z</dcterms:created>
  <dcterms:modified xsi:type="dcterms:W3CDTF">2019-02-18T08:07:41Z</dcterms:modified>
</cp:coreProperties>
</file>