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4" r:id="rId2"/>
    <p:sldId id="472" r:id="rId3"/>
    <p:sldId id="481" r:id="rId4"/>
    <p:sldId id="474" r:id="rId5"/>
    <p:sldId id="477" r:id="rId6"/>
    <p:sldId id="479" r:id="rId7"/>
    <p:sldId id="478" r:id="rId8"/>
    <p:sldId id="480" r:id="rId9"/>
    <p:sldId id="4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0DC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17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8E60-8800-4D8F-A953-FB7D1E287A2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6A7CC-1A66-497E-B384-338B92C8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994A5E-9CF5-4B30-A5A5-D91D47F0E32B}"/>
              </a:ext>
            </a:extLst>
          </p:cNvPr>
          <p:cNvSpPr/>
          <p:nvPr userDrawn="1"/>
        </p:nvSpPr>
        <p:spPr>
          <a:xfrm>
            <a:off x="0" y="732307"/>
            <a:ext cx="12192000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A94BE-A2E2-43EE-ADF7-666377AEF52F}"/>
              </a:ext>
            </a:extLst>
          </p:cNvPr>
          <p:cNvSpPr/>
          <p:nvPr userDrawn="1"/>
        </p:nvSpPr>
        <p:spPr>
          <a:xfrm>
            <a:off x="0" y="732308"/>
            <a:ext cx="5135893" cy="96009"/>
          </a:xfrm>
          <a:prstGeom prst="rect">
            <a:avLst/>
          </a:prstGeom>
          <a:solidFill>
            <a:srgbClr val="EF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EF504F"/>
              </a:solidFill>
            </a:endParaRP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B712A6AE-BD21-464C-89EE-88AD93DDCBEE}"/>
              </a:ext>
            </a:extLst>
          </p:cNvPr>
          <p:cNvSpPr txBox="1">
            <a:spLocks/>
          </p:cNvSpPr>
          <p:nvPr userDrawn="1"/>
        </p:nvSpPr>
        <p:spPr>
          <a:xfrm>
            <a:off x="457200" y="1188720"/>
            <a:ext cx="11163300" cy="191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100" dirty="0"/>
          </a:p>
        </p:txBody>
      </p:sp>
      <p:sp>
        <p:nvSpPr>
          <p:cNvPr id="15" name="부제목 10">
            <a:extLst>
              <a:ext uri="{FF2B5EF4-FFF2-40B4-BE49-F238E27FC236}">
                <a16:creationId xmlns:a16="http://schemas.microsoft.com/office/drawing/2014/main" id="{BF32339B-A0E5-4471-9CCD-E464D5D9DA86}"/>
              </a:ext>
            </a:extLst>
          </p:cNvPr>
          <p:cNvSpPr txBox="1">
            <a:spLocks/>
          </p:cNvSpPr>
          <p:nvPr userDrawn="1"/>
        </p:nvSpPr>
        <p:spPr>
          <a:xfrm>
            <a:off x="139700" y="1316487"/>
            <a:ext cx="11017986" cy="115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64012-D0F8-487C-83EC-5E9C09C09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9006" y="6338171"/>
            <a:ext cx="2494206" cy="507078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BAE61C47-43CC-420E-9BF2-2E42F19AD61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 sz="2800" b="1" dirty="0"/>
              <a:t>Main title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81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611F-73D0-49AE-B5C1-80A5A313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2C4D8-4BCE-4B73-A51E-CCA9FC64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A8001-29B4-43CB-939E-DF7B877D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CEC4E-D8F4-49DD-9A0F-1DED525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F0C24-1529-457D-849F-52A0B294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2E404C-0936-4542-8627-95C7552C6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FF7DC-0C90-49D2-AF4E-B070ED42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D020-B95F-449C-8C70-C88A938E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F6CA9-0340-4ABD-9062-123DA3A8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2C60E-BC5F-42B5-BAB7-B6C91B7D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D206-7CD5-45A8-8754-578ECED5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293EF-1E76-45DA-8065-5002E9EF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7D869-0822-48A4-AD3D-8853C4BE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EFBC-970B-4729-993B-C484AE0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D9059-2555-4BBF-B49B-5AD0426E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D574B-BD84-4ADF-BF86-50EA486F7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971" y="215070"/>
            <a:ext cx="1734034" cy="60875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BBAF02-FA48-4F6B-8846-E1246C37E7C1}"/>
              </a:ext>
            </a:extLst>
          </p:cNvPr>
          <p:cNvCxnSpPr>
            <a:cxnSpLocks/>
          </p:cNvCxnSpPr>
          <p:nvPr userDrawn="1"/>
        </p:nvCxnSpPr>
        <p:spPr>
          <a:xfrm>
            <a:off x="0" y="3495163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53C05FD-B496-45B8-98C0-C0240A3F3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753" y="2014008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4A556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749ED934-DD94-4001-9E55-798E856E91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2090" y="5129180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Journal or conference name and year</a:t>
            </a:r>
            <a:endParaRPr lang="ko-KR" altLang="en-US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BD463248-FDD0-4F31-9916-E2119DD90B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2091" y="4676348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Affiliation</a:t>
            </a:r>
            <a:endParaRPr lang="ko-KR" altLang="en-US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AFBF0E55-E0A0-4362-B312-EE6E34977F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2090" y="3799245"/>
            <a:ext cx="7058025" cy="73050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3DE968-F1C4-466D-B1C7-69D9A6EA4E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4453" y="6387508"/>
            <a:ext cx="2314249" cy="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640D-FCFA-4E51-8924-F0D44ACA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933F-4191-4EE8-BACD-7661F2C4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076E6-992A-4C01-AAE7-E1BE8518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F639-045E-4C73-B833-62B7F202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054D1-722A-4EAA-B32D-237E7F30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4EDEB-C71F-4E7F-9B13-14758F4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F10B-6E23-4C9F-984C-EDAF1F8B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AC61-4FE2-4B0D-A993-3D12E17B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58EBB-C95F-44CD-9A49-1B96B557A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746EE-E32F-4C5F-9BB8-7796BF058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3A386-5F42-4279-AEEE-35644360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0675-1B22-45A6-A1D4-09B224E8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40BF5-83FA-4C8B-98DA-E2505C0C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E1DB-6B52-4A75-9AC9-5DEE73D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FF96-D7AE-42C6-BB4A-EC925EC3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1866A-41F6-4B09-A886-FECB3682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71ED84-35EF-46BD-BF2F-C94909C1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8CAD7-82C7-432C-82B4-9BC2C85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78617-E059-4FA6-97DC-0488E93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F9AA6-B202-46B4-97E1-FE3C4C9E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4FBBD-F5F4-441D-B4E5-3DDFEE8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B54E2-14E7-4452-8C2A-B67229C6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23EA3-F664-4AD7-9388-EDFAEE2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09852-9031-48AD-B826-22DD1DE5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E831C-2340-48E6-8A52-E843A407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5AEAB-2C9D-43F2-9228-ECEAEDF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F89FA-DF3F-439B-9A44-92CFD28C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ADD1-A884-472C-8DDC-25ED7DA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5DFF2-1614-4B07-825A-D0FC9D36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BFD2-06C3-4F3B-B926-F5560ADC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AC11E-C9DE-4FA1-ADA6-E1614564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05125-F3F8-4882-92ED-D578EE2A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061C1-499D-4B1D-A188-81680086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72A56-1FB3-446A-8B2A-860BB482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A0AFA-85F3-44F0-A414-A4CEE4A8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7DD47-4634-4D28-925D-E5B0D727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EA94-C0A3-4F7D-92B8-E63BB019289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7AFC1-70BC-45B6-8779-EA91EC27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7B23A-AD46-4183-8201-AB998416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BCEB-2D73-4663-B13B-7979299FF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hatemushroom.notion.site/Netedit-04a842930bf74c689c6b6ec8f98a302a" TargetMode="External"/><Relationship Id="rId2" Type="http://schemas.openxmlformats.org/officeDocument/2006/relationships/hyperlink" Target="https://ihatemushroom.notion.site/OSM-WebWizard-cf459909274c47f089fc27b1e24c9acc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hatemushroom.notion.site/time-series-7b055194667f4f3a8fde6053f74c7efd" TargetMode="External"/><Relationship Id="rId4" Type="http://schemas.openxmlformats.org/officeDocument/2006/relationships/hyperlink" Target="https://ihatemushroom.notion.site/SUMO-map-42c788cee8f849f69fcbb3e019819d4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atesummer/silum" TargetMode="External"/><Relationship Id="rId7" Type="http://schemas.openxmlformats.org/officeDocument/2006/relationships/hyperlink" Target="https://github.com/SvenMertin/SUMO3d" TargetMode="External"/><Relationship Id="rId2" Type="http://schemas.openxmlformats.org/officeDocument/2006/relationships/hyperlink" Target="https://www.youtube.com/watch?v=aiOQbaB-pWo&amp;feature=emb_tit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hatemushroom.notion.site/SUMO-Unity-simulation-f254438f82de42f8a11db41379d58366" TargetMode="External"/><Relationship Id="rId5" Type="http://schemas.openxmlformats.org/officeDocument/2006/relationships/hyperlink" Target="http://pshyeok.asuscomm.com:7000/redmine/projects/sumo-unity-3d" TargetMode="External"/><Relationship Id="rId4" Type="http://schemas.openxmlformats.org/officeDocument/2006/relationships/hyperlink" Target="https://github.com/ihatesummer/sumo-unity-v2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24BF-3B92-4B24-BDCB-C193B558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SILUM</a:t>
            </a:r>
            <a:br>
              <a:rPr lang="en-US" altLang="ko-KR" sz="3600" dirty="0"/>
            </a:br>
            <a:r>
              <a:rPr lang="en-US" altLang="ko-KR" sz="3600" dirty="0"/>
              <a:t>(Simulator of Intelligent Localization for Universal Mobility)</a:t>
            </a:r>
            <a:endParaRPr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29DC5-F367-4C64-A58F-65477459A1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2021.12.015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7CB01-1505-4529-9AE8-3725A02A7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Hong Ki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2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700" y="1266383"/>
            <a:ext cx="11017986" cy="536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dirty="0"/>
              <a:t>파트별 기능과 </a:t>
            </a:r>
            <a:r>
              <a:rPr lang="en-US" altLang="ko-KR" sz="1800" dirty="0"/>
              <a:t>framework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실측 지도 </a:t>
            </a:r>
            <a:r>
              <a:rPr lang="ko-KR" altLang="en-US" sz="1800" dirty="0"/>
              <a:t>다운로드 ← </a:t>
            </a:r>
            <a:r>
              <a:rPr lang="en-US" altLang="ko-KR" sz="1800" dirty="0"/>
              <a:t>OSM</a:t>
            </a:r>
            <a:endParaRPr lang="en-US" altLang="ko-KR" sz="18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이동 시나리오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b="1" dirty="0"/>
              <a:t>실측 지도에 기반</a:t>
            </a:r>
            <a:r>
              <a:rPr lang="ko-KR" altLang="en-US" sz="1800" dirty="0"/>
              <a:t>해 생성</a:t>
            </a:r>
            <a:r>
              <a:rPr lang="en-US" altLang="ko-KR" sz="1800" dirty="0"/>
              <a:t> </a:t>
            </a:r>
            <a:r>
              <a:rPr lang="ko-KR" altLang="en-US" sz="1800" dirty="0"/>
              <a:t>← </a:t>
            </a:r>
            <a:r>
              <a:rPr lang="en-US" altLang="ko-KR" sz="1800" dirty="0"/>
              <a:t>SUMO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800" dirty="0"/>
              <a:t>이동하는 차량들에 각종 </a:t>
            </a:r>
            <a:r>
              <a:rPr lang="ko-KR" altLang="en-US" sz="1800" b="1" dirty="0"/>
              <a:t>측위 알고리즘을 적용 </a:t>
            </a:r>
            <a:r>
              <a:rPr lang="en-US" altLang="ko-KR" sz="1800" dirty="0"/>
              <a:t> </a:t>
            </a:r>
            <a:r>
              <a:rPr lang="ko-KR" altLang="en-US" sz="1800" dirty="0"/>
              <a:t>←</a:t>
            </a:r>
            <a:r>
              <a:rPr lang="en-US" altLang="ko-KR" sz="1800" dirty="0"/>
              <a:t> Unity</a:t>
            </a:r>
            <a:endParaRPr lang="en-US" altLang="ko-KR" sz="18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800" dirty="0"/>
              <a:t>측위 알고리즘의 성능을 </a:t>
            </a:r>
            <a:r>
              <a:rPr lang="ko-KR" altLang="en-US" sz="1800" b="1" dirty="0"/>
              <a:t>실시간 평가 </a:t>
            </a:r>
            <a:r>
              <a:rPr lang="ko-KR" altLang="en-US" sz="1800" dirty="0"/>
              <a:t>←</a:t>
            </a:r>
            <a:r>
              <a:rPr lang="en-US" altLang="ko-KR" sz="1800" dirty="0"/>
              <a:t> Unity</a:t>
            </a:r>
          </a:p>
          <a:p>
            <a:pPr marL="0" indent="0">
              <a:buNone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0311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700" y="1266383"/>
            <a:ext cx="11017986" cy="536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Workflow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앞으로 할 사항들은 </a:t>
            </a:r>
            <a:r>
              <a:rPr lang="ko-KR" altLang="en-US" sz="1800" u="sng" dirty="0"/>
              <a:t>밑줄</a:t>
            </a:r>
            <a:r>
              <a:rPr lang="en-US" altLang="ko-KR" sz="1800" dirty="0"/>
              <a:t>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OSM</a:t>
            </a:r>
            <a:r>
              <a:rPr lang="ko-KR" altLang="en-US" sz="1800" dirty="0"/>
              <a:t>에서 </a:t>
            </a:r>
            <a:r>
              <a:rPr lang="en-US" altLang="ko-KR" sz="1800" dirty="0"/>
              <a:t>map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선택하거나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SUMO</a:t>
            </a:r>
            <a:r>
              <a:rPr lang="ko-KR" altLang="en-US" sz="1800" dirty="0"/>
              <a:t>로 생성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(SUMO) map </a:t>
            </a:r>
            <a:r>
              <a:rPr lang="ko-KR" altLang="en-US" sz="1800" dirty="0"/>
              <a:t>내에서 이동 시나리오 생성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(Unity) Map</a:t>
            </a:r>
            <a:r>
              <a:rPr lang="ko-KR" altLang="en-US" sz="1800" dirty="0"/>
              <a:t>을 </a:t>
            </a:r>
            <a:r>
              <a:rPr lang="en-US" altLang="ko-KR" sz="1800" dirty="0"/>
              <a:t>Unity game object</a:t>
            </a:r>
            <a:r>
              <a:rPr lang="ko-KR" altLang="en-US" sz="1800" dirty="0"/>
              <a:t>들로 </a:t>
            </a:r>
            <a:r>
              <a:rPr lang="en-US" altLang="ko-KR" sz="1800" dirty="0"/>
              <a:t>import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lane, edge, junction</a:t>
            </a:r>
            <a:r>
              <a:rPr lang="ko-KR" altLang="en-US" dirty="0"/>
              <a:t>을 경로로 불러오기</a:t>
            </a:r>
            <a:endParaRPr lang="en-US" altLang="ko-KR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u="sng" dirty="0"/>
              <a:t>polygon </a:t>
            </a:r>
            <a:r>
              <a:rPr lang="ko-KR" altLang="en-US" u="sng" dirty="0"/>
              <a:t>항목을 건물로 불러오기</a:t>
            </a:r>
            <a:endParaRPr lang="en-US" altLang="ko-KR" u="sng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u="sng" dirty="0"/>
              <a:t>속도 개선을 위해 </a:t>
            </a:r>
            <a:r>
              <a:rPr lang="en-US" altLang="ko-KR" u="sng" dirty="0"/>
              <a:t>game object</a:t>
            </a:r>
            <a:r>
              <a:rPr lang="ko-KR" altLang="en-US" u="sng" dirty="0"/>
              <a:t>들을 하나로 합치기</a:t>
            </a:r>
            <a:endParaRPr lang="en-US" altLang="ko-KR" u="sng" dirty="0"/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u="sng" dirty="0"/>
              <a:t>100</a:t>
            </a:r>
            <a:r>
              <a:rPr lang="ko-KR" altLang="en-US" u="sng" dirty="0"/>
              <a:t>개 이하</a:t>
            </a:r>
            <a:r>
              <a:rPr lang="en-US" altLang="ko-KR" u="sng" dirty="0"/>
              <a:t>: Unity </a:t>
            </a:r>
            <a:r>
              <a:rPr lang="ko-KR" altLang="en-US" u="sng" dirty="0"/>
              <a:t>내부의 </a:t>
            </a:r>
            <a:r>
              <a:rPr lang="en-US" altLang="ko-KR" u="sng" dirty="0"/>
              <a:t>dynamics </a:t>
            </a:r>
            <a:r>
              <a:rPr lang="ko-KR" altLang="en-US" u="sng" dirty="0"/>
              <a:t>라는 기능</a:t>
            </a:r>
            <a:endParaRPr lang="en-US" altLang="ko-KR" u="sng" dirty="0"/>
          </a:p>
          <a:p>
            <a:pPr marL="1714500" lvl="3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u="sng" dirty="0"/>
              <a:t>100</a:t>
            </a:r>
            <a:r>
              <a:rPr lang="ko-KR" altLang="en-US" u="sng" dirty="0"/>
              <a:t>개 이상</a:t>
            </a:r>
            <a:r>
              <a:rPr lang="en-US" altLang="ko-KR" u="sng" dirty="0"/>
              <a:t>: Maya</a:t>
            </a:r>
            <a:r>
              <a:rPr lang="ko-KR" altLang="en-US" u="sng" dirty="0"/>
              <a:t>나 </a:t>
            </a:r>
            <a:r>
              <a:rPr lang="en-US" altLang="ko-KR" u="sng" dirty="0"/>
              <a:t>blender </a:t>
            </a:r>
            <a:r>
              <a:rPr lang="ko-KR" altLang="en-US" u="sng" dirty="0"/>
              <a:t>같은 외부 </a:t>
            </a:r>
            <a:r>
              <a:rPr lang="en-US" altLang="ko-KR" u="sng" dirty="0"/>
              <a:t>3D </a:t>
            </a:r>
            <a:r>
              <a:rPr lang="ko-KR" altLang="en-US" u="sng" dirty="0"/>
              <a:t>모델링 툴 이용</a:t>
            </a:r>
            <a:endParaRPr lang="en-US" altLang="ko-KR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(Unity) </a:t>
            </a:r>
            <a:r>
              <a:rPr lang="ko-KR" altLang="en-US" sz="1800" dirty="0"/>
              <a:t>이동 시나리오를 읽어와 </a:t>
            </a:r>
            <a:r>
              <a:rPr lang="en-US" altLang="ko-KR" sz="1800" dirty="0"/>
              <a:t>game </a:t>
            </a:r>
            <a:r>
              <a:rPr lang="ko-KR" altLang="en-US" sz="1800" dirty="0"/>
              <a:t>내부에서 구현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시계열 데이터를 연속으로 </a:t>
            </a:r>
            <a:r>
              <a:rPr lang="en-US" altLang="ko-KR" sz="1600" dirty="0"/>
              <a:t>– </a:t>
            </a:r>
            <a:r>
              <a:rPr lang="ko-KR" altLang="en-US" sz="1600" dirty="0"/>
              <a:t>위치는 </a:t>
            </a:r>
            <a:r>
              <a:rPr lang="en-US" altLang="ko-KR" sz="1600" dirty="0"/>
              <a:t>Lerp </a:t>
            </a:r>
            <a:r>
              <a:rPr lang="ko-KR" altLang="en-US" sz="1600" dirty="0"/>
              <a:t>이용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u="sng" dirty="0"/>
              <a:t>시계열 데이터를 연속으로 </a:t>
            </a:r>
            <a:r>
              <a:rPr lang="en-US" altLang="ko-KR" sz="1600" u="sng" dirty="0"/>
              <a:t>– </a:t>
            </a:r>
            <a:r>
              <a:rPr lang="ko-KR" altLang="en-US" sz="1600" u="sng" dirty="0"/>
              <a:t>회전 중 각도 처리</a:t>
            </a:r>
            <a:endParaRPr lang="en-US" altLang="ko-KR" sz="16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u="sng" dirty="0"/>
              <a:t>(Unity) </a:t>
            </a:r>
            <a:r>
              <a:rPr lang="ko-KR" altLang="en-US" sz="1800" u="sng" dirty="0"/>
              <a:t>측위 알고리즘으로 추정 위치 실시간 업데이트</a:t>
            </a:r>
            <a:endParaRPr lang="en-US" altLang="ko-KR" sz="18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u="sng" dirty="0"/>
              <a:t>(Unity) </a:t>
            </a:r>
            <a:r>
              <a:rPr lang="ko-KR" altLang="en-US" sz="1800" u="sng" dirty="0"/>
              <a:t>측위 알고리즘 성능의 실시간 평가</a:t>
            </a:r>
            <a:endParaRPr lang="en-US" altLang="ko-KR" sz="1800" u="sng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u="sng" dirty="0"/>
              <a:t>추가</a:t>
            </a:r>
            <a:r>
              <a:rPr lang="en-US" altLang="ko-KR" sz="1800" u="sng" dirty="0"/>
              <a:t>) Game </a:t>
            </a:r>
            <a:r>
              <a:rPr lang="ko-KR" altLang="en-US" sz="1800" u="sng" dirty="0"/>
              <a:t>내부에서 옵션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시점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성능 평가 지표 등을 지정할 수 있는 메뉴 시스템</a:t>
            </a:r>
            <a:endParaRPr lang="en-US" altLang="ko-KR" sz="1800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8708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(1, 2) Map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mobility </a:t>
            </a:r>
            <a:r>
              <a:rPr lang="ko-KR" altLang="en-US" sz="2800" b="1" dirty="0"/>
              <a:t>생성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699" y="1266383"/>
            <a:ext cx="11246339" cy="5433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SUMO</a:t>
            </a:r>
            <a:r>
              <a:rPr lang="ko-KR" altLang="en-US" sz="1800" dirty="0"/>
              <a:t>의 </a:t>
            </a:r>
            <a:r>
              <a:rPr lang="en-US" altLang="ko-KR" sz="1800" dirty="0"/>
              <a:t>OSM tool</a:t>
            </a:r>
            <a:r>
              <a:rPr lang="ko-KR" altLang="en-US" sz="1800" dirty="0"/>
              <a:t>로 </a:t>
            </a:r>
            <a:r>
              <a:rPr lang="en-US" altLang="ko-KR" sz="1800" dirty="0"/>
              <a:t>map </a:t>
            </a:r>
            <a:r>
              <a:rPr lang="ko-KR" altLang="en-US" sz="1800" dirty="0"/>
              <a:t>다운받는 법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>
                <a:hlinkClick r:id="rId2"/>
              </a:rPr>
              <a:t>https://ihatemushroom.notion.site/OSM-WebWizard-cf459909274c47f089fc27b1e24c9acc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SUMO</a:t>
            </a:r>
            <a:r>
              <a:rPr lang="ko-KR" altLang="en-US" sz="1800" dirty="0"/>
              <a:t>로 새로운 </a:t>
            </a:r>
            <a:r>
              <a:rPr lang="en-US" altLang="ko-KR" sz="1800" dirty="0"/>
              <a:t>map</a:t>
            </a:r>
            <a:r>
              <a:rPr lang="ko-KR" altLang="en-US" sz="1800" dirty="0"/>
              <a:t>을 생성하는 법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>
                <a:hlinkClick r:id="rId3"/>
              </a:rPr>
              <a:t>https://ihatemushroom.notion.site/Netedit-04a842930bf74c689c6b6ec8f98a302a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다운받거나 만든 </a:t>
            </a:r>
            <a:r>
              <a:rPr lang="en-US" altLang="ko-KR" sz="1800" dirty="0"/>
              <a:t>map</a:t>
            </a:r>
            <a:r>
              <a:rPr lang="ko-KR" altLang="en-US" sz="1800" dirty="0"/>
              <a:t>을 수정하는 법</a:t>
            </a:r>
            <a:br>
              <a:rPr lang="en-US" altLang="ko-KR" sz="1800" dirty="0"/>
            </a:br>
            <a:r>
              <a:rPr lang="en-US" altLang="ko-KR" sz="1800" dirty="0">
                <a:hlinkClick r:id="rId4"/>
              </a:rPr>
              <a:t>https://ihatemushroom.notion.site/SUMO-map-42c788cee8f849f69fcbb3e019819d4f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주행 시나리오를 </a:t>
            </a:r>
            <a:r>
              <a:rPr lang="en-US" altLang="ko-KR" sz="1800" dirty="0"/>
              <a:t>time-series </a:t>
            </a:r>
            <a:r>
              <a:rPr lang="ko-KR" altLang="en-US" sz="1800" dirty="0"/>
              <a:t>위치 정렬로 출력하는 법</a:t>
            </a:r>
            <a:br>
              <a:rPr lang="en-US" altLang="ko-KR" sz="1800" dirty="0"/>
            </a:br>
            <a:r>
              <a:rPr lang="en-US" altLang="ko-KR" sz="1800" dirty="0">
                <a:hlinkClick r:id="rId5"/>
              </a:rPr>
              <a:t>https://ihatemushroom.notion.site/time-series-7b055194667f4f3a8fde6053f74c7efd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자동화 </a:t>
            </a:r>
            <a:r>
              <a:rPr lang="en-US" altLang="ko-KR" sz="1800" dirty="0"/>
              <a:t>script: https://github.com/ihatesummer/sumo_map_generation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36CAB63-784F-4A2B-93D2-D0D8DF642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(3) Map </a:t>
            </a:r>
            <a:r>
              <a:rPr lang="ko-KR" altLang="en-US" sz="2800" b="1" dirty="0"/>
              <a:t>불러오기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699" y="1266383"/>
            <a:ext cx="11246339" cy="559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추가할 </a:t>
            </a:r>
            <a:r>
              <a:rPr lang="en-US" altLang="ko-KR" sz="1800" dirty="0"/>
              <a:t>loading </a:t>
            </a:r>
            <a:r>
              <a:rPr lang="ko-KR" altLang="en-US" sz="1800" dirty="0"/>
              <a:t>화면을 이용해서 </a:t>
            </a:r>
            <a:r>
              <a:rPr lang="en-US" altLang="ko-KR" sz="1800" dirty="0"/>
              <a:t>map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osm.poly.xml</a:t>
            </a:r>
            <a:r>
              <a:rPr lang="ko-KR" altLang="en-US" sz="1800" dirty="0"/>
              <a:t>에서 건물 모양을 불러올 수 있어보임</a:t>
            </a:r>
            <a:endParaRPr lang="en-US" altLang="ko-KR" sz="1800" dirty="0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12E8160-DD76-4D2B-A981-7A4885B0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" y="1646271"/>
            <a:ext cx="6171799" cy="342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911EA-B903-432E-BF5D-2F04FD6F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808" y="4306969"/>
            <a:ext cx="4311192" cy="25692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7707AB-13BA-4FF7-87C1-FB4F5877AC73}"/>
              </a:ext>
            </a:extLst>
          </p:cNvPr>
          <p:cNvCxnSpPr>
            <a:cxnSpLocks/>
          </p:cNvCxnSpPr>
          <p:nvPr/>
        </p:nvCxnSpPr>
        <p:spPr>
          <a:xfrm>
            <a:off x="5805732" y="5465796"/>
            <a:ext cx="195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(3) Map </a:t>
            </a:r>
            <a:r>
              <a:rPr lang="ko-KR" altLang="en-US" sz="2800" b="1" dirty="0"/>
              <a:t>불러오기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377735" y="1114535"/>
            <a:ext cx="11043473" cy="551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전체 </a:t>
            </a:r>
            <a:r>
              <a:rPr lang="en-US" altLang="ko-KR" sz="1800" dirty="0"/>
              <a:t>view</a:t>
            </a:r>
            <a:r>
              <a:rPr lang="ko-KR" altLang="en-US" sz="1800" dirty="0"/>
              <a:t>에서 차량 </a:t>
            </a:r>
            <a:r>
              <a:rPr lang="en-US" altLang="ko-KR" sz="1800" dirty="0"/>
              <a:t>ID + </a:t>
            </a:r>
            <a:r>
              <a:rPr lang="ko-KR" altLang="en-US" sz="1800" dirty="0"/>
              <a:t>엔터를 입력하면 해당 차량 시점의 </a:t>
            </a:r>
            <a:r>
              <a:rPr lang="en-US" altLang="ko-KR" sz="1800" dirty="0"/>
              <a:t>shoulder view</a:t>
            </a:r>
            <a:r>
              <a:rPr lang="ko-KR" altLang="en-US" sz="1800" dirty="0"/>
              <a:t>로 전환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esc</a:t>
            </a:r>
            <a:r>
              <a:rPr lang="ko-KR" altLang="en-US" sz="1800" dirty="0"/>
              <a:t>를 누르면 다시 전체 </a:t>
            </a:r>
            <a:r>
              <a:rPr lang="en-US" altLang="ko-KR" sz="1800" dirty="0"/>
              <a:t>view</a:t>
            </a:r>
            <a:r>
              <a:rPr lang="ko-KR" altLang="en-US" sz="1800" dirty="0"/>
              <a:t>로 전환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visualization </a:t>
            </a:r>
            <a:r>
              <a:rPr lang="ko-KR" altLang="en-US" sz="1800" dirty="0"/>
              <a:t>희망 목표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Shoulder view</a:t>
            </a:r>
            <a:r>
              <a:rPr lang="ko-KR" altLang="en-US" sz="1800" dirty="0"/>
              <a:t>에서는 대략 아래와 같이</a:t>
            </a:r>
            <a:r>
              <a:rPr lang="en-US" altLang="ko-KR" sz="1800" dirty="0"/>
              <a:t>. (additional</a:t>
            </a:r>
            <a:r>
              <a:rPr lang="ko-KR" altLang="en-US" sz="1800" dirty="0"/>
              <a:t> </a:t>
            </a:r>
            <a:r>
              <a:rPr lang="en-US" altLang="ko-KR" sz="1800" dirty="0"/>
              <a:t>resource#5 </a:t>
            </a:r>
            <a:r>
              <a:rPr lang="ko-KR" altLang="en-US" sz="1800" dirty="0"/>
              <a:t>참고</a:t>
            </a:r>
            <a:r>
              <a:rPr lang="en-US" altLang="ko-KR" sz="1800" dirty="0"/>
              <a:t>)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657A881E-8219-4126-B97D-7A1D61E0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3" r="42913" b="24517"/>
          <a:stretch/>
        </p:blipFill>
        <p:spPr bwMode="auto">
          <a:xfrm>
            <a:off x="770791" y="2910302"/>
            <a:ext cx="4058383" cy="359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2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(4) Mobility </a:t>
            </a:r>
            <a:r>
              <a:rPr lang="ko-KR" altLang="en-US" sz="2800" b="1" dirty="0"/>
              <a:t>불러오기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699" y="1266383"/>
            <a:ext cx="11246339" cy="559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원본 코드의 방식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Standalone </a:t>
            </a:r>
            <a:r>
              <a:rPr lang="ko-KR" altLang="en-US" sz="1800" dirty="0"/>
              <a:t>방식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시간별 위치를 시뮬레이션 실행 전에 모두 처리 </a:t>
            </a:r>
            <a:r>
              <a:rPr lang="en-US" altLang="ko-KR" sz="1800" dirty="0"/>
              <a:t>((1, 2) Map</a:t>
            </a:r>
            <a:r>
              <a:rPr lang="ko-KR" altLang="en-US" sz="1800" dirty="0"/>
              <a:t>과 </a:t>
            </a:r>
            <a:r>
              <a:rPr lang="en-US" altLang="ko-KR" sz="1800" dirty="0"/>
              <a:t>mobility </a:t>
            </a:r>
            <a:r>
              <a:rPr lang="ko-KR" altLang="en-US" sz="1800" dirty="0"/>
              <a:t>생성 부분</a:t>
            </a:r>
            <a:r>
              <a:rPr lang="en-US" altLang="ko-KR" sz="1800" dirty="0"/>
              <a:t>)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Unity </a:t>
            </a:r>
            <a:r>
              <a:rPr lang="ko-KR" altLang="en-US" sz="1800" dirty="0"/>
              <a:t>내부에서 </a:t>
            </a:r>
            <a:r>
              <a:rPr lang="en-US" altLang="ko-KR" sz="1800" dirty="0"/>
              <a:t>option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global </a:t>
            </a:r>
            <a:r>
              <a:rPr lang="ko-KR" altLang="en-US" sz="1800" dirty="0"/>
              <a:t>속도를 조정하는 등의 </a:t>
            </a:r>
            <a:r>
              <a:rPr lang="en-US" altLang="ko-KR" sz="1800" dirty="0"/>
              <a:t>simulation tweaking</a:t>
            </a:r>
            <a:r>
              <a:rPr lang="ko-KR" altLang="en-US" sz="1800" dirty="0"/>
              <a:t>이 가능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BBCC4-E241-4702-9D49-F307DD764164}"/>
              </a:ext>
            </a:extLst>
          </p:cNvPr>
          <p:cNvSpPr txBox="1"/>
          <p:nvPr/>
        </p:nvSpPr>
        <p:spPr>
          <a:xfrm>
            <a:off x="5990492" y="1807604"/>
            <a:ext cx="134033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&lt;Unity&gt;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렌더링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렌더링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D3421-7A03-4CDA-8F3A-CD56E65CB956}"/>
              </a:ext>
            </a:extLst>
          </p:cNvPr>
          <p:cNvSpPr txBox="1"/>
          <p:nvPr/>
        </p:nvSpPr>
        <p:spPr>
          <a:xfrm>
            <a:off x="3662887" y="2227727"/>
            <a:ext cx="1340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시작 위치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BD78A-99C5-4222-9733-FF9E88D2D933}"/>
              </a:ext>
            </a:extLst>
          </p:cNvPr>
          <p:cNvSpPr txBox="1"/>
          <p:nvPr/>
        </p:nvSpPr>
        <p:spPr>
          <a:xfrm rot="21113654">
            <a:off x="2842532" y="2626158"/>
            <a:ext cx="249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800" dirty="0"/>
              <a:t>다음 위치 요청</a:t>
            </a:r>
            <a:endParaRPr lang="en-US" altLang="ko-KR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ED11E-EAD3-4E27-B2CD-98A7DA8AF160}"/>
              </a:ext>
            </a:extLst>
          </p:cNvPr>
          <p:cNvSpPr txBox="1"/>
          <p:nvPr/>
        </p:nvSpPr>
        <p:spPr>
          <a:xfrm>
            <a:off x="139700" y="1807604"/>
            <a:ext cx="320373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&lt;SUMO&gt;</a:t>
            </a:r>
          </a:p>
          <a:p>
            <a:pPr lvl="1" algn="ctr">
              <a:lnSpc>
                <a:spcPct val="100000"/>
              </a:lnSpc>
            </a:pPr>
            <a:endParaRPr lang="en-US" altLang="ko-KR" sz="1800" dirty="0"/>
          </a:p>
          <a:p>
            <a:pPr algn="ctr"/>
            <a:r>
              <a:rPr lang="ko-KR" altLang="en-US" dirty="0"/>
              <a:t>각 차량의 시작</a:t>
            </a:r>
            <a:r>
              <a:rPr lang="en-US" altLang="ko-KR" dirty="0"/>
              <a:t>,</a:t>
            </a:r>
            <a:r>
              <a:rPr lang="ko-KR" altLang="en-US" dirty="0"/>
              <a:t> 도착점 지정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한 </a:t>
            </a:r>
            <a:r>
              <a:rPr lang="en-US" altLang="ko-KR" dirty="0"/>
              <a:t>timestep</a:t>
            </a:r>
            <a:r>
              <a:rPr lang="ko-KR" altLang="en-US" dirty="0"/>
              <a:t> 실행</a:t>
            </a:r>
            <a:r>
              <a:rPr lang="en-US" altLang="ko-KR" dirty="0"/>
              <a:t>.</a:t>
            </a:r>
          </a:p>
          <a:p>
            <a:pPr lvl="1" algn="ctr">
              <a:lnSpc>
                <a:spcPct val="100000"/>
              </a:lnSpc>
            </a:pPr>
            <a:endParaRPr lang="en-US" altLang="ko-KR" sz="1800" dirty="0"/>
          </a:p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timestep </a:t>
            </a:r>
            <a:r>
              <a:rPr lang="ko-KR" altLang="en-US" dirty="0"/>
              <a:t>실행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8FF32-4893-4468-B1FF-1C7AAB62E009}"/>
              </a:ext>
            </a:extLst>
          </p:cNvPr>
          <p:cNvCxnSpPr>
            <a:cxnSpLocks/>
          </p:cNvCxnSpPr>
          <p:nvPr/>
        </p:nvCxnSpPr>
        <p:spPr>
          <a:xfrm flipH="1">
            <a:off x="2822331" y="2643616"/>
            <a:ext cx="3367454" cy="4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6BC1B1-7276-4517-A72A-196A4D2AAA1E}"/>
              </a:ext>
            </a:extLst>
          </p:cNvPr>
          <p:cNvSpPr txBox="1"/>
          <p:nvPr/>
        </p:nvSpPr>
        <p:spPr>
          <a:xfrm>
            <a:off x="3655385" y="3280700"/>
            <a:ext cx="1340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다음 위치</a:t>
            </a:r>
            <a:endParaRPr lang="en-US" altLang="ko-K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2DDBAE-15EE-4272-86FF-4C4547AD0A49}"/>
              </a:ext>
            </a:extLst>
          </p:cNvPr>
          <p:cNvCxnSpPr>
            <a:cxnSpLocks/>
          </p:cNvCxnSpPr>
          <p:nvPr/>
        </p:nvCxnSpPr>
        <p:spPr>
          <a:xfrm>
            <a:off x="2899508" y="3169831"/>
            <a:ext cx="3290277" cy="45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1F0482-C731-4A71-A531-755E4AAA8211}"/>
              </a:ext>
            </a:extLst>
          </p:cNvPr>
          <p:cNvCxnSpPr>
            <a:cxnSpLocks/>
          </p:cNvCxnSpPr>
          <p:nvPr/>
        </p:nvCxnSpPr>
        <p:spPr>
          <a:xfrm flipV="1">
            <a:off x="3258808" y="2531073"/>
            <a:ext cx="2850694" cy="1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E71A6-CC05-4410-ACE6-899DD2965F9F}"/>
              </a:ext>
            </a:extLst>
          </p:cNvPr>
          <p:cNvSpPr txBox="1"/>
          <p:nvPr/>
        </p:nvSpPr>
        <p:spPr>
          <a:xfrm>
            <a:off x="3667571" y="1781385"/>
            <a:ext cx="1340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&lt;TCP&gt;</a:t>
            </a:r>
          </a:p>
        </p:txBody>
      </p:sp>
    </p:spTree>
    <p:extLst>
      <p:ext uri="{BB962C8B-B14F-4D97-AF65-F5344CB8AC3E}">
        <p14:creationId xmlns:p14="http://schemas.microsoft.com/office/powerpoint/2010/main" val="14287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(5,6) </a:t>
            </a:r>
            <a:r>
              <a:rPr lang="ko-KR" altLang="en-US" sz="2800" b="1" dirty="0"/>
              <a:t>측위 알고리즘 수행 및 성능 모니터링</a:t>
            </a:r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699" y="1266383"/>
            <a:ext cx="11246339" cy="559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원본 코드의 방식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Standalone </a:t>
            </a:r>
            <a:r>
              <a:rPr lang="ko-KR" altLang="en-US" sz="1800" dirty="0"/>
              <a:t>방식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Unity </a:t>
            </a:r>
            <a:r>
              <a:rPr lang="ko-KR" altLang="en-US" sz="1800" dirty="0"/>
              <a:t>내부에서 실시간 업데이트되는 </a:t>
            </a:r>
            <a:r>
              <a:rPr lang="en-US" altLang="ko-KR" sz="1800" dirty="0"/>
              <a:t>plotting tool</a:t>
            </a:r>
            <a:r>
              <a:rPr lang="ko-KR" altLang="en-US" sz="1800" dirty="0"/>
              <a:t>을 이용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BBCC4-E241-4702-9D49-F307DD764164}"/>
              </a:ext>
            </a:extLst>
          </p:cNvPr>
          <p:cNvSpPr txBox="1"/>
          <p:nvPr/>
        </p:nvSpPr>
        <p:spPr>
          <a:xfrm>
            <a:off x="9330837" y="1807604"/>
            <a:ext cx="24992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&lt;Python&gt;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Error</a:t>
            </a:r>
            <a:r>
              <a:rPr lang="ko-KR" altLang="en-US" dirty="0"/>
              <a:t> 계산 </a:t>
            </a:r>
            <a:r>
              <a:rPr lang="en-US" altLang="ko-KR" dirty="0"/>
              <a:t>&amp; plotting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Error</a:t>
            </a:r>
            <a:r>
              <a:rPr lang="ko-KR" altLang="en-US" dirty="0"/>
              <a:t> 계산 </a:t>
            </a:r>
            <a:r>
              <a:rPr lang="en-US" altLang="ko-KR" dirty="0"/>
              <a:t>&amp; plotting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3ED2D-B311-4592-A95D-2EFD9F0FA73F}"/>
              </a:ext>
            </a:extLst>
          </p:cNvPr>
          <p:cNvSpPr txBox="1"/>
          <p:nvPr/>
        </p:nvSpPr>
        <p:spPr>
          <a:xfrm>
            <a:off x="4506595" y="1807604"/>
            <a:ext cx="261302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&lt;Unity&gt;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렌더링</a:t>
            </a:r>
            <a:r>
              <a:rPr lang="en-US" altLang="ko-KR" dirty="0"/>
              <a:t> &amp; </a:t>
            </a:r>
            <a:r>
              <a:rPr lang="ko-KR" altLang="en-US" dirty="0"/>
              <a:t>측위 수행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렌더링</a:t>
            </a:r>
            <a:r>
              <a:rPr lang="en-US" altLang="ko-KR" dirty="0"/>
              <a:t> &amp; </a:t>
            </a:r>
            <a:r>
              <a:rPr lang="ko-KR" altLang="en-US" dirty="0"/>
              <a:t>측위 수행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C00DC-CE7F-42A3-94D5-09D613AE79B9}"/>
              </a:ext>
            </a:extLst>
          </p:cNvPr>
          <p:cNvSpPr txBox="1"/>
          <p:nvPr/>
        </p:nvSpPr>
        <p:spPr>
          <a:xfrm>
            <a:off x="3254845" y="2286248"/>
            <a:ext cx="1340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시작 위치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D6B1C-5E89-4517-854B-91B0ABA89618}"/>
              </a:ext>
            </a:extLst>
          </p:cNvPr>
          <p:cNvSpPr txBox="1"/>
          <p:nvPr/>
        </p:nvSpPr>
        <p:spPr>
          <a:xfrm>
            <a:off x="139700" y="1807604"/>
            <a:ext cx="320373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&lt;SUMO&gt;</a:t>
            </a:r>
          </a:p>
          <a:p>
            <a:pPr lvl="1" algn="ctr">
              <a:lnSpc>
                <a:spcPct val="100000"/>
              </a:lnSpc>
            </a:pPr>
            <a:endParaRPr lang="en-US" altLang="ko-KR" sz="1800" dirty="0"/>
          </a:p>
          <a:p>
            <a:pPr algn="ctr"/>
            <a:r>
              <a:rPr lang="ko-KR" altLang="en-US" dirty="0"/>
              <a:t>각 차량의 시작</a:t>
            </a:r>
            <a:r>
              <a:rPr lang="en-US" altLang="ko-KR" dirty="0"/>
              <a:t>,</a:t>
            </a:r>
            <a:r>
              <a:rPr lang="ko-KR" altLang="en-US" dirty="0"/>
              <a:t> 도착점 지정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한 </a:t>
            </a:r>
            <a:r>
              <a:rPr lang="en-US" altLang="ko-KR" dirty="0"/>
              <a:t>timestep</a:t>
            </a:r>
            <a:r>
              <a:rPr lang="ko-KR" altLang="en-US" dirty="0"/>
              <a:t> 실행</a:t>
            </a:r>
            <a:r>
              <a:rPr lang="en-US" altLang="ko-KR" dirty="0"/>
              <a:t>.</a:t>
            </a:r>
          </a:p>
          <a:p>
            <a:pPr lvl="1" algn="ctr">
              <a:lnSpc>
                <a:spcPct val="100000"/>
              </a:lnSpc>
            </a:pPr>
            <a:endParaRPr lang="en-US" altLang="ko-KR" sz="1800" dirty="0"/>
          </a:p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timestep </a:t>
            </a:r>
            <a:r>
              <a:rPr lang="ko-KR" altLang="en-US" dirty="0"/>
              <a:t>실행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4E4DB9-A6C7-40E6-9348-82DC03EB45D6}"/>
              </a:ext>
            </a:extLst>
          </p:cNvPr>
          <p:cNvCxnSpPr>
            <a:cxnSpLocks/>
          </p:cNvCxnSpPr>
          <p:nvPr/>
        </p:nvCxnSpPr>
        <p:spPr>
          <a:xfrm flipH="1">
            <a:off x="2822332" y="2682867"/>
            <a:ext cx="1865516" cy="44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5C5C05-E0FB-4A73-9E37-FBADF2C01235}"/>
              </a:ext>
            </a:extLst>
          </p:cNvPr>
          <p:cNvCxnSpPr>
            <a:cxnSpLocks/>
          </p:cNvCxnSpPr>
          <p:nvPr/>
        </p:nvCxnSpPr>
        <p:spPr>
          <a:xfrm>
            <a:off x="3258808" y="2546218"/>
            <a:ext cx="1489541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763E3D-4342-4277-B709-A104AA87E823}"/>
              </a:ext>
            </a:extLst>
          </p:cNvPr>
          <p:cNvSpPr txBox="1"/>
          <p:nvPr/>
        </p:nvSpPr>
        <p:spPr>
          <a:xfrm>
            <a:off x="7180122" y="2227727"/>
            <a:ext cx="207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{</a:t>
            </a:r>
            <a:r>
              <a:rPr lang="ko-KR" altLang="en-US" dirty="0"/>
              <a:t>실제</a:t>
            </a:r>
            <a:r>
              <a:rPr lang="en-US" altLang="ko-KR" dirty="0"/>
              <a:t>, </a:t>
            </a:r>
            <a:r>
              <a:rPr lang="ko-KR" altLang="en-US" dirty="0"/>
              <a:t>추정</a:t>
            </a:r>
            <a:r>
              <a:rPr lang="en-US" altLang="ko-KR" dirty="0"/>
              <a:t>} </a:t>
            </a:r>
            <a:r>
              <a:rPr lang="ko-KR" altLang="en-US" dirty="0"/>
              <a:t>위치</a:t>
            </a:r>
            <a:endParaRPr lang="en-US" altLang="ko-K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12F5C8-B585-4FDF-A483-76283778E973}"/>
              </a:ext>
            </a:extLst>
          </p:cNvPr>
          <p:cNvCxnSpPr>
            <a:cxnSpLocks/>
          </p:cNvCxnSpPr>
          <p:nvPr/>
        </p:nvCxnSpPr>
        <p:spPr>
          <a:xfrm flipV="1">
            <a:off x="7004881" y="2546217"/>
            <a:ext cx="2425289" cy="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EAE1C9-3B0C-41E9-ACB5-6A9A3B913AF5}"/>
              </a:ext>
            </a:extLst>
          </p:cNvPr>
          <p:cNvSpPr txBox="1"/>
          <p:nvPr/>
        </p:nvSpPr>
        <p:spPr>
          <a:xfrm rot="20848900">
            <a:off x="3177774" y="2612268"/>
            <a:ext cx="1494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다음 위치 요청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2A34A7-B3A4-4C55-8828-AEF844FAD302}"/>
              </a:ext>
            </a:extLst>
          </p:cNvPr>
          <p:cNvSpPr txBox="1"/>
          <p:nvPr/>
        </p:nvSpPr>
        <p:spPr>
          <a:xfrm>
            <a:off x="3195012" y="3401328"/>
            <a:ext cx="1340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시작 위치</a:t>
            </a:r>
            <a:endParaRPr lang="en-US" altLang="ko-KR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85EF83-15B9-4A85-B4EE-20C7EAB219DF}"/>
              </a:ext>
            </a:extLst>
          </p:cNvPr>
          <p:cNvCxnSpPr>
            <a:cxnSpLocks/>
          </p:cNvCxnSpPr>
          <p:nvPr/>
        </p:nvCxnSpPr>
        <p:spPr>
          <a:xfrm flipV="1">
            <a:off x="3053360" y="3637528"/>
            <a:ext cx="1584639" cy="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CCF83A-BBFC-4CD2-82E2-6408F911A0BC}"/>
              </a:ext>
            </a:extLst>
          </p:cNvPr>
          <p:cNvSpPr txBox="1"/>
          <p:nvPr/>
        </p:nvSpPr>
        <p:spPr>
          <a:xfrm>
            <a:off x="7197074" y="3321764"/>
            <a:ext cx="207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{</a:t>
            </a:r>
            <a:r>
              <a:rPr lang="ko-KR" altLang="en-US" dirty="0"/>
              <a:t>실제</a:t>
            </a:r>
            <a:r>
              <a:rPr lang="en-US" altLang="ko-KR" dirty="0"/>
              <a:t>, </a:t>
            </a:r>
            <a:r>
              <a:rPr lang="ko-KR" altLang="en-US" dirty="0"/>
              <a:t>추정</a:t>
            </a:r>
            <a:r>
              <a:rPr lang="en-US" altLang="ko-KR" dirty="0"/>
              <a:t>}</a:t>
            </a:r>
            <a:r>
              <a:rPr lang="ko-KR" altLang="en-US" dirty="0"/>
              <a:t> 위치</a:t>
            </a:r>
            <a:endParaRPr lang="en-US" altLang="ko-K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985048-E0FF-4329-9FE8-638444C6B835}"/>
              </a:ext>
            </a:extLst>
          </p:cNvPr>
          <p:cNvCxnSpPr>
            <a:cxnSpLocks/>
          </p:cNvCxnSpPr>
          <p:nvPr/>
        </p:nvCxnSpPr>
        <p:spPr>
          <a:xfrm flipV="1">
            <a:off x="7021833" y="3640254"/>
            <a:ext cx="2425289" cy="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1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Additional resources</a:t>
            </a:r>
            <a:endParaRPr lang="ko-KR" altLang="en-US" sz="2800" b="1" dirty="0"/>
          </a:p>
        </p:txBody>
      </p:sp>
      <p:sp>
        <p:nvSpPr>
          <p:cNvPr id="5" name="부제목 10">
            <a:extLst>
              <a:ext uri="{FF2B5EF4-FFF2-40B4-BE49-F238E27FC236}">
                <a16:creationId xmlns:a16="http://schemas.microsoft.com/office/drawing/2014/main" id="{AB373593-CD71-48C2-812F-7969F1724D64}"/>
              </a:ext>
            </a:extLst>
          </p:cNvPr>
          <p:cNvSpPr txBox="1">
            <a:spLocks/>
          </p:cNvSpPr>
          <p:nvPr/>
        </p:nvSpPr>
        <p:spPr>
          <a:xfrm>
            <a:off x="139699" y="1266383"/>
            <a:ext cx="11246339" cy="492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SUMO </a:t>
            </a:r>
            <a:r>
              <a:rPr lang="ko-KR" altLang="en-US" sz="1800" dirty="0"/>
              <a:t>공식 튜토리얼 비디오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>
                <a:hlinkClick r:id="rId2"/>
              </a:rPr>
              <a:t>https://www.youtube.com/watch?v=aiOQbaB-pWo&amp;feature=emb_title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작업중인 프로젝트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>
                <a:hlinkClick r:id="rId3"/>
              </a:rPr>
              <a:t>https://github.com/ihatesummer/silum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원본 프로젝트</a:t>
            </a:r>
            <a:br>
              <a:rPr lang="en-US" altLang="ko-KR" sz="1800" dirty="0"/>
            </a:br>
            <a:r>
              <a:rPr lang="en-US" altLang="ko-KR" sz="1800" dirty="0">
                <a:hlinkClick r:id="rId4"/>
              </a:rPr>
              <a:t>https://github.com/ihatesummer/sumo-unity-v2x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원본 프로젝트 </a:t>
            </a:r>
            <a:r>
              <a:rPr lang="en-US" altLang="ko-KR" sz="1800" dirty="0"/>
              <a:t>documentations:</a:t>
            </a:r>
            <a:br>
              <a:rPr lang="en-US" altLang="ko-KR" sz="1800" dirty="0"/>
            </a:br>
            <a:r>
              <a:rPr lang="en-US" altLang="ko-KR" sz="1800" dirty="0">
                <a:hlinkClick r:id="rId5"/>
              </a:rPr>
              <a:t>http://pshyeok.asuscomm.com:7000/redmine/projects/sumo-unity-3d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원본 프로젝트 실행법 정리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>
                <a:hlinkClick r:id="rId6"/>
              </a:rPr>
              <a:t>https://ihatemushroom.notion.site/SUMO-Unity-simulation-f254438f82de42f8a11db41379d58366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원본 프로젝트와 비슷한 </a:t>
            </a:r>
            <a:r>
              <a:rPr lang="en-US" altLang="ko-KR" sz="1800" dirty="0"/>
              <a:t>reference 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>
                <a:hlinkClick r:id="rId7"/>
              </a:rPr>
              <a:t>https://github.com/SvenMertin/SUMO3d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369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10659</TotalTime>
  <Words>619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SILUM (Simulator of Intelligent Localization for Universal Mobility)</vt:lpstr>
      <vt:lpstr>개요</vt:lpstr>
      <vt:lpstr>개요</vt:lpstr>
      <vt:lpstr>(1, 2) Map과 mobility 생성</vt:lpstr>
      <vt:lpstr>(3) Map 불러오기</vt:lpstr>
      <vt:lpstr>(3) Map 불러오기</vt:lpstr>
      <vt:lpstr>(4) Mobility 불러오기</vt:lpstr>
      <vt:lpstr>(5,6) 측위 알고리즘 수행 및 성능 모니터링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disclose@korea.ac.kr</dc:creator>
  <cp:lastModifiedBy>김홍기[ 학부졸업 / 전기전자공학부 ]</cp:lastModifiedBy>
  <cp:revision>245</cp:revision>
  <dcterms:created xsi:type="dcterms:W3CDTF">2018-09-03T11:29:32Z</dcterms:created>
  <dcterms:modified xsi:type="dcterms:W3CDTF">2021-12-15T07:38:42Z</dcterms:modified>
</cp:coreProperties>
</file>