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60" r:id="rId3"/>
    <p:sldId id="281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80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기[ 학부졸업 / 전기전자공학부 ]" initials="김학/전]" lastIdx="1" clrIdx="0">
    <p:extLst>
      <p:ext uri="{19B8F6BF-5375-455C-9EA6-DF929625EA0E}">
        <p15:presenceInfo xmlns:p15="http://schemas.microsoft.com/office/powerpoint/2012/main" userId="김홍기[ 학부졸업 / 전기전자공학부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96555-F28A-49C4-B9FD-422BA309C66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9C9F7-21E2-4B55-A97E-E0124D43F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0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10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8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7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5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2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0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C77F-B307-4958-9D1F-37D6458B8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FCC5F-EB07-4197-AC35-A2C1E0FB7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4A0CA-97A2-489D-850A-E900C7E0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79B4-F78E-4AAB-A9CB-5BC18795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F4D12-2A62-48AA-90EB-E65122BF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B590-4136-44AC-9AB2-6174D40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DB06A-A31A-4BA1-9385-72B467495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726A-C4DF-48B0-A7F3-B22BE233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C612F-AE6E-47A1-91E3-B68D733F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56AC7-6747-48CB-8AA4-E4F06E86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B1702-E60F-4C6F-B45B-5A50E91CE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A7B30-7844-44E4-9487-38C83B28C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D0592-4602-4D63-AAF6-9CEA3A55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9C96-3E1E-4168-A397-4203CC1A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BD4D-0F4A-47CA-883B-676DE639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2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9759-B40A-4261-8AF7-D7BD3B03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3C0C-0351-4DA9-9D49-0FEE7286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A0B4D-2708-4C20-902E-1735B659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C701-869F-4CCF-A658-071F62F0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D75D-4644-4E5D-82A9-6F2C1695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B0F9-E245-4353-B0DF-A53DA506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BF66-EFCD-4688-AAA7-898731F0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4EA55-B953-4D7D-A4A3-17BFB797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A3A07-6084-444B-ADB0-90671FA4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D609-32CC-41B5-A118-54557524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1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BED8-9F73-4D89-8E2D-52FF9E5C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3B3A-7010-4525-A7D2-7B6130CBF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2FB0D-A07C-4F9C-9A7D-B8423EAD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01D3D-917D-4074-A85A-0E08F31A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DC714-DCDF-4138-A817-402C96C7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67E03-3746-450C-83F0-A2978504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1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64EC-7DD3-42A6-85DF-940E4082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B3B9A-7C79-4F5D-9CE6-3FBF519B7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1FB8-CA5C-4498-A711-12D91C61D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39DB3-A3B4-44CF-BF58-F638AA6BF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F3AAE-2ACE-481F-B6DE-B32C6A048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89256-FFF0-4008-8A90-D35B7ECB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15350-0CF4-422C-BCF5-41F119DF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66577-8F37-48AB-88DC-4A281245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4B7E-E890-47B3-98F6-46CD9287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0F820-3255-415F-828B-03D6312F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8C80D-21CB-41E0-8A1C-CF4BD349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95A5E-61D0-44CF-ABAD-C4B24BB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2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96165-E184-415E-B368-9D90E4F1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2FA0B-4982-4FF7-A625-BBFC014F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09F13-97A4-4880-AB71-331F8088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7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7F6E-FD97-4BA1-A5A4-2D128A45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0CF3-5861-48BD-BBAE-E63BE20EB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8D00B-66B3-439B-A05C-6BE9E2B8F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6B648-5853-4D0F-8DF0-47F62495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21874-530D-4D57-B2D2-C90A40BC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A8766-F195-4411-BD46-9196F98A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3F4E-9140-4FEF-BEB6-CF0BFA36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BCA86-1739-452B-9901-72183BFE7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C0ED7-EA01-4BE9-B7FB-B242CDC25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C6301-6E0E-425D-8DF6-5DDDAEEB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6F660-4C85-4134-A414-6F15B744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0F6A0-29D4-41C0-AB3E-ED82DE52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F6341-918B-4404-B0EC-B22969A9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D25B4-C64F-497C-8CCC-AAE91A5A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DCC3-56A1-43DD-8062-B82497E99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25E8-2A9C-40AC-87B2-7BA043855A9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3A42-ABB6-46E6-8471-7A49C0A1F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2EAC2-35D6-47AB-83F0-551789FD8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3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0582A51-18C1-4657-AC1C-7086C480F714}"/>
              </a:ext>
            </a:extLst>
          </p:cNvPr>
          <p:cNvGrpSpPr/>
          <p:nvPr/>
        </p:nvGrpSpPr>
        <p:grpSpPr>
          <a:xfrm>
            <a:off x="4744529" y="4333342"/>
            <a:ext cx="5139674" cy="1843621"/>
            <a:chOff x="4744529" y="4333342"/>
            <a:chExt cx="5139674" cy="1843621"/>
          </a:xfrm>
        </p:grpSpPr>
        <p:pic>
          <p:nvPicPr>
            <p:cNvPr id="18" name="Picture 17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95706578-9B2E-4D89-B2FC-07B0A42B2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1330"/>
            <a:stretch/>
          </p:blipFill>
          <p:spPr>
            <a:xfrm>
              <a:off x="4744529" y="4333342"/>
              <a:ext cx="5139674" cy="1325563"/>
            </a:xfrm>
            <a:prstGeom prst="rect">
              <a:avLst/>
            </a:prstGeom>
          </p:spPr>
        </p:pic>
        <p:pic>
          <p:nvPicPr>
            <p:cNvPr id="20" name="Picture 19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2283B141-DA08-4B27-A5BD-A322695B3C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7070"/>
            <a:stretch/>
          </p:blipFill>
          <p:spPr>
            <a:xfrm>
              <a:off x="4744530" y="5658905"/>
              <a:ext cx="5139673" cy="51805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C4C113-941D-4A6E-8F28-A5705EC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</a:t>
            </a:r>
            <a:r>
              <a:rPr lang="en-US" altLang="ko-KR" dirty="0"/>
              <a:t>, </a:t>
            </a:r>
            <a:r>
              <a:rPr lang="ko-KR" altLang="en-US" dirty="0"/>
              <a:t>설치 및 실행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E551-D873-457F-B098-EA4143A4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준비물</a:t>
            </a:r>
            <a:endParaRPr lang="en-US" altLang="ko-KR" sz="2000" dirty="0"/>
          </a:p>
          <a:p>
            <a:pPr lvl="1"/>
            <a:r>
              <a:rPr lang="en-US" altLang="ko-KR" sz="2000" dirty="0"/>
              <a:t>Python</a:t>
            </a:r>
            <a:r>
              <a:rPr lang="ko-KR" altLang="en-US" sz="2000" dirty="0"/>
              <a:t> </a:t>
            </a:r>
            <a:r>
              <a:rPr lang="en-US" altLang="ko-KR" sz="2000" dirty="0"/>
              <a:t>3.8.X (https://www.python.org/downloads/release/python-3811/)</a:t>
            </a:r>
          </a:p>
          <a:p>
            <a:r>
              <a:rPr lang="ko-KR" altLang="en-US" sz="2000" dirty="0"/>
              <a:t>실행방법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fish_gui</a:t>
            </a:r>
            <a:r>
              <a:rPr lang="en-US" sz="2000" dirty="0"/>
              <a:t> </a:t>
            </a:r>
            <a:r>
              <a:rPr lang="ko-KR" altLang="en-US" sz="2000" dirty="0"/>
              <a:t>압축 해제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Command prompt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압축 해제한 폴더로 경로 이동</a:t>
            </a:r>
            <a:r>
              <a:rPr lang="en-US" altLang="ko-KR" sz="2000" dirty="0"/>
              <a:t>:</a:t>
            </a:r>
          </a:p>
          <a:p>
            <a:pPr lvl="1"/>
            <a:r>
              <a:rPr lang="en-US" sz="2000" dirty="0"/>
              <a:t>Ex: </a:t>
            </a:r>
            <a:r>
              <a:rPr lang="en-US" sz="2000" i="1" dirty="0"/>
              <a:t>cd C:\test</a:t>
            </a:r>
          </a:p>
          <a:p>
            <a:pPr lvl="1"/>
            <a:r>
              <a:rPr lang="ko-KR" altLang="en-US" sz="2000" dirty="0"/>
              <a:t>경로 변경 확인</a:t>
            </a:r>
            <a:r>
              <a:rPr lang="en-US" altLang="ko-KR" sz="2000" dirty="0"/>
              <a:t>: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AC2644-1D2B-4FDB-8AA6-159EB9B4213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91270" y="4634145"/>
            <a:ext cx="1282435" cy="12426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D6FDEDC-751F-4F83-B378-09846C587FE5}"/>
              </a:ext>
            </a:extLst>
          </p:cNvPr>
          <p:cNvSpPr/>
          <p:nvPr/>
        </p:nvSpPr>
        <p:spPr>
          <a:xfrm>
            <a:off x="4673705" y="5681346"/>
            <a:ext cx="1203312" cy="3909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1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검출 방식 및 설정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F808-72E8-45FA-A7E1-1974B6A23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“Process this frame (Test settings)” </a:t>
            </a:r>
            <a:r>
              <a:rPr lang="ko-KR" altLang="en-US" sz="2000" dirty="0"/>
              <a:t>버튼으로 각 단계 확인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이진 이미지 출력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관련 설정</a:t>
            </a:r>
            <a:r>
              <a:rPr lang="en-US" altLang="ko-KR" sz="2000" dirty="0"/>
              <a:t>: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Brightness_low</a:t>
            </a:r>
            <a:r>
              <a:rPr lang="en-US" dirty="0"/>
              <a:t>: </a:t>
            </a:r>
            <a:r>
              <a:rPr lang="ko-KR" altLang="en-US" dirty="0"/>
              <a:t>최소 밝기 </a:t>
            </a:r>
            <a:r>
              <a:rPr lang="en-US" altLang="ko-KR" dirty="0"/>
              <a:t>[0~255]</a:t>
            </a:r>
            <a:endParaRPr lang="en-US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Brightness_high</a:t>
            </a:r>
            <a:r>
              <a:rPr lang="en-US" dirty="0"/>
              <a:t>: </a:t>
            </a:r>
            <a:r>
              <a:rPr lang="ko-KR" altLang="en-US" dirty="0"/>
              <a:t>최대 밝기 </a:t>
            </a:r>
            <a:r>
              <a:rPr lang="en-US" altLang="ko-KR" dirty="0"/>
              <a:t>[0~255]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두 값 사이의 밝기는 흰색</a:t>
            </a:r>
            <a:r>
              <a:rPr lang="en-US" altLang="ko-KR" sz="2000" dirty="0"/>
              <a:t>, </a:t>
            </a:r>
            <a:r>
              <a:rPr lang="ko-KR" altLang="en-US" sz="2000" dirty="0"/>
              <a:t>그 외는 검은색으로 출력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밝기는 </a:t>
            </a:r>
            <a:r>
              <a:rPr lang="en-US" altLang="ko-KR" sz="2000" dirty="0"/>
              <a:t>0</a:t>
            </a:r>
            <a:r>
              <a:rPr lang="ko-KR" altLang="en-US" sz="2000" dirty="0"/>
              <a:t>에 가까울 수록 어두움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검출 대상이 흰색 덩어리로 나오면 성공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C63A947-2239-4C38-8A14-857C05623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097" y="2090168"/>
            <a:ext cx="3439005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검출 방식 및 설정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F808-72E8-45FA-A7E1-1974B6A2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725105"/>
            <a:ext cx="1051560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ko-KR" altLang="en-US" sz="2000" dirty="0"/>
              <a:t>윤곽선 검출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이진 이미지를 기반으로 윤곽선</a:t>
            </a:r>
            <a:r>
              <a:rPr lang="en-US" altLang="ko-KR" sz="2000" dirty="0"/>
              <a:t>(contour)</a:t>
            </a:r>
            <a:r>
              <a:rPr lang="ko-KR" altLang="en-US" sz="2000" dirty="0"/>
              <a:t>을 검출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노란색으로 표시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ko-KR" altLang="en-US" sz="2000" dirty="0"/>
              <a:t>윤곽선 길이 필터링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관련 설정</a:t>
            </a:r>
            <a:r>
              <a:rPr lang="en-US" altLang="ko-KR" sz="2000" dirty="0"/>
              <a:t>: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ContourLength_low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ContourLength_high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두 값 사이의 길이를 남기고 나머지는 생략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빨간색으로 표시</a:t>
            </a:r>
            <a:endParaRPr lang="en-US" altLang="ko-KR" sz="2000" dirty="0"/>
          </a:p>
        </p:txBody>
      </p:sp>
      <p:pic>
        <p:nvPicPr>
          <p:cNvPr id="7" name="Picture 6" descr="A close-up of a needle&#10;&#10;Description automatically generated with low confidence">
            <a:extLst>
              <a:ext uri="{FF2B5EF4-FFF2-40B4-BE49-F238E27FC236}">
                <a16:creationId xmlns:a16="http://schemas.microsoft.com/office/drawing/2014/main" id="{B8B10D88-8405-4B39-905E-23B007728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374" y="1690688"/>
            <a:ext cx="3419952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8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검출 방식 및 설정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F808-72E8-45FA-A7E1-1974B6A2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93" y="1728796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3.1.</a:t>
            </a:r>
            <a:r>
              <a:rPr lang="ko-KR" altLang="en-US" sz="2000" dirty="0"/>
              <a:t>    눈 </a:t>
            </a:r>
            <a:r>
              <a:rPr lang="en-US" altLang="ko-KR" sz="2000" dirty="0"/>
              <a:t>3</a:t>
            </a:r>
            <a:r>
              <a:rPr lang="ko-KR" altLang="en-US" sz="2000" dirty="0"/>
              <a:t>개 이상 검출시</a:t>
            </a:r>
            <a:r>
              <a:rPr lang="en-US" altLang="ko-KR" sz="20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각 윤곽선에 번호를 붙임 </a:t>
            </a:r>
            <a:r>
              <a:rPr lang="en-US" altLang="ko-KR" sz="2000" dirty="0"/>
              <a:t>(0</a:t>
            </a:r>
            <a:r>
              <a:rPr lang="ko-KR" altLang="en-US" sz="2000" dirty="0"/>
              <a:t>번</a:t>
            </a:r>
            <a:r>
              <a:rPr lang="en-US" altLang="ko-KR" sz="2000" dirty="0"/>
              <a:t>, 1</a:t>
            </a:r>
            <a:r>
              <a:rPr lang="ko-KR" altLang="en-US" sz="2000" dirty="0"/>
              <a:t>번</a:t>
            </a:r>
            <a:r>
              <a:rPr lang="en-US" altLang="ko-KR" sz="2000" dirty="0"/>
              <a:t>, …)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개씩 </a:t>
            </a:r>
            <a:r>
              <a:rPr lang="en-US" altLang="ko-KR" sz="2000" dirty="0"/>
              <a:t>pair-wise</a:t>
            </a:r>
            <a:r>
              <a:rPr lang="ko-KR" altLang="en-US" sz="2000" dirty="0"/>
              <a:t>로 모양을 비교</a:t>
            </a:r>
            <a:r>
              <a:rPr lang="en-US" altLang="ko-KR" sz="2000" dirty="0"/>
              <a:t> (“Hu distance”</a:t>
            </a:r>
            <a:r>
              <a:rPr lang="ko-KR" altLang="en-US" sz="2000" dirty="0"/>
              <a:t>가 출력됨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자신을 제외한 모든 윤곽선들과 모양이 많이 다를 경우 목록에서 제외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관련 설정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Hu_distance</a:t>
            </a:r>
            <a:r>
              <a:rPr lang="en-US" altLang="ko-KR" sz="2000" dirty="0"/>
              <a:t> [0~1]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0</a:t>
            </a:r>
            <a:r>
              <a:rPr lang="ko-KR" altLang="en-US" sz="2000" dirty="0"/>
              <a:t>에 가까울 수록 유사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err="1"/>
              <a:t>ContourLength</a:t>
            </a:r>
            <a:r>
              <a:rPr lang="ko-KR" altLang="en-US" sz="2000" dirty="0"/>
              <a:t>를 잘 조절해서 예방</a:t>
            </a:r>
            <a:endParaRPr lang="en-US" altLang="ko-KR" sz="20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891F143-F773-4B0D-ABFF-C06DA340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28" y="3853373"/>
            <a:ext cx="2227272" cy="2639502"/>
          </a:xfrm>
          <a:prstGeom prst="rect">
            <a:avLst/>
          </a:prstGeom>
        </p:spPr>
      </p:pic>
      <p:pic>
        <p:nvPicPr>
          <p:cNvPr id="8" name="Picture 7" descr="A close-up of a needle&#10;&#10;Description automatically generated with low confidence">
            <a:extLst>
              <a:ext uri="{FF2B5EF4-FFF2-40B4-BE49-F238E27FC236}">
                <a16:creationId xmlns:a16="http://schemas.microsoft.com/office/drawing/2014/main" id="{CF203994-7A57-459A-9274-92EAA6F779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940" b="22045"/>
          <a:stretch/>
        </p:blipFill>
        <p:spPr>
          <a:xfrm>
            <a:off x="9129735" y="147657"/>
            <a:ext cx="2039709" cy="268765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C35C2C4-C746-4B34-8A80-7DF0FC8F0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654" b="10924"/>
          <a:stretch/>
        </p:blipFill>
        <p:spPr>
          <a:xfrm>
            <a:off x="3884650" y="1802801"/>
            <a:ext cx="5245086" cy="103689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03B26D1-8970-45E9-A081-0ADF86AF2F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787"/>
          <a:stretch/>
        </p:blipFill>
        <p:spPr>
          <a:xfrm>
            <a:off x="4519434" y="4622351"/>
            <a:ext cx="5396133" cy="187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검출 방식 및 설정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F808-72E8-45FA-A7E1-1974B6A2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72510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3.2.    </a:t>
            </a:r>
            <a:r>
              <a:rPr lang="ko-KR" altLang="en-US" sz="2000" dirty="0"/>
              <a:t>눈 </a:t>
            </a:r>
            <a:r>
              <a:rPr lang="en-US" altLang="ko-KR" sz="2000" dirty="0"/>
              <a:t>2</a:t>
            </a:r>
            <a:r>
              <a:rPr lang="ko-KR" altLang="en-US" sz="2000" dirty="0"/>
              <a:t>개 미만 검출시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움직임이 심한 경우 두 눈의 분리가 어려울 수 있음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 경우 </a:t>
            </a:r>
            <a:r>
              <a:rPr lang="en-US" sz="2000" dirty="0" err="1"/>
              <a:t>Brightness_high</a:t>
            </a:r>
            <a:r>
              <a:rPr lang="ko-KR" altLang="en-US" sz="2000" dirty="0"/>
              <a:t> 값을 단계적으로 낮춰서 다시 시도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B8B7BF-E574-4564-9987-B0A017F5FAB6}"/>
              </a:ext>
            </a:extLst>
          </p:cNvPr>
          <p:cNvGrpSpPr/>
          <p:nvPr/>
        </p:nvGrpSpPr>
        <p:grpSpPr>
          <a:xfrm>
            <a:off x="9124731" y="501588"/>
            <a:ext cx="3070085" cy="3293616"/>
            <a:chOff x="6996556" y="1524000"/>
            <a:chExt cx="3845903" cy="3810000"/>
          </a:xfrm>
        </p:grpSpPr>
        <p:pic>
          <p:nvPicPr>
            <p:cNvPr id="11" name="Picture 10" descr="A picture containing text, key&#10;&#10;Description automatically generated">
              <a:extLst>
                <a:ext uri="{FF2B5EF4-FFF2-40B4-BE49-F238E27FC236}">
                  <a16:creationId xmlns:a16="http://schemas.microsoft.com/office/drawing/2014/main" id="{6F174D69-DB86-435B-9672-8DF34C901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3459" y="1524000"/>
              <a:ext cx="3429000" cy="3810000"/>
            </a:xfrm>
            <a:prstGeom prst="rect">
              <a:avLst/>
            </a:prstGeom>
          </p:spPr>
        </p:pic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048768D-54CD-44DC-9728-B7E5D60BB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6556" y="2441239"/>
              <a:ext cx="1267002" cy="905001"/>
            </a:xfrm>
            <a:prstGeom prst="rect">
              <a:avLst/>
            </a:prstGeom>
          </p:spPr>
        </p:pic>
      </p:grp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283EA62B-5EF7-4B04-A0F3-DED3DA56F8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902" b="10199"/>
          <a:stretch/>
        </p:blipFill>
        <p:spPr>
          <a:xfrm>
            <a:off x="3891725" y="2933147"/>
            <a:ext cx="5565808" cy="653378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3AC2E032-38D0-4374-BC37-329DA29A25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8732"/>
          <a:stretch/>
        </p:blipFill>
        <p:spPr>
          <a:xfrm>
            <a:off x="7867650" y="4181369"/>
            <a:ext cx="2734467" cy="26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9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E2641F98-A024-4687-8EC9-C900089FA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71" y="2202633"/>
            <a:ext cx="2730355" cy="2923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검출 방식 및 설정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F808-72E8-45FA-A7E1-1974B6A2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725104"/>
            <a:ext cx="10515600" cy="5132895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altLang="ko-KR" sz="2000" dirty="0"/>
              <a:t>1~3</a:t>
            </a:r>
            <a:r>
              <a:rPr lang="ko-KR" altLang="en-US" sz="2000" dirty="0"/>
              <a:t>번 단계 </a:t>
            </a:r>
            <a:r>
              <a:rPr lang="en-US" altLang="ko-KR" sz="2000" dirty="0"/>
              <a:t>(</a:t>
            </a:r>
            <a:r>
              <a:rPr lang="ko-KR" altLang="en-US" sz="2000" dirty="0"/>
              <a:t>이진 출력</a:t>
            </a:r>
            <a:r>
              <a:rPr lang="en-US" altLang="ko-KR" sz="2000" dirty="0"/>
              <a:t>, </a:t>
            </a:r>
            <a:r>
              <a:rPr lang="ko-KR" altLang="en-US" sz="2000" dirty="0"/>
              <a:t>윤곽선 검출</a:t>
            </a:r>
            <a:r>
              <a:rPr lang="en-US" altLang="ko-KR" sz="2000" dirty="0"/>
              <a:t>, </a:t>
            </a:r>
            <a:r>
              <a:rPr lang="ko-KR" altLang="en-US" sz="2000" dirty="0"/>
              <a:t>길이 필터</a:t>
            </a:r>
            <a:r>
              <a:rPr lang="en-US" altLang="ko-KR" sz="2000" dirty="0"/>
              <a:t>)</a:t>
            </a:r>
            <a:r>
              <a:rPr lang="ko-KR" altLang="en-US" sz="2000" dirty="0"/>
              <a:t>를 </a:t>
            </a:r>
            <a:r>
              <a:rPr lang="en-US" altLang="ko-KR" sz="2000" dirty="0"/>
              <a:t>bladder</a:t>
            </a:r>
            <a:r>
              <a:rPr lang="ko-KR" altLang="en-US" sz="2000" dirty="0"/>
              <a:t>에 대해서 반복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4.1.    2</a:t>
            </a:r>
            <a:r>
              <a:rPr lang="ko-KR" altLang="en-US" sz="2000" dirty="0"/>
              <a:t>개 이상의 </a:t>
            </a:r>
            <a:r>
              <a:rPr lang="en-US" altLang="ko-KR" sz="2000" dirty="0"/>
              <a:t>bladder </a:t>
            </a:r>
            <a:r>
              <a:rPr lang="ko-KR" altLang="en-US" sz="2000" dirty="0"/>
              <a:t>검출시 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중심점의 </a:t>
            </a:r>
            <a:r>
              <a:rPr lang="en-US" altLang="ko-KR" sz="2000" dirty="0"/>
              <a:t>y</a:t>
            </a:r>
            <a:r>
              <a:rPr lang="ko-KR" altLang="en-US" sz="2000" dirty="0"/>
              <a:t>좌표가 </a:t>
            </a:r>
            <a:r>
              <a:rPr lang="en-US" altLang="ko-KR" sz="2000" dirty="0" err="1"/>
              <a:t>TimeBar_pos_y</a:t>
            </a:r>
            <a:r>
              <a:rPr lang="en-US" altLang="ko-KR" sz="2000" dirty="0"/>
              <a:t> </a:t>
            </a:r>
            <a:r>
              <a:rPr lang="ko-KR" altLang="en-US" sz="2000" dirty="0"/>
              <a:t>설정값보다 낮으면 </a:t>
            </a:r>
            <a:r>
              <a:rPr lang="en-US" altLang="ko-KR" sz="2000" dirty="0"/>
              <a:t>(</a:t>
            </a:r>
            <a:r>
              <a:rPr lang="ko-KR" altLang="en-US" sz="2000" dirty="0"/>
              <a:t>위에 있으면</a:t>
            </a:r>
            <a:r>
              <a:rPr lang="en-US" altLang="ko-KR" sz="2000" dirty="0"/>
              <a:t>)</a:t>
            </a:r>
            <a:r>
              <a:rPr lang="ko-KR" altLang="en-US" sz="2000" dirty="0"/>
              <a:t> 제외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두 눈 사이의 점에서 가까운 순서로 제외 </a:t>
            </a:r>
            <a:r>
              <a:rPr lang="en-US" altLang="ko-KR" sz="2000" dirty="0"/>
              <a:t>(1</a:t>
            </a:r>
            <a:r>
              <a:rPr lang="ko-KR" altLang="en-US" sz="2000" dirty="0"/>
              <a:t>개의 </a:t>
            </a:r>
            <a:r>
              <a:rPr lang="en-US" altLang="ko-KR" sz="2000" dirty="0"/>
              <a:t>bladder</a:t>
            </a:r>
            <a:r>
              <a:rPr lang="ko-KR" altLang="en-US" sz="2000" dirty="0"/>
              <a:t>만 남을때까지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A275F4-A1A7-4CD4-B6F8-8B513D7F1D2E}"/>
              </a:ext>
            </a:extLst>
          </p:cNvPr>
          <p:cNvSpPr/>
          <p:nvPr/>
        </p:nvSpPr>
        <p:spPr>
          <a:xfrm>
            <a:off x="999070" y="3612585"/>
            <a:ext cx="2761823" cy="9379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126C031-C062-4716-990F-79C8F97E6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287" y="2202634"/>
            <a:ext cx="1955628" cy="2347858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60FE9086-1B34-4E97-8693-21FAFA28F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308" y="2202633"/>
            <a:ext cx="1969349" cy="234785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FE67632-153E-4EB2-B96E-25F3C86410F2}"/>
              </a:ext>
            </a:extLst>
          </p:cNvPr>
          <p:cNvGrpSpPr/>
          <p:nvPr/>
        </p:nvGrpSpPr>
        <p:grpSpPr>
          <a:xfrm>
            <a:off x="9665188" y="208087"/>
            <a:ext cx="2481770" cy="2244186"/>
            <a:chOff x="9807373" y="163998"/>
            <a:chExt cx="2481770" cy="2244186"/>
          </a:xfrm>
        </p:grpSpPr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71F4C-EEEA-466F-8730-12A788F66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757" y="163998"/>
              <a:ext cx="1991003" cy="203863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2BB838-DCC3-4628-9CEB-7324F3A7F011}"/>
                </a:ext>
              </a:extLst>
            </p:cNvPr>
            <p:cNvSpPr txBox="1"/>
            <p:nvPr/>
          </p:nvSpPr>
          <p:spPr>
            <a:xfrm>
              <a:off x="9807373" y="2085019"/>
              <a:ext cx="24817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&lt;</a:t>
              </a:r>
              <a:r>
                <a:rPr lang="ko-KR" altLang="en-US" sz="1500" dirty="0"/>
                <a:t>참고</a:t>
              </a:r>
              <a:r>
                <a:rPr lang="en-US" altLang="ko-KR" sz="1500" dirty="0"/>
                <a:t>: </a:t>
              </a:r>
              <a:r>
                <a:rPr lang="ko-KR" altLang="en-US" sz="1500" dirty="0"/>
                <a:t>이미지 좌표 시스템</a:t>
              </a:r>
              <a:r>
                <a:rPr lang="en-US" altLang="ko-KR" sz="1500" dirty="0"/>
                <a:t>&gt;</a:t>
              </a:r>
              <a:endParaRPr lang="en-US" sz="1500" dirty="0"/>
            </a:p>
          </p:txBody>
        </p:sp>
      </p:grp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1CBCF223-CA37-4CD1-B827-03CB41601A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694" y="4405727"/>
            <a:ext cx="2023602" cy="23899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FE8CF1E-868A-4EDA-891A-71B314BDF2ED}"/>
              </a:ext>
            </a:extLst>
          </p:cNvPr>
          <p:cNvSpPr/>
          <p:nvPr/>
        </p:nvSpPr>
        <p:spPr>
          <a:xfrm>
            <a:off x="1733974" y="4848225"/>
            <a:ext cx="2023602" cy="3099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검출 방식 및 설정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5DF808-72E8-45FA-A7E1-1974B6A23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50" y="1458404"/>
                <a:ext cx="10515600" cy="539959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eriod" startAt="5"/>
                </a:pPr>
                <a:r>
                  <a:rPr lang="ko-KR" altLang="en-US" sz="2000" dirty="0"/>
                  <a:t>결과 표시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각도</a:t>
                </a:r>
                <a:r>
                  <a:rPr lang="en-US" altLang="ko-KR" sz="2000" dirty="0"/>
                  <a:t>: positive x-axis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반시계 방향으로 증가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몸통 각도</a:t>
                </a:r>
                <a:r>
                  <a:rPr lang="en-US" altLang="ko-KR" sz="2000" dirty="0"/>
                  <a:t>: Bladder</a:t>
                </a:r>
                <a:r>
                  <a:rPr lang="ko-KR" altLang="en-US" sz="2000" dirty="0"/>
                  <a:t>의 중심점 </a:t>
                </a:r>
                <a:r>
                  <a:rPr lang="en-US" altLang="ko-KR" sz="2000" dirty="0"/>
                  <a:t>~ </a:t>
                </a:r>
                <a:r>
                  <a:rPr lang="ko-KR" altLang="en-US" sz="2000" dirty="0"/>
                  <a:t>눈 사잇점의 각도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눈 각도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몸통각도를 기준으로 표시</a:t>
                </a:r>
                <a:r>
                  <a:rPr lang="en-US" altLang="ko-KR" sz="2000" dirty="0"/>
                  <a:t>.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𝑎𝑛𝑔𝑙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𝑒𝑦𝑒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𝑎𝑛𝑔𝑙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𝑏𝑜𝑑𝑦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계산했음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음수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오른쪽으로 돌아감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양수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왼쪽으로 돌아감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면적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각 눈 아래에 별도로 표시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결과 그림은 테스트 용도로 한 그림에 대해서만 처리한 결과이기 때문에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normalization</a:t>
                </a:r>
                <a:r>
                  <a:rPr lang="ko-KR" altLang="en-US" sz="2000" dirty="0"/>
                  <a:t>한 면적은 이후에 </a:t>
                </a:r>
                <a:r>
                  <a:rPr lang="en-US" altLang="ko-KR" sz="2000" dirty="0"/>
                  <a:t>result.csv</a:t>
                </a:r>
                <a:r>
                  <a:rPr lang="ko-KR" altLang="en-US" sz="2000" dirty="0"/>
                  <a:t>에 따로 저장</a:t>
                </a:r>
                <a:endParaRPr lang="en-US" altLang="ko-K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5DF808-72E8-45FA-A7E1-1974B6A23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" y="1458404"/>
                <a:ext cx="10515600" cy="5399596"/>
              </a:xfrm>
              <a:blipFill>
                <a:blip r:embed="rId3"/>
                <a:stretch>
                  <a:fillRect l="-638" b="-2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F801331-F922-4607-B84C-C9A73AE40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724" y="1725104"/>
            <a:ext cx="3419952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1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결과 저장 시트 </a:t>
            </a:r>
            <a:r>
              <a:rPr lang="en-US" altLang="ko-KR" sz="4400" dirty="0"/>
              <a:t>(</a:t>
            </a:r>
            <a:r>
              <a:rPr lang="en-US" altLang="ko-KR" dirty="0"/>
              <a:t>result.csv)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F808-72E8-45FA-A7E1-1974B6A2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7467" y="1391910"/>
            <a:ext cx="7324725" cy="551371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메모장</a:t>
            </a:r>
            <a:r>
              <a:rPr lang="en-US" altLang="ko-KR" sz="2000" dirty="0"/>
              <a:t>, </a:t>
            </a:r>
            <a:r>
              <a:rPr lang="ko-KR" altLang="en-US" sz="2000" dirty="0"/>
              <a:t>엑셀 등 관련 프로그램으로 열람</a:t>
            </a:r>
            <a:r>
              <a:rPr lang="en-US" altLang="ko-KR" sz="2000" dirty="0"/>
              <a:t> </a:t>
            </a:r>
            <a:r>
              <a:rPr lang="ko-KR" altLang="en-US" sz="2000" dirty="0"/>
              <a:t>및 편집 가능</a:t>
            </a:r>
            <a:endParaRPr lang="en-US" altLang="ko-KR" sz="20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헤더 설명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B1A707D-0FEF-4C19-9A47-56C37D7B6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50"/>
          <a:stretch/>
        </p:blipFill>
        <p:spPr>
          <a:xfrm>
            <a:off x="8063440" y="1346356"/>
            <a:ext cx="4076700" cy="2856117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F4D4491-7C44-4C14-A0B1-AA4DB99E06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" r="57040"/>
          <a:stretch/>
        </p:blipFill>
        <p:spPr>
          <a:xfrm>
            <a:off x="4276724" y="1963508"/>
            <a:ext cx="3638551" cy="18753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17708C-8E98-489E-9651-FBB0D7D53C9B}"/>
              </a:ext>
            </a:extLst>
          </p:cNvPr>
          <p:cNvSpPr txBox="1"/>
          <p:nvPr/>
        </p:nvSpPr>
        <p:spPr>
          <a:xfrm>
            <a:off x="5382679" y="3879308"/>
            <a:ext cx="12266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&lt;Ex: </a:t>
            </a:r>
            <a:r>
              <a:rPr lang="ko-KR" altLang="en-US" sz="1500" dirty="0"/>
              <a:t>메모장</a:t>
            </a:r>
            <a:r>
              <a:rPr lang="en-US" altLang="ko-KR" sz="1500" dirty="0"/>
              <a:t>&gt;</a:t>
            </a:r>
            <a:endParaRPr 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148F7-72C0-49E2-B738-DA9F7035FC15}"/>
              </a:ext>
            </a:extLst>
          </p:cNvPr>
          <p:cNvSpPr txBox="1"/>
          <p:nvPr/>
        </p:nvSpPr>
        <p:spPr>
          <a:xfrm>
            <a:off x="9748043" y="4215675"/>
            <a:ext cx="10342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&lt;Ex: </a:t>
            </a:r>
            <a:r>
              <a:rPr lang="ko-KR" altLang="en-US" sz="1500" dirty="0"/>
              <a:t>엑셀</a:t>
            </a:r>
            <a:r>
              <a:rPr lang="en-US" altLang="ko-KR" sz="1500" dirty="0"/>
              <a:t>&gt;</a:t>
            </a:r>
            <a:endParaRPr 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74030-1254-4EFC-8080-175D4B94096B}"/>
              </a:ext>
            </a:extLst>
          </p:cNvPr>
          <p:cNvSpPr txBox="1"/>
          <p:nvPr/>
        </p:nvSpPr>
        <p:spPr>
          <a:xfrm>
            <a:off x="-28574" y="2452067"/>
            <a:ext cx="5010150" cy="411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frame_no</a:t>
            </a:r>
            <a:r>
              <a:rPr lang="en-US" altLang="ko-KR" sz="1600" dirty="0"/>
              <a:t>: </a:t>
            </a:r>
            <a:r>
              <a:rPr lang="ko-KR" altLang="en-US" sz="1600" dirty="0"/>
              <a:t>프레임 번호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유의</a:t>
            </a:r>
            <a:r>
              <a:rPr lang="en-US" altLang="ko-KR" sz="1600" dirty="0"/>
              <a:t> - </a:t>
            </a:r>
            <a:r>
              <a:rPr lang="ko-KR" altLang="en-US" sz="1600" dirty="0"/>
              <a:t>정렬 안돼있음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time: </a:t>
            </a:r>
            <a:r>
              <a:rPr lang="ko-KR" altLang="en-US" sz="1600" dirty="0"/>
              <a:t>시간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frame_no</a:t>
            </a:r>
            <a:r>
              <a:rPr lang="en-US" altLang="ko-KR" sz="1600" dirty="0"/>
              <a:t>/fps)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fps</a:t>
            </a:r>
            <a:r>
              <a:rPr lang="ko-KR" altLang="en-US" sz="1600" dirty="0"/>
              <a:t>는 </a:t>
            </a:r>
            <a:r>
              <a:rPr lang="en-US" altLang="ko-KR" sz="1600" dirty="0"/>
              <a:t>GUI</a:t>
            </a:r>
            <a:r>
              <a:rPr lang="ko-KR" altLang="en-US" sz="1600" dirty="0"/>
              <a:t>에서 설정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bDetected</a:t>
            </a:r>
            <a:r>
              <a:rPr lang="en-US" altLang="ko-KR" sz="1600" dirty="0"/>
              <a:t>: </a:t>
            </a:r>
            <a:r>
              <a:rPr lang="ko-KR" altLang="en-US" sz="1600" dirty="0"/>
              <a:t>검출 성공 여부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angle_B</a:t>
            </a:r>
            <a:r>
              <a:rPr lang="en-US" altLang="ko-KR" sz="1600" dirty="0"/>
              <a:t>: </a:t>
            </a:r>
            <a:r>
              <a:rPr lang="ko-KR" altLang="en-US" sz="1600" dirty="0"/>
              <a:t>몸통 각도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angle_L</a:t>
            </a:r>
            <a:r>
              <a:rPr lang="en-US" altLang="ko-KR" sz="1600" dirty="0"/>
              <a:t>: </a:t>
            </a:r>
            <a:r>
              <a:rPr lang="ko-KR" altLang="en-US" sz="1600" dirty="0"/>
              <a:t>왼쪽 눈 각도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angle_wrtB_L</a:t>
            </a:r>
            <a:r>
              <a:rPr lang="en-US" altLang="ko-KR" sz="1600" dirty="0"/>
              <a:t>: </a:t>
            </a:r>
            <a:r>
              <a:rPr lang="ko-KR" altLang="en-US" sz="1600" dirty="0"/>
              <a:t>몸통 각도 기준 왼쪽 눈 각도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angVel_L</a:t>
            </a:r>
            <a:r>
              <a:rPr lang="en-US" altLang="ko-KR" sz="1600" dirty="0"/>
              <a:t>: </a:t>
            </a:r>
            <a:r>
              <a:rPr lang="ko-KR" altLang="en-US" sz="1600" dirty="0"/>
              <a:t>왼쪽 눈 각속도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angVel_wrtB_L</a:t>
            </a:r>
            <a:r>
              <a:rPr lang="en-US" altLang="ko-KR" sz="1600" dirty="0"/>
              <a:t>: </a:t>
            </a:r>
            <a:r>
              <a:rPr lang="ko-KR" altLang="en-US" sz="1600" dirty="0"/>
              <a:t>몸통 각도 기준 왼쪽 눈 각속도</a:t>
            </a: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D86532-25F8-4D09-9789-BD0487832D64}"/>
                  </a:ext>
                </a:extLst>
              </p:cNvPr>
              <p:cNvSpPr txBox="1"/>
              <p:nvPr/>
            </p:nvSpPr>
            <p:spPr>
              <a:xfrm>
                <a:off x="9369955" y="6296482"/>
                <a:ext cx="2824690" cy="4666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ko-KR" altLang="en-US" sz="1400" dirty="0"/>
                  <a:t>각속도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𝑎𝑛𝑔𝑙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𝑎𝑛𝑔𝑙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/>
                          <m:t> 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D86532-25F8-4D09-9789-BD0487832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955" y="6296482"/>
                <a:ext cx="2824690" cy="466603"/>
              </a:xfrm>
              <a:prstGeom prst="rect">
                <a:avLst/>
              </a:prstGeom>
              <a:blipFill>
                <a:blip r:embed="rId5"/>
                <a:stretch>
                  <a:fillRect l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BD0C6E-4B5A-438C-9865-035C5002A621}"/>
              </a:ext>
            </a:extLst>
          </p:cNvPr>
          <p:cNvSpPr txBox="1"/>
          <p:nvPr/>
        </p:nvSpPr>
        <p:spPr>
          <a:xfrm>
            <a:off x="4503199" y="4995832"/>
            <a:ext cx="5289555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angle_R</a:t>
            </a:r>
            <a:r>
              <a:rPr lang="en-US" altLang="ko-KR" sz="1600" dirty="0"/>
              <a:t>: </a:t>
            </a:r>
            <a:r>
              <a:rPr lang="ko-KR" altLang="en-US" sz="1600" dirty="0"/>
              <a:t>오른쪽 눈 각도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angle_wrtB_R</a:t>
            </a:r>
            <a:r>
              <a:rPr lang="en-US" altLang="ko-KR" sz="1600" dirty="0"/>
              <a:t>: </a:t>
            </a:r>
            <a:r>
              <a:rPr lang="ko-KR" altLang="en-US" sz="1600" dirty="0"/>
              <a:t>몸통 각도 기준 오른쪽 눈 각도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angVel_R</a:t>
            </a:r>
            <a:r>
              <a:rPr lang="en-US" altLang="ko-KR" sz="1600" dirty="0"/>
              <a:t>: </a:t>
            </a:r>
            <a:r>
              <a:rPr lang="ko-KR" altLang="en-US" sz="1600" dirty="0"/>
              <a:t>오른쪽 눈 각속도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angVel_wrtB_R</a:t>
            </a:r>
            <a:r>
              <a:rPr lang="en-US" altLang="ko-KR" sz="1600" dirty="0"/>
              <a:t>: </a:t>
            </a:r>
            <a:r>
              <a:rPr lang="ko-KR" altLang="en-US" sz="1600" dirty="0"/>
              <a:t>몸통 각도 기준 오른쪽 눈 각속도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8712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결과 저장 시트 </a:t>
            </a:r>
            <a:r>
              <a:rPr lang="en-US" altLang="ko-KR" sz="4400" dirty="0"/>
              <a:t>(</a:t>
            </a:r>
            <a:r>
              <a:rPr lang="en-US" altLang="ko-KR" dirty="0"/>
              <a:t>result.csv)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F808-72E8-45FA-A7E1-1974B6A2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7467" y="1391910"/>
            <a:ext cx="7324725" cy="551371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헤더 설명 </a:t>
            </a:r>
            <a:r>
              <a:rPr lang="en-US" altLang="ko-KR" sz="2000" dirty="0"/>
              <a:t>(</a:t>
            </a:r>
            <a:r>
              <a:rPr lang="ko-KR" altLang="en-US" sz="2000" dirty="0"/>
              <a:t>이어서</a:t>
            </a:r>
            <a:r>
              <a:rPr lang="en-US" altLang="ko-K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74030-1254-4EFC-8080-175D4B94096B}"/>
              </a:ext>
            </a:extLst>
          </p:cNvPr>
          <p:cNvSpPr txBox="1"/>
          <p:nvPr/>
        </p:nvSpPr>
        <p:spPr>
          <a:xfrm>
            <a:off x="0" y="1949126"/>
            <a:ext cx="5010150" cy="3006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area_L</a:t>
            </a:r>
            <a:r>
              <a:rPr lang="en-US" altLang="ko-KR" sz="1600" dirty="0"/>
              <a:t>: </a:t>
            </a:r>
            <a:r>
              <a:rPr lang="ko-KR" altLang="en-US" sz="1600" dirty="0"/>
              <a:t>왼쪽 눈 면적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area_norm_L</a:t>
            </a:r>
            <a:r>
              <a:rPr lang="en-US" altLang="ko-KR" sz="1600" dirty="0"/>
              <a:t>: </a:t>
            </a:r>
            <a:r>
              <a:rPr lang="ko-KR" altLang="en-US" sz="1600" dirty="0"/>
              <a:t>정규화 된 왼쪽 눈 면적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ax_min_L</a:t>
            </a:r>
            <a:r>
              <a:rPr lang="en-US" altLang="ko-KR" sz="1600" dirty="0"/>
              <a:t>: </a:t>
            </a:r>
            <a:r>
              <a:rPr lang="ko-KR" altLang="en-US" sz="1600" dirty="0"/>
              <a:t>왼쪽 눈 근사 타원의 </a:t>
            </a:r>
            <a:r>
              <a:rPr lang="en-US" altLang="ko-KR" sz="1600" dirty="0"/>
              <a:t>minor axis </a:t>
            </a:r>
            <a:r>
              <a:rPr lang="ko-KR" altLang="en-US" sz="1600" dirty="0"/>
              <a:t>길이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ax:_</a:t>
            </a:r>
            <a:r>
              <a:rPr lang="en-US" altLang="ko-KR" sz="1600" dirty="0" err="1"/>
              <a:t>maj_L</a:t>
            </a:r>
            <a:r>
              <a:rPr lang="en-US" altLang="ko-KR" sz="1600" dirty="0"/>
              <a:t>: </a:t>
            </a:r>
            <a:r>
              <a:rPr lang="ko-KR" altLang="en-US" sz="1600" dirty="0"/>
              <a:t>왼쪽 눈 근사 타원의 </a:t>
            </a:r>
            <a:r>
              <a:rPr lang="en-US" altLang="ko-KR" sz="1600" dirty="0"/>
              <a:t>major axis </a:t>
            </a:r>
            <a:r>
              <a:rPr lang="ko-KR" altLang="en-US" sz="1600" dirty="0"/>
              <a:t>길이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ax_ratio_L</a:t>
            </a:r>
            <a:r>
              <a:rPr lang="en-US" altLang="ko-KR" sz="1600" dirty="0"/>
              <a:t>: </a:t>
            </a:r>
            <a:r>
              <a:rPr lang="ko-KR" altLang="en-US" sz="1600" dirty="0"/>
              <a:t>왼쪽 눈 </a:t>
            </a:r>
            <a:r>
              <a:rPr lang="en-US" altLang="ko-KR" sz="1600" dirty="0"/>
              <a:t>major axis / minor axis </a:t>
            </a:r>
            <a:r>
              <a:rPr lang="ko-KR" altLang="en-US" sz="1600" dirty="0"/>
              <a:t>비율</a:t>
            </a: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D86532-25F8-4D09-9789-BD0487832D64}"/>
                  </a:ext>
                </a:extLst>
              </p:cNvPr>
              <p:cNvSpPr txBox="1"/>
              <p:nvPr/>
            </p:nvSpPr>
            <p:spPr>
              <a:xfrm>
                <a:off x="2886075" y="2970066"/>
                <a:ext cx="2828925" cy="484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ko-KR" altLang="en-US" sz="1600" dirty="0"/>
                  <a:t>면적 정규화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i="1" dirty="0"/>
                          <m:t>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D86532-25F8-4D09-9789-BD0487832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75" y="2970066"/>
                <a:ext cx="2828925" cy="484556"/>
              </a:xfrm>
              <a:prstGeom prst="rect">
                <a:avLst/>
              </a:prstGeom>
              <a:blipFill>
                <a:blip r:embed="rId3"/>
                <a:stretch>
                  <a:fillRect l="-857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BD0C6E-4B5A-438C-9865-035C5002A621}"/>
              </a:ext>
            </a:extLst>
          </p:cNvPr>
          <p:cNvSpPr txBox="1"/>
          <p:nvPr/>
        </p:nvSpPr>
        <p:spPr>
          <a:xfrm>
            <a:off x="4486275" y="1943281"/>
            <a:ext cx="5289555" cy="337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Area_R</a:t>
            </a:r>
            <a:r>
              <a:rPr lang="en-US" altLang="ko-KR" sz="1600" dirty="0"/>
              <a:t>: </a:t>
            </a:r>
            <a:r>
              <a:rPr lang="ko-KR" altLang="en-US" sz="1600" dirty="0"/>
              <a:t>오른쪽 눈 면적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area_norm_R</a:t>
            </a:r>
            <a:r>
              <a:rPr lang="en-US" altLang="ko-KR" sz="1600" dirty="0"/>
              <a:t>: </a:t>
            </a:r>
            <a:r>
              <a:rPr lang="ko-KR" altLang="en-US" sz="1600" dirty="0"/>
              <a:t>정규화 된 오른쪽 눈 면적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ax_min_R</a:t>
            </a:r>
            <a:r>
              <a:rPr lang="en-US" altLang="ko-KR" sz="1600" dirty="0"/>
              <a:t>: </a:t>
            </a:r>
            <a:r>
              <a:rPr lang="ko-KR" altLang="en-US" sz="1600" dirty="0"/>
              <a:t>오른쪽 눈 근사 타원의 </a:t>
            </a:r>
            <a:r>
              <a:rPr lang="en-US" altLang="ko-KR" sz="1600" dirty="0"/>
              <a:t>minor axis </a:t>
            </a:r>
            <a:r>
              <a:rPr lang="ko-KR" altLang="en-US" sz="1600" dirty="0"/>
              <a:t>길이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ax:_</a:t>
            </a:r>
            <a:r>
              <a:rPr lang="en-US" altLang="ko-KR" sz="1600" dirty="0" err="1"/>
              <a:t>maj_R</a:t>
            </a:r>
            <a:r>
              <a:rPr lang="en-US" altLang="ko-KR" sz="1600" dirty="0"/>
              <a:t>: </a:t>
            </a:r>
            <a:r>
              <a:rPr lang="ko-KR" altLang="en-US" sz="1600" dirty="0"/>
              <a:t>오른쪽 눈 근사 타원의 </a:t>
            </a:r>
            <a:r>
              <a:rPr lang="en-US" altLang="ko-KR" sz="1600" dirty="0"/>
              <a:t>major axis </a:t>
            </a:r>
            <a:r>
              <a:rPr lang="ko-KR" altLang="en-US" sz="1600" dirty="0"/>
              <a:t>길이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ax_ratio_R</a:t>
            </a:r>
            <a:r>
              <a:rPr lang="en-US" altLang="ko-KR" sz="1600" dirty="0"/>
              <a:t>: </a:t>
            </a:r>
            <a:r>
              <a:rPr lang="ko-KR" altLang="en-US" sz="1600" dirty="0"/>
              <a:t>오른쪽 눈 </a:t>
            </a:r>
            <a:r>
              <a:rPr lang="en-US" altLang="ko-KR" sz="1600" dirty="0"/>
              <a:t>major axis / minor axis </a:t>
            </a:r>
            <a:r>
              <a:rPr lang="ko-KR" altLang="en-US" sz="1600" dirty="0"/>
              <a:t>비율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0628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altLang="ko-KR" dirty="0"/>
              <a:t>Interpolation (detect </a:t>
            </a:r>
            <a:r>
              <a:rPr lang="ko-KR" altLang="en-US" dirty="0"/>
              <a:t>실패한 </a:t>
            </a:r>
            <a:r>
              <a:rPr lang="en-US" altLang="ko-KR" dirty="0"/>
              <a:t>frame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64A72-33A3-44D8-97E9-302DDB0736A4}"/>
              </a:ext>
            </a:extLst>
          </p:cNvPr>
          <p:cNvSpPr txBox="1"/>
          <p:nvPr/>
        </p:nvSpPr>
        <p:spPr>
          <a:xfrm>
            <a:off x="276124" y="1681163"/>
            <a:ext cx="8550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자동으로 앞</a:t>
            </a:r>
            <a:r>
              <a:rPr lang="en-US" altLang="ko-KR" sz="2000" dirty="0"/>
              <a:t>, </a:t>
            </a:r>
            <a:r>
              <a:rPr lang="ko-KR" altLang="en-US" sz="2000" dirty="0"/>
              <a:t>뒤 </a:t>
            </a:r>
            <a:r>
              <a:rPr lang="en-US" altLang="ko-KR" sz="2000" dirty="0"/>
              <a:t>frame</a:t>
            </a:r>
            <a:r>
              <a:rPr lang="ko-KR" altLang="en-US" sz="2000" dirty="0"/>
              <a:t>들의 평균으로 처리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CF74AA1-936A-4791-AFBD-0CB6C962F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22" y="2890596"/>
            <a:ext cx="4609699" cy="345727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9555DC9-622E-44D7-B639-D3D0DB1A8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91" y="2890596"/>
            <a:ext cx="4609699" cy="34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7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9BC6823-67A6-4630-AD90-4ADC4C4319E1}"/>
              </a:ext>
            </a:extLst>
          </p:cNvPr>
          <p:cNvSpPr txBox="1"/>
          <p:nvPr/>
        </p:nvSpPr>
        <p:spPr>
          <a:xfrm>
            <a:off x="571500" y="1636565"/>
            <a:ext cx="27527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Processing window</a:t>
            </a:r>
            <a:r>
              <a:rPr lang="ko-KR" altLang="en-US" sz="2000" dirty="0"/>
              <a:t>에서</a:t>
            </a:r>
            <a:br>
              <a:rPr lang="en-US" altLang="ko-KR" sz="2000" dirty="0"/>
            </a:br>
            <a:r>
              <a:rPr lang="en-US" altLang="ko-KR" sz="2000" dirty="0"/>
              <a:t>Plotting window</a:t>
            </a:r>
            <a:r>
              <a:rPr lang="ko-KR" altLang="en-US" sz="2000" dirty="0"/>
              <a:t>로 전환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– Plotting</a:t>
            </a:r>
            <a:r>
              <a:rPr lang="ko-KR" altLang="en-US" dirty="0"/>
              <a:t> </a:t>
            </a:r>
            <a:r>
              <a:rPr lang="en-US" altLang="ko-KR" sz="4400" dirty="0"/>
              <a:t>window</a:t>
            </a:r>
            <a:endParaRPr lang="en-US" dirty="0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D9FB88C-2B6B-4517-B002-081E8BE4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08" y="2498613"/>
            <a:ext cx="5314950" cy="41180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>
            <a:off x="4683133" y="2552736"/>
            <a:ext cx="954325" cy="3179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9F99E-D266-4604-9BFC-23ADF68A37D5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>
            <a:off x="3324225" y="1990508"/>
            <a:ext cx="1358908" cy="7212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8A23669F-7D86-40B9-BCC7-9448B567C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750" y="2498613"/>
            <a:ext cx="5333481" cy="41180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A05EC16-7AC7-42BA-B0B4-D1416F8EF88D}"/>
              </a:ext>
            </a:extLst>
          </p:cNvPr>
          <p:cNvSpPr txBox="1"/>
          <p:nvPr/>
        </p:nvSpPr>
        <p:spPr>
          <a:xfrm>
            <a:off x="8189675" y="1696965"/>
            <a:ext cx="30017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Plotting</a:t>
            </a:r>
            <a:r>
              <a:rPr lang="en-US" sz="2000" dirty="0"/>
              <a:t> window</a:t>
            </a:r>
            <a:r>
              <a:rPr lang="ko-KR" altLang="en-US" sz="2000" dirty="0"/>
              <a:t>에서</a:t>
            </a:r>
            <a:br>
              <a:rPr lang="en-US" altLang="ko-KR" sz="2000" dirty="0"/>
            </a:br>
            <a:r>
              <a:rPr lang="en-US" sz="2000" dirty="0"/>
              <a:t>Processing</a:t>
            </a:r>
            <a:r>
              <a:rPr lang="en-US" altLang="ko-KR" sz="2000" dirty="0"/>
              <a:t> window</a:t>
            </a:r>
            <a:r>
              <a:rPr lang="ko-KR" altLang="en-US" sz="2000" dirty="0"/>
              <a:t>로 전환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24D70A-016B-46E3-B896-D200B0084336}"/>
              </a:ext>
            </a:extLst>
          </p:cNvPr>
          <p:cNvSpPr/>
          <p:nvPr/>
        </p:nvSpPr>
        <p:spPr>
          <a:xfrm>
            <a:off x="6080800" y="2546274"/>
            <a:ext cx="954325" cy="3179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5BDE92-A4F8-4F1D-A2B5-2A48B187CE5F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7035125" y="2050908"/>
            <a:ext cx="1154550" cy="6543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0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C113-941D-4A6E-8F28-A5705EC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</a:t>
            </a:r>
            <a:r>
              <a:rPr lang="en-US" altLang="ko-KR" dirty="0"/>
              <a:t>, </a:t>
            </a:r>
            <a:r>
              <a:rPr lang="ko-KR" altLang="en-US" dirty="0"/>
              <a:t>설치 및 실행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E551-D873-457F-B098-EA4143A4C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009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실행방법 </a:t>
            </a:r>
            <a:r>
              <a:rPr lang="en-US" altLang="ko-KR" sz="2000" dirty="0"/>
              <a:t>(</a:t>
            </a:r>
            <a:r>
              <a:rPr lang="ko-KR" altLang="en-US" sz="2000" dirty="0"/>
              <a:t>이어서</a:t>
            </a:r>
            <a:r>
              <a:rPr lang="en-US" altLang="ko-KR" sz="2000" dirty="0"/>
              <a:t>)</a:t>
            </a:r>
            <a:endParaRPr lang="en-US" sz="2000" dirty="0"/>
          </a:p>
          <a:p>
            <a:pPr marL="457200" indent="-457200">
              <a:buAutoNum type="arabicPeriod" startAt="4"/>
            </a:pPr>
            <a:r>
              <a:rPr lang="en-US" altLang="ko-KR" sz="2000" dirty="0" err="1"/>
              <a:t>venv</a:t>
            </a:r>
            <a:r>
              <a:rPr lang="en-US" altLang="ko-KR" sz="2000" dirty="0"/>
              <a:t> </a:t>
            </a:r>
            <a:r>
              <a:rPr lang="ko-KR" altLang="en-US" sz="2000" dirty="0"/>
              <a:t>가상환경</a:t>
            </a:r>
            <a:r>
              <a:rPr lang="en-US" altLang="ko-KR" sz="2000" dirty="0"/>
              <a:t>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lvl="1"/>
            <a:r>
              <a:rPr lang="ko-KR" altLang="en-US" sz="2000" dirty="0"/>
              <a:t>가상환경</a:t>
            </a:r>
            <a:r>
              <a:rPr lang="en-US" altLang="ko-KR" sz="2000" dirty="0"/>
              <a:t>: </a:t>
            </a:r>
            <a:r>
              <a:rPr lang="ko-KR" altLang="en-US" sz="2000" dirty="0"/>
              <a:t>프로그램별 필요 패키지를 관리하는 도구</a:t>
            </a:r>
            <a:endParaRPr lang="en-US" altLang="ko-KR" sz="2000" dirty="0"/>
          </a:p>
          <a:p>
            <a:pPr lvl="1"/>
            <a:r>
              <a:rPr lang="ko-KR" altLang="en-US" sz="2000" dirty="0"/>
              <a:t>명령어 형태</a:t>
            </a:r>
            <a:r>
              <a:rPr lang="en-US" altLang="ko-KR" sz="2000" dirty="0"/>
              <a:t>: python -m </a:t>
            </a:r>
            <a:r>
              <a:rPr lang="en-US" altLang="ko-KR" sz="2000" dirty="0" err="1"/>
              <a:t>venv</a:t>
            </a:r>
            <a:r>
              <a:rPr lang="en-US" altLang="ko-KR" sz="2000" dirty="0"/>
              <a:t> &lt;</a:t>
            </a:r>
            <a:r>
              <a:rPr lang="ko-KR" altLang="en-US" sz="2000" dirty="0"/>
              <a:t>가상환경 이름</a:t>
            </a:r>
            <a:r>
              <a:rPr lang="en-US" altLang="ko-KR" sz="2000" dirty="0"/>
              <a:t>&gt;</a:t>
            </a:r>
          </a:p>
          <a:p>
            <a:pPr lvl="1"/>
            <a:r>
              <a:rPr lang="en-US" altLang="ko-KR" sz="2000" dirty="0"/>
              <a:t>Ex:</a:t>
            </a:r>
            <a:r>
              <a:rPr lang="ko-KR" altLang="en-US" sz="2000" dirty="0"/>
              <a:t> 이름이 </a:t>
            </a:r>
            <a:r>
              <a:rPr lang="en-US" altLang="ko-KR" sz="2000" dirty="0"/>
              <a:t>“.</a:t>
            </a:r>
            <a:r>
              <a:rPr lang="en-US" altLang="ko-KR" sz="2000" dirty="0" err="1"/>
              <a:t>venv</a:t>
            </a:r>
            <a:r>
              <a:rPr lang="en-US" altLang="ko-KR" sz="2000" dirty="0"/>
              <a:t>”</a:t>
            </a:r>
            <a:r>
              <a:rPr lang="ko-KR" altLang="en-US" sz="2000" dirty="0"/>
              <a:t>인 가상환경</a:t>
            </a:r>
            <a:r>
              <a:rPr lang="en-US" altLang="ko-KR" sz="2000" dirty="0"/>
              <a:t> </a:t>
            </a:r>
            <a:r>
              <a:rPr lang="ko-KR" altLang="en-US" sz="2000" dirty="0"/>
              <a:t>생성</a:t>
            </a:r>
            <a:r>
              <a:rPr lang="en-US" altLang="ko-KR" sz="2000" dirty="0"/>
              <a:t>: </a:t>
            </a:r>
            <a:r>
              <a:rPr lang="en-US" altLang="ko-KR" sz="2000" i="1" dirty="0"/>
              <a:t>python -m </a:t>
            </a:r>
            <a:r>
              <a:rPr lang="en-US" altLang="ko-KR" sz="2000" i="1" dirty="0" err="1"/>
              <a:t>venv</a:t>
            </a:r>
            <a:r>
              <a:rPr lang="en-US" altLang="ko-KR" sz="2000" i="1" dirty="0"/>
              <a:t> .</a:t>
            </a:r>
            <a:r>
              <a:rPr lang="en-US" altLang="ko-KR" sz="2000" i="1" dirty="0" err="1"/>
              <a:t>venv</a:t>
            </a:r>
            <a:endParaRPr lang="en-US" altLang="ko-KR" sz="2000" i="1" dirty="0"/>
          </a:p>
          <a:p>
            <a:pPr marL="0" indent="0">
              <a:buNone/>
            </a:pPr>
            <a:r>
              <a:rPr lang="en-US" altLang="ko-KR" sz="2000" dirty="0"/>
              <a:t>5.    </a:t>
            </a:r>
            <a:r>
              <a:rPr lang="ko-KR" altLang="en-US" sz="2000" dirty="0"/>
              <a:t>가상환경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venv</a:t>
            </a:r>
            <a:r>
              <a:rPr lang="en-US" altLang="ko-KR" sz="2000" dirty="0"/>
              <a:t> </a:t>
            </a:r>
            <a:r>
              <a:rPr lang="ko-KR" altLang="en-US" sz="2000" dirty="0"/>
              <a:t>활성화</a:t>
            </a:r>
            <a:endParaRPr lang="en-US" altLang="ko-KR" sz="2000" dirty="0"/>
          </a:p>
          <a:p>
            <a:pPr lvl="1"/>
            <a:r>
              <a:rPr lang="en-US" altLang="ko-KR" sz="2000" i="1" dirty="0"/>
              <a:t>.</a:t>
            </a:r>
            <a:r>
              <a:rPr lang="en-US" altLang="ko-KR" sz="2000" i="1" dirty="0" err="1"/>
              <a:t>venv</a:t>
            </a:r>
            <a:r>
              <a:rPr lang="en-US" altLang="ko-KR" sz="2000" i="1" dirty="0"/>
              <a:t>\Scripts\activate.bat</a:t>
            </a:r>
          </a:p>
          <a:p>
            <a:pPr lvl="1"/>
            <a:r>
              <a:rPr lang="ko-KR" altLang="en-US" sz="2000" dirty="0"/>
              <a:t>활성화 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   (</a:t>
            </a:r>
            <a:r>
              <a:rPr lang="ko-KR" altLang="en-US" sz="2000" dirty="0"/>
              <a:t>최초 실행시에만</a:t>
            </a:r>
            <a:r>
              <a:rPr lang="en-US" altLang="ko-KR" sz="2000" dirty="0"/>
              <a:t>)</a:t>
            </a:r>
            <a:r>
              <a:rPr lang="ko-KR" altLang="en-US" sz="2000" dirty="0"/>
              <a:t> 필요 패키지 다운도르</a:t>
            </a:r>
            <a:endParaRPr lang="en-US" altLang="ko-KR" sz="2000" dirty="0"/>
          </a:p>
          <a:p>
            <a:pPr lvl="1"/>
            <a:r>
              <a:rPr lang="en-US" altLang="ko-KR" sz="2000" i="1" dirty="0"/>
              <a:t>pip install -r requirements.txt</a:t>
            </a:r>
          </a:p>
          <a:p>
            <a:pPr marL="0" indent="0">
              <a:buNone/>
            </a:pPr>
            <a:r>
              <a:rPr lang="en-US" altLang="ko-KR" sz="2000" dirty="0"/>
              <a:t>7.    “main.py”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lvl="1"/>
            <a:r>
              <a:rPr lang="en-US" altLang="ko-KR" sz="2000" i="1" dirty="0"/>
              <a:t>python</a:t>
            </a:r>
            <a:r>
              <a:rPr lang="ko-KR" altLang="en-US" sz="2000" i="1" dirty="0"/>
              <a:t> </a:t>
            </a:r>
            <a:r>
              <a:rPr lang="en-US" altLang="ko-KR" sz="2000" i="1" dirty="0"/>
              <a:t>main.py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060F6D-C3B1-49C4-9606-6E23FCE5F90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62796" y="4519447"/>
            <a:ext cx="3965034" cy="3104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5A938C-1EAF-4E98-8750-19D7FDD46AEE}"/>
              </a:ext>
            </a:extLst>
          </p:cNvPr>
          <p:cNvGrpSpPr/>
          <p:nvPr/>
        </p:nvGrpSpPr>
        <p:grpSpPr>
          <a:xfrm>
            <a:off x="7505925" y="201804"/>
            <a:ext cx="4686075" cy="2812978"/>
            <a:chOff x="7297443" y="3604466"/>
            <a:chExt cx="4686075" cy="2812978"/>
          </a:xfrm>
        </p:grpSpPr>
        <p:pic>
          <p:nvPicPr>
            <p:cNvPr id="10" name="Picture 9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80469769-C495-4326-A980-2BE4F27CE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7443" y="3604466"/>
              <a:ext cx="4686075" cy="2812978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F2314A-4780-4F61-9099-1182984CDC5E}"/>
                </a:ext>
              </a:extLst>
            </p:cNvPr>
            <p:cNvSpPr/>
            <p:nvPr/>
          </p:nvSpPr>
          <p:spPr>
            <a:xfrm>
              <a:off x="7751684" y="4387753"/>
              <a:ext cx="504549" cy="27302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CA77916-103D-4921-8747-DF54E9CAD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60" y="3941430"/>
            <a:ext cx="4318040" cy="5035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D766804-15C8-41A2-BA49-EA559E1DC0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035760" y="4519447"/>
            <a:ext cx="2438907" cy="5035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0C17A46-24F7-4A3E-A174-5413CF9DBC4A}"/>
              </a:ext>
            </a:extLst>
          </p:cNvPr>
          <p:cNvSpPr/>
          <p:nvPr/>
        </p:nvSpPr>
        <p:spPr>
          <a:xfrm>
            <a:off x="7027830" y="4636926"/>
            <a:ext cx="932336" cy="386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36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964716F-13D0-4EF2-A34D-9318CED17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3"/>
          <a:stretch/>
        </p:blipFill>
        <p:spPr>
          <a:xfrm>
            <a:off x="8677275" y="1777837"/>
            <a:ext cx="3514725" cy="50801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BC6823-67A6-4630-AD90-4ADC4C4319E1}"/>
              </a:ext>
            </a:extLst>
          </p:cNvPr>
          <p:cNvSpPr txBox="1"/>
          <p:nvPr/>
        </p:nvSpPr>
        <p:spPr>
          <a:xfrm>
            <a:off x="285750" y="1782600"/>
            <a:ext cx="46177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/>
              <a:t>X</a:t>
            </a:r>
            <a:r>
              <a:rPr lang="ko-KR" altLang="en-US" sz="2000" b="1" dirty="0"/>
              <a:t>축 설정</a:t>
            </a:r>
            <a:endParaRPr lang="en-US" altLang="ko-KR" sz="2000" b="1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Axis: </a:t>
            </a:r>
            <a:r>
              <a:rPr lang="ko-KR" altLang="en-US" sz="2000" dirty="0"/>
              <a:t>택</a:t>
            </a:r>
            <a:r>
              <a:rPr lang="en-US" altLang="ko-KR" sz="2000" dirty="0"/>
              <a:t>1 (time, frame, frequency)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/>
              <a:t>Frequency </a:t>
            </a:r>
            <a:r>
              <a:rPr lang="ko-KR" altLang="en-US" sz="2000" dirty="0"/>
              <a:t>선택시 </a:t>
            </a:r>
            <a:r>
              <a:rPr lang="en-US" altLang="ko-KR" sz="2000" dirty="0"/>
              <a:t>FFT </a:t>
            </a:r>
            <a:r>
              <a:rPr lang="ko-KR" altLang="en-US" sz="2000" dirty="0"/>
              <a:t>처리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Range, grid, label:</a:t>
            </a:r>
            <a:br>
              <a:rPr lang="en-US" altLang="ko-KR" sz="2000" dirty="0"/>
            </a:br>
            <a:r>
              <a:rPr lang="en-US" altLang="ko-KR" sz="2000" dirty="0"/>
              <a:t>Auto </a:t>
            </a:r>
            <a:r>
              <a:rPr lang="ko-KR" altLang="en-US" sz="2000" dirty="0"/>
              <a:t>체크박스 해제해서 수정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Grid </a:t>
            </a:r>
            <a:r>
              <a:rPr lang="ko-KR" altLang="en-US" sz="2000" dirty="0"/>
              <a:t>설정 방법</a:t>
            </a:r>
            <a:r>
              <a:rPr lang="en-US" altLang="ko-KR" sz="2000" dirty="0"/>
              <a:t>: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/>
              <a:t>From: </a:t>
            </a:r>
            <a:r>
              <a:rPr lang="ko-KR" altLang="en-US" sz="2000" dirty="0"/>
              <a:t>첫 </a:t>
            </a:r>
            <a:r>
              <a:rPr lang="en-US" altLang="ko-KR" sz="2000" dirty="0"/>
              <a:t>grid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/>
              <a:t>To:</a:t>
            </a:r>
            <a:r>
              <a:rPr lang="ko-KR" altLang="en-US" sz="2000" dirty="0"/>
              <a:t> 마지막</a:t>
            </a:r>
            <a:r>
              <a:rPr lang="en-US" altLang="ko-KR" sz="2000" dirty="0"/>
              <a:t> grid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/>
              <a:t>Count: grid </a:t>
            </a:r>
            <a:r>
              <a:rPr lang="ko-KR" altLang="en-US" sz="2000" dirty="0"/>
              <a:t>갯수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en-US" altLang="ko-KR" sz="2000" dirty="0"/>
              <a:t>Ex: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– Plotting</a:t>
            </a:r>
            <a:r>
              <a:rPr lang="ko-KR" altLang="en-US" dirty="0"/>
              <a:t> </a:t>
            </a:r>
            <a:r>
              <a:rPr lang="en-US" altLang="ko-KR" sz="4400" dirty="0"/>
              <a:t>window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>
            <a:off x="9483733" y="3123648"/>
            <a:ext cx="2584442" cy="11942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9F99E-D266-4604-9BFC-23ADF68A37D5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>
            <a:off x="4903458" y="3367650"/>
            <a:ext cx="4580275" cy="3531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76337079-67FF-47A6-86C4-CA9163C9C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89" r="37104"/>
          <a:stretch/>
        </p:blipFill>
        <p:spPr>
          <a:xfrm>
            <a:off x="4067175" y="4397395"/>
            <a:ext cx="3137235" cy="2460605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D67E1F78-9C9A-4E60-BF56-AE5E39DA44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64" b="64211"/>
          <a:stretch/>
        </p:blipFill>
        <p:spPr>
          <a:xfrm>
            <a:off x="1455291" y="4952699"/>
            <a:ext cx="2507225" cy="15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31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964716F-13D0-4EF2-A34D-9318CED1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33" y="1777837"/>
            <a:ext cx="7031367" cy="50801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BC6823-67A6-4630-AD90-4ADC4C4319E1}"/>
              </a:ext>
            </a:extLst>
          </p:cNvPr>
          <p:cNvSpPr txBox="1"/>
          <p:nvPr/>
        </p:nvSpPr>
        <p:spPr>
          <a:xfrm>
            <a:off x="285750" y="1782600"/>
            <a:ext cx="46177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/>
              <a:t>Y</a:t>
            </a:r>
            <a:r>
              <a:rPr lang="ko-KR" altLang="en-US" sz="2000" b="1" dirty="0"/>
              <a:t>축 설정</a:t>
            </a:r>
            <a:endParaRPr lang="en-US" altLang="ko-KR" sz="2000" b="1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X</a:t>
            </a:r>
            <a:r>
              <a:rPr lang="ko-KR" altLang="en-US" sz="2000" dirty="0"/>
              <a:t>축과 대체로 동일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Axis:</a:t>
            </a:r>
          </a:p>
          <a:p>
            <a:pPr marL="1257300" lvl="2" indent="-342900">
              <a:buFontTx/>
              <a:buChar char="-"/>
            </a:pPr>
            <a:r>
              <a:rPr lang="en-US" sz="2000" dirty="0" err="1"/>
              <a:t>angVel</a:t>
            </a:r>
            <a:r>
              <a:rPr lang="en-US" sz="2000" dirty="0"/>
              <a:t>: </a:t>
            </a:r>
            <a:r>
              <a:rPr lang="ko-KR" altLang="en-US" sz="2000" dirty="0"/>
              <a:t>각속도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en-US" sz="2000" dirty="0"/>
              <a:t>area: </a:t>
            </a:r>
            <a:r>
              <a:rPr lang="ko-KR" altLang="en-US" sz="2000" dirty="0"/>
              <a:t>정규화 된 면적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en-US" sz="2000" dirty="0" err="1"/>
              <a:t>axRatio</a:t>
            </a:r>
            <a:r>
              <a:rPr lang="en-US" sz="2000" dirty="0"/>
              <a:t>: </a:t>
            </a:r>
            <a:r>
              <a:rPr lang="ko-KR" altLang="en-US" sz="2000" dirty="0"/>
              <a:t>장축</a:t>
            </a:r>
            <a:r>
              <a:rPr lang="en-US" altLang="ko-KR" sz="2000" dirty="0"/>
              <a:t>/</a:t>
            </a:r>
            <a:r>
              <a:rPr lang="ko-KR" altLang="en-US" sz="2000" dirty="0"/>
              <a:t>단축 비율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 err="1"/>
              <a:t>angVel</a:t>
            </a:r>
            <a:r>
              <a:rPr lang="en-US" altLang="ko-KR" sz="2000" dirty="0"/>
              <a:t> </a:t>
            </a:r>
            <a:r>
              <a:rPr lang="ko-KR" altLang="en-US" sz="2000" dirty="0"/>
              <a:t>선택시 </a:t>
            </a:r>
            <a:r>
              <a:rPr lang="en-US" altLang="ko-KR" sz="2000" dirty="0"/>
              <a:t>x</a:t>
            </a:r>
            <a:r>
              <a:rPr lang="ko-KR" altLang="en-US" sz="2000" dirty="0"/>
              <a:t>축 선택을 </a:t>
            </a:r>
            <a:r>
              <a:rPr lang="en-US" altLang="ko-KR" sz="2000" dirty="0"/>
              <a:t>frame</a:t>
            </a:r>
            <a:r>
              <a:rPr lang="ko-KR" altLang="en-US" sz="2000" dirty="0"/>
              <a:t>으로 할 수 없음</a:t>
            </a:r>
            <a:endParaRPr lang="en-US" altLang="ko-KR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– Plotting</a:t>
            </a:r>
            <a:r>
              <a:rPr lang="ko-KR" altLang="en-US" dirty="0"/>
              <a:t> </a:t>
            </a:r>
            <a:r>
              <a:rPr lang="en-US" altLang="ko-KR" sz="4400" dirty="0"/>
              <a:t>window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>
            <a:off x="9483733" y="4180923"/>
            <a:ext cx="2584442" cy="11721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9F99E-D266-4604-9BFC-23ADF68A37D5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>
            <a:off x="4903458" y="3059873"/>
            <a:ext cx="4580275" cy="170711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878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964716F-13D0-4EF2-A34D-9318CED17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31"/>
          <a:stretch/>
        </p:blipFill>
        <p:spPr>
          <a:xfrm>
            <a:off x="9382125" y="1777837"/>
            <a:ext cx="2838450" cy="50801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BC6823-67A6-4630-AD90-4ADC4C4319E1}"/>
              </a:ext>
            </a:extLst>
          </p:cNvPr>
          <p:cNvSpPr txBox="1"/>
          <p:nvPr/>
        </p:nvSpPr>
        <p:spPr>
          <a:xfrm>
            <a:off x="285750" y="1782600"/>
            <a:ext cx="461770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/>
              <a:t>일반 설정</a:t>
            </a:r>
            <a:endParaRPr lang="en-US" altLang="ko-KR" sz="2000" b="1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왼쪽 및 오른쪽 눈 선택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 err="1"/>
              <a:t>w.r.t.</a:t>
            </a:r>
            <a:r>
              <a:rPr lang="en-US" altLang="ko-KR" sz="2000" dirty="0"/>
              <a:t> body: </a:t>
            </a:r>
            <a:r>
              <a:rPr lang="ko-KR" altLang="en-US" sz="2000" dirty="0"/>
              <a:t>각도들을 몸통 각도 기준으로 할지 선택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Color(s):</a:t>
            </a:r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기본 색상 이름으로 지정 가능 </a:t>
            </a:r>
            <a:r>
              <a:rPr lang="en-US" altLang="ko-KR" sz="2000" dirty="0"/>
              <a:t>(red, black, yellow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/>
              <a:t>16</a:t>
            </a:r>
            <a:r>
              <a:rPr lang="ko-KR" altLang="en-US" sz="2000" dirty="0"/>
              <a:t>진수 </a:t>
            </a:r>
            <a:r>
              <a:rPr lang="en-US" altLang="ko-KR" sz="2000" dirty="0"/>
              <a:t>RGB</a:t>
            </a:r>
            <a:r>
              <a:rPr lang="ko-KR" altLang="en-US" sz="2000" dirty="0"/>
              <a:t>코드 사용 가능</a:t>
            </a:r>
            <a:br>
              <a:rPr lang="en-US" altLang="ko-KR" sz="2000" dirty="0"/>
            </a:br>
            <a:r>
              <a:rPr lang="en-US" altLang="ko-KR" sz="2000" dirty="0"/>
              <a:t>(#rrggbb) </a:t>
            </a:r>
            <a:r>
              <a:rPr lang="ko-KR" altLang="en-US" sz="2000" dirty="0"/>
              <a:t>형식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Label(s) </a:t>
            </a:r>
            <a:r>
              <a:rPr lang="ko-KR" altLang="en-US" sz="2000" dirty="0"/>
              <a:t>및 </a:t>
            </a:r>
            <a:r>
              <a:rPr lang="en-US" altLang="ko-KR" sz="2000" dirty="0"/>
              <a:t>Title: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/>
              <a:t>Latex </a:t>
            </a:r>
            <a:r>
              <a:rPr lang="ko-KR" altLang="en-US" sz="2000" dirty="0"/>
              <a:t>포함해서 수정 가능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en-US" altLang="ko-KR" sz="2000" dirty="0"/>
              <a:t>Ex:</a:t>
            </a:r>
          </a:p>
          <a:p>
            <a:pPr marL="1257300" lvl="2" indent="-342900">
              <a:buFontTx/>
              <a:buChar char="-"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– Plotting</a:t>
            </a:r>
            <a:r>
              <a:rPr lang="ko-KR" altLang="en-US" dirty="0"/>
              <a:t> </a:t>
            </a:r>
            <a:r>
              <a:rPr lang="en-US" altLang="ko-KR" sz="4400" dirty="0"/>
              <a:t>window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>
            <a:off x="9559933" y="5228673"/>
            <a:ext cx="2584442" cy="11721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6DE0DF6-325C-4F3E-BCC3-279EFD35557B}"/>
              </a:ext>
            </a:extLst>
          </p:cNvPr>
          <p:cNvCxnSpPr>
            <a:cxnSpLocks/>
          </p:cNvCxnSpPr>
          <p:nvPr/>
        </p:nvCxnSpPr>
        <p:spPr>
          <a:xfrm rot="10800000">
            <a:off x="2019305" y="1962153"/>
            <a:ext cx="7540629" cy="3933823"/>
          </a:xfrm>
          <a:prstGeom prst="bentConnector3">
            <a:avLst>
              <a:gd name="adj1" fmla="val 692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EB6BEE-2FCF-4117-B42E-412BAC25B5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952"/>
          <a:stretch/>
        </p:blipFill>
        <p:spPr>
          <a:xfrm>
            <a:off x="1581150" y="5480513"/>
            <a:ext cx="2825548" cy="1310653"/>
          </a:xfrm>
          <a:prstGeom prst="rect">
            <a:avLst/>
          </a:prstGeom>
        </p:spPr>
      </p:pic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95D8BE90-862D-439B-B085-B79790D83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506" y="3694776"/>
            <a:ext cx="4178494" cy="316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71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964716F-13D0-4EF2-A34D-9318CED1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33" y="1777837"/>
            <a:ext cx="7031367" cy="50801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BC6823-67A6-4630-AD90-4ADC4C4319E1}"/>
              </a:ext>
            </a:extLst>
          </p:cNvPr>
          <p:cNvSpPr txBox="1"/>
          <p:nvPr/>
        </p:nvSpPr>
        <p:spPr>
          <a:xfrm>
            <a:off x="285750" y="1782600"/>
            <a:ext cx="4617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/>
              <a:t>Generate </a:t>
            </a:r>
            <a:r>
              <a:rPr lang="ko-KR" altLang="en-US" sz="2000" b="1" dirty="0"/>
              <a:t>버튼</a:t>
            </a:r>
            <a:endParaRPr lang="en-US" altLang="ko-KR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– Plotting</a:t>
            </a:r>
            <a:r>
              <a:rPr lang="ko-KR" altLang="en-US" dirty="0"/>
              <a:t> </a:t>
            </a:r>
            <a:r>
              <a:rPr lang="en-US" altLang="ko-KR" sz="4400" dirty="0"/>
              <a:t>window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>
            <a:off x="9544050" y="6315074"/>
            <a:ext cx="2647950" cy="5429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64A72-33A3-44D8-97E9-302DDB0736A4}"/>
              </a:ext>
            </a:extLst>
          </p:cNvPr>
          <p:cNvSpPr txBox="1"/>
          <p:nvPr/>
        </p:nvSpPr>
        <p:spPr>
          <a:xfrm>
            <a:off x="285750" y="2382765"/>
            <a:ext cx="469867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원하는 설정 입력 후 버튼 클릭해서 그래프 생성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생성시마다 하위 폴더 </a:t>
            </a:r>
            <a:br>
              <a:rPr lang="en-US" altLang="ko-KR" sz="2000" dirty="0"/>
            </a:br>
            <a:r>
              <a:rPr lang="en-US" altLang="ko-KR" sz="2000" dirty="0"/>
              <a:t>‘results\&lt;</a:t>
            </a:r>
            <a:r>
              <a:rPr lang="ko-KR" altLang="en-US" sz="2000" dirty="0"/>
              <a:t>동영상 이름</a:t>
            </a:r>
            <a:r>
              <a:rPr lang="en-US" altLang="ko-KR" sz="2000" dirty="0"/>
              <a:t>&gt;’</a:t>
            </a:r>
            <a:r>
              <a:rPr lang="ko-KR" altLang="en-US" sz="2000"/>
              <a:t>에 저장됨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기본 저장 이름</a:t>
            </a:r>
            <a:r>
              <a:rPr lang="en-US" altLang="ko-KR" sz="2000" dirty="0"/>
              <a:t>: </a:t>
            </a:r>
            <a:r>
              <a:rPr lang="ko-KR" altLang="en-US" sz="2000" dirty="0"/>
              <a:t>날짜 및 시간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저장 형식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png</a:t>
            </a:r>
            <a:r>
              <a:rPr lang="en-US" altLang="ko-KR" sz="2000" dirty="0"/>
              <a:t> +</a:t>
            </a:r>
            <a:r>
              <a:rPr lang="ko-KR" altLang="en-US" sz="2000" dirty="0"/>
              <a:t> </a:t>
            </a:r>
            <a:r>
              <a:rPr lang="en-US" altLang="ko-KR" sz="2000" dirty="0"/>
              <a:t>pdf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99F0E3-B89B-4A7C-B516-D819410C3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96" y="3743325"/>
            <a:ext cx="1848108" cy="1514686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E47DEF-FA99-4DF8-ABA0-BCEDBA0F0A1B}"/>
              </a:ext>
            </a:extLst>
          </p:cNvPr>
          <p:cNvCxnSpPr>
            <a:cxnSpLocks/>
          </p:cNvCxnSpPr>
          <p:nvPr/>
        </p:nvCxnSpPr>
        <p:spPr>
          <a:xfrm rot="10800000">
            <a:off x="2524128" y="1952626"/>
            <a:ext cx="7019923" cy="4638675"/>
          </a:xfrm>
          <a:prstGeom prst="bentConnector3">
            <a:avLst>
              <a:gd name="adj1" fmla="val 65604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34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C113-941D-4A6E-8F28-A5705EC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</a:t>
            </a:r>
            <a:r>
              <a:rPr lang="en-US" altLang="ko-KR" dirty="0"/>
              <a:t>, </a:t>
            </a:r>
            <a:r>
              <a:rPr lang="ko-KR" altLang="en-US" dirty="0"/>
              <a:t>설치 및 실행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E551-D873-457F-B098-EA4143A4C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009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폴더 구조</a:t>
            </a:r>
            <a:endParaRPr lang="en-US" altLang="ko-KR" sz="2000" dirty="0"/>
          </a:p>
          <a:p>
            <a:pPr lvl="1"/>
            <a:r>
              <a:rPr lang="en-US" sz="1600" dirty="0"/>
              <a:t>Images: </a:t>
            </a:r>
            <a:r>
              <a:rPr lang="ko-KR" altLang="en-US" sz="1600" dirty="0"/>
              <a:t>프레임별 원본 및 검출 사진</a:t>
            </a:r>
            <a:endParaRPr lang="en-US" altLang="ko-KR" sz="1600" dirty="0"/>
          </a:p>
          <a:p>
            <a:pPr lvl="1"/>
            <a:r>
              <a:rPr lang="en-US" sz="1600" dirty="0"/>
              <a:t>Results: </a:t>
            </a:r>
            <a:r>
              <a:rPr lang="ko-KR" altLang="en-US" sz="1600" dirty="0"/>
              <a:t>동영상별 검출 설정</a:t>
            </a:r>
            <a:r>
              <a:rPr lang="en-US" altLang="ko-KR" sz="1600" dirty="0"/>
              <a:t>, </a:t>
            </a:r>
            <a:r>
              <a:rPr lang="ko-KR" altLang="en-US" sz="1600" dirty="0"/>
              <a:t>결과 </a:t>
            </a:r>
            <a:r>
              <a:rPr lang="en-US" altLang="ko-KR" sz="1600" dirty="0"/>
              <a:t>csv </a:t>
            </a:r>
            <a:r>
              <a:rPr lang="ko-KR" altLang="en-US" sz="1600" dirty="0"/>
              <a:t>파일</a:t>
            </a:r>
            <a:r>
              <a:rPr lang="en-US" altLang="ko-KR" sz="1600" dirty="0"/>
              <a:t> </a:t>
            </a:r>
            <a:r>
              <a:rPr lang="ko-KR" altLang="en-US" sz="1600" dirty="0"/>
              <a:t>및 그래프</a:t>
            </a:r>
            <a:endParaRPr lang="en-US" altLang="ko-KR" sz="1600" dirty="0"/>
          </a:p>
          <a:p>
            <a:pPr lvl="1"/>
            <a:r>
              <a:rPr lang="en-US" sz="1600" dirty="0"/>
              <a:t>Videos: </a:t>
            </a:r>
            <a:r>
              <a:rPr lang="ko-KR" altLang="en-US" sz="1600"/>
              <a:t>분석할 동영상 파일들을 여기로 이동</a:t>
            </a:r>
            <a:endParaRPr lang="en-US" sz="16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636C67-2C55-4B5E-9FA1-351D3D2B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74" y="1979255"/>
            <a:ext cx="3033361" cy="343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4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</a:t>
            </a:r>
            <a:r>
              <a:rPr lang="en-US" altLang="ko-KR" dirty="0"/>
              <a:t>, </a:t>
            </a:r>
            <a:r>
              <a:rPr lang="ko-KR" altLang="en-US" dirty="0"/>
              <a:t>설치 및 실행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BB050B-7E5A-45BD-A885-7FE8B382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009"/>
            <a:ext cx="4965834" cy="435133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실행 화면</a:t>
            </a:r>
            <a:endParaRPr lang="en-US" altLang="ko-KR" sz="2000" dirty="0"/>
          </a:p>
          <a:p>
            <a:pPr lvl="1"/>
            <a:r>
              <a:rPr lang="en-US" altLang="ko-KR" sz="2000" dirty="0"/>
              <a:t>GUI (Graphical User Interface):</a:t>
            </a:r>
          </a:p>
          <a:p>
            <a:pPr lvl="2"/>
            <a:r>
              <a:rPr lang="ko-KR" altLang="en-US" dirty="0"/>
              <a:t>메인 화면</a:t>
            </a:r>
            <a:endParaRPr lang="en-US" sz="1600" dirty="0"/>
          </a:p>
          <a:p>
            <a:pPr lvl="1"/>
            <a:r>
              <a:rPr lang="en-US" altLang="ko-KR" sz="2000" dirty="0"/>
              <a:t>Command</a:t>
            </a:r>
            <a:r>
              <a:rPr lang="ko-KR" altLang="en-US" sz="2000" dirty="0"/>
              <a:t> </a:t>
            </a:r>
            <a:r>
              <a:rPr lang="en-US" altLang="ko-KR" sz="2000" dirty="0"/>
              <a:t>prompt:</a:t>
            </a:r>
          </a:p>
          <a:p>
            <a:pPr lvl="2"/>
            <a:r>
              <a:rPr lang="en-US" altLang="ko-KR" dirty="0"/>
              <a:t>Debugging</a:t>
            </a:r>
            <a:r>
              <a:rPr lang="ko-KR" altLang="en-US" dirty="0"/>
              <a:t> 메시지 확인</a:t>
            </a:r>
            <a:endParaRPr lang="en-US" altLang="ko-KR" dirty="0"/>
          </a:p>
          <a:p>
            <a:pPr lvl="2"/>
            <a:r>
              <a:rPr lang="ko-KR" altLang="en-US" dirty="0"/>
              <a:t>장시간 처리시 진행 상황 확인</a:t>
            </a:r>
            <a:endParaRPr lang="en-US" altLang="ko-KR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0BB5139-1F07-4F3A-A1E5-CE80174A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29" y="48428"/>
            <a:ext cx="6169045" cy="4173969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45E85F4-461F-4857-A247-41645C8F6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30" y="4318950"/>
            <a:ext cx="6054413" cy="24909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F3FC8E-8672-454B-92D1-34BEEF9AD359}"/>
              </a:ext>
            </a:extLst>
          </p:cNvPr>
          <p:cNvSpPr/>
          <p:nvPr/>
        </p:nvSpPr>
        <p:spPr>
          <a:xfrm>
            <a:off x="5974829" y="43825"/>
            <a:ext cx="6169045" cy="41785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C510F-5050-4F5D-8083-95EA17E1035D}"/>
              </a:ext>
            </a:extLst>
          </p:cNvPr>
          <p:cNvSpPr/>
          <p:nvPr/>
        </p:nvSpPr>
        <p:spPr>
          <a:xfrm>
            <a:off x="1590741" y="2199890"/>
            <a:ext cx="3238712" cy="3391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7B1CA5-8420-40A7-AEE1-8F941B7843F4}"/>
              </a:ext>
            </a:extLst>
          </p:cNvPr>
          <p:cNvSpPr/>
          <p:nvPr/>
        </p:nvSpPr>
        <p:spPr>
          <a:xfrm>
            <a:off x="1590741" y="2888418"/>
            <a:ext cx="2013593" cy="3391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1BDFB0-D66D-4BAE-863A-661C8FA7262E}"/>
              </a:ext>
            </a:extLst>
          </p:cNvPr>
          <p:cNvSpPr/>
          <p:nvPr/>
        </p:nvSpPr>
        <p:spPr>
          <a:xfrm>
            <a:off x="5974829" y="4296972"/>
            <a:ext cx="6169045" cy="24909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9BC6823-67A6-4630-AD90-4ADC4C4319E1}"/>
              </a:ext>
            </a:extLst>
          </p:cNvPr>
          <p:cNvSpPr txBox="1"/>
          <p:nvPr/>
        </p:nvSpPr>
        <p:spPr>
          <a:xfrm>
            <a:off x="703555" y="2778221"/>
            <a:ext cx="46113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하위 폴더 </a:t>
            </a:r>
            <a:r>
              <a:rPr lang="en-US" altLang="ko-KR" sz="2000" dirty="0"/>
              <a:t>“videos” </a:t>
            </a:r>
            <a:r>
              <a:rPr lang="ko-KR" altLang="en-US" sz="2000" dirty="0"/>
              <a:t>안의 파일들을 인식함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선택시 아래에 파일명 표시됨</a:t>
            </a:r>
            <a:endParaRPr lang="en-US" altLang="ko-KR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- </a:t>
            </a:r>
            <a:r>
              <a:rPr lang="en-US" altLang="ko-KR" sz="4400" dirty="0"/>
              <a:t>Processing window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BB050B-7E5A-45BD-A885-7FE8B382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1" y="2073376"/>
            <a:ext cx="2077123" cy="3831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000" b="1" dirty="0"/>
              <a:t>동영상 </a:t>
            </a:r>
            <a:r>
              <a:rPr lang="en-US" altLang="ko-KR" sz="2000" b="1" dirty="0"/>
              <a:t>File </a:t>
            </a:r>
            <a:r>
              <a:rPr lang="ko-KR" altLang="en-US" sz="2000" b="1" dirty="0"/>
              <a:t>선택</a:t>
            </a:r>
            <a:r>
              <a:rPr lang="en-US" altLang="ko-KR" sz="2000" b="1" dirty="0"/>
              <a:t>:</a:t>
            </a: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D9FB88C-2B6B-4517-B002-081E8BE4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311" y="1584720"/>
            <a:ext cx="6574539" cy="50940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>
            <a:off x="5438311" y="2008658"/>
            <a:ext cx="4953741" cy="512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9F99E-D266-4604-9BFC-23ADF68A37D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701524" y="2264958"/>
            <a:ext cx="273678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E55113F-69A8-437F-AD75-A42217582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81" r="51046"/>
          <a:stretch/>
        </p:blipFill>
        <p:spPr>
          <a:xfrm>
            <a:off x="1999602" y="3177553"/>
            <a:ext cx="1854447" cy="281297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157860-97A6-4762-A26F-145C1F012FBD}"/>
              </a:ext>
            </a:extLst>
          </p:cNvPr>
          <p:cNvSpPr/>
          <p:nvPr/>
        </p:nvSpPr>
        <p:spPr>
          <a:xfrm>
            <a:off x="2070362" y="4423000"/>
            <a:ext cx="504549" cy="185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C93805-BE7C-406A-88BD-F87F2DF51991}"/>
              </a:ext>
            </a:extLst>
          </p:cNvPr>
          <p:cNvSpPr/>
          <p:nvPr/>
        </p:nvSpPr>
        <p:spPr>
          <a:xfrm>
            <a:off x="6467541" y="2669666"/>
            <a:ext cx="2886009" cy="3391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0D12A5-E73A-4A3F-BBD2-0A9D14B7B66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333875" y="2839228"/>
            <a:ext cx="2133666" cy="342822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1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- </a:t>
            </a:r>
            <a:r>
              <a:rPr lang="en-US" altLang="ko-KR" sz="4400" dirty="0"/>
              <a:t>Processing window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BB050B-7E5A-45BD-A885-7FE8B382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2" y="2082254"/>
            <a:ext cx="2061648" cy="3831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000" b="1"/>
              <a:t>Frame </a:t>
            </a:r>
            <a:r>
              <a:rPr lang="ko-KR" altLang="en-US" sz="2000" b="1" dirty="0"/>
              <a:t>분리 버튼</a:t>
            </a:r>
            <a:endParaRPr lang="en-US" altLang="ko-KR" sz="2000" b="1" dirty="0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D9FB88C-2B6B-4517-B002-081E8BE4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311" y="1584720"/>
            <a:ext cx="6574539" cy="50940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>
            <a:off x="10351363" y="1970843"/>
            <a:ext cx="1661487" cy="6125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9F99E-D266-4604-9BFC-23ADF68A37D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686050" y="2273836"/>
            <a:ext cx="7665313" cy="328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CA80C72-407A-4840-B955-8109CEA494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598"/>
          <a:stretch/>
        </p:blipFill>
        <p:spPr>
          <a:xfrm>
            <a:off x="1457325" y="3252328"/>
            <a:ext cx="2724530" cy="353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F2AC2E9-6796-4DDC-B61E-B67251D9E407}"/>
              </a:ext>
            </a:extLst>
          </p:cNvPr>
          <p:cNvSpPr txBox="1"/>
          <p:nvPr/>
        </p:nvSpPr>
        <p:spPr>
          <a:xfrm>
            <a:off x="624402" y="2799431"/>
            <a:ext cx="4472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/>
              <a:t>- Command Prompt</a:t>
            </a:r>
            <a:r>
              <a:rPr lang="ko-KR" altLang="en-US" sz="2000" dirty="0"/>
              <a:t>에서 진행상황 확인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2920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8A0F563-B2C3-4807-A23A-3B20EF9B1EE7}"/>
              </a:ext>
            </a:extLst>
          </p:cNvPr>
          <p:cNvSpPr txBox="1">
            <a:spLocks/>
          </p:cNvSpPr>
          <p:nvPr/>
        </p:nvSpPr>
        <p:spPr>
          <a:xfrm>
            <a:off x="624401" y="2152650"/>
            <a:ext cx="4753705" cy="434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000" dirty="0"/>
              <a:t>하위 폴더 </a:t>
            </a:r>
            <a:r>
              <a:rPr lang="en-US" altLang="ko-KR" sz="2000" dirty="0"/>
              <a:t>“images” </a:t>
            </a:r>
            <a:r>
              <a:rPr lang="ko-KR" altLang="en-US" sz="2000" dirty="0"/>
              <a:t>안을 인식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/>
              <a:t>없는 파일은 흰 공백 표시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동영상과 동명의 하위 폴더로 분리됨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/>
              <a:t>하단 기능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2000" dirty="0">
                <a:solidFill>
                  <a:schemeClr val="accent1"/>
                </a:solidFill>
              </a:rPr>
              <a:t>‘</a:t>
            </a:r>
            <a:r>
              <a:rPr lang="ko-KR" altLang="en-US" sz="2000" dirty="0">
                <a:solidFill>
                  <a:schemeClr val="accent1"/>
                </a:solidFill>
              </a:rPr>
              <a:t>이전</a:t>
            </a:r>
            <a:r>
              <a:rPr lang="en-US" altLang="ko-KR" sz="2000" dirty="0">
                <a:solidFill>
                  <a:schemeClr val="accent1"/>
                </a:solidFill>
              </a:rPr>
              <a:t>’ </a:t>
            </a:r>
            <a:r>
              <a:rPr lang="ko-KR" altLang="en-US" sz="2000" dirty="0">
                <a:solidFill>
                  <a:schemeClr val="accent1"/>
                </a:solidFill>
              </a:rPr>
              <a:t>및</a:t>
            </a:r>
            <a:r>
              <a:rPr lang="en-US" altLang="ko-KR" sz="2000" dirty="0">
                <a:solidFill>
                  <a:schemeClr val="accent1"/>
                </a:solidFill>
              </a:rPr>
              <a:t> ‘</a:t>
            </a:r>
            <a:r>
              <a:rPr lang="ko-KR" altLang="en-US" sz="2000" dirty="0">
                <a:solidFill>
                  <a:schemeClr val="accent1"/>
                </a:solidFill>
              </a:rPr>
              <a:t>다음</a:t>
            </a:r>
            <a:r>
              <a:rPr lang="en-US" altLang="ko-KR" sz="2000" dirty="0">
                <a:solidFill>
                  <a:schemeClr val="accent1"/>
                </a:solidFill>
              </a:rPr>
              <a:t>’ </a:t>
            </a:r>
            <a:r>
              <a:rPr lang="ko-KR" altLang="en-US" sz="2000" dirty="0">
                <a:solidFill>
                  <a:schemeClr val="accent1"/>
                </a:solidFill>
              </a:rPr>
              <a:t>버튼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solidFill>
                  <a:schemeClr val="accent6"/>
                </a:solidFill>
              </a:rPr>
              <a:t>슬라이더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solidFill>
                  <a:schemeClr val="accent2"/>
                </a:solidFill>
              </a:rPr>
              <a:t>수동입력</a:t>
            </a:r>
            <a:endParaRPr lang="en-US" altLang="ko-KR" sz="2000" dirty="0">
              <a:solidFill>
                <a:schemeClr val="accent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5116E1-01C4-444D-A1C1-AEF106F85326}"/>
              </a:ext>
            </a:extLst>
          </p:cNvPr>
          <p:cNvGrpSpPr/>
          <p:nvPr/>
        </p:nvGrpSpPr>
        <p:grpSpPr>
          <a:xfrm>
            <a:off x="942606" y="3309411"/>
            <a:ext cx="4363165" cy="1857901"/>
            <a:chOff x="932492" y="3048566"/>
            <a:chExt cx="4363165" cy="1857901"/>
          </a:xfrm>
        </p:grpSpPr>
        <p:pic>
          <p:nvPicPr>
            <p:cNvPr id="20" name="Picture 19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0608F94-DAF2-4792-A732-DE02188DC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4394" b="32064"/>
            <a:stretch/>
          </p:blipFill>
          <p:spPr>
            <a:xfrm>
              <a:off x="932492" y="3048566"/>
              <a:ext cx="4363165" cy="1857901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3116B1-F3D9-4173-BE1E-E9C54402B04F}"/>
                </a:ext>
              </a:extLst>
            </p:cNvPr>
            <p:cNvSpPr/>
            <p:nvPr/>
          </p:nvSpPr>
          <p:spPr>
            <a:xfrm>
              <a:off x="1251212" y="3906462"/>
              <a:ext cx="1910499" cy="45231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- </a:t>
            </a:r>
            <a:r>
              <a:rPr lang="en-US" altLang="ko-KR" sz="4400" dirty="0"/>
              <a:t>Processing window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BB050B-7E5A-45BD-A885-7FE8B382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76" y="1690688"/>
            <a:ext cx="3899974" cy="3831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000" b="1" dirty="0"/>
              <a:t>뷰어</a:t>
            </a:r>
            <a:r>
              <a:rPr lang="en-US" altLang="ko-KR" sz="2000" b="1" dirty="0"/>
              <a:t>: (</a:t>
            </a:r>
            <a:r>
              <a:rPr lang="ko-KR" altLang="en-US" sz="2000" b="1" dirty="0"/>
              <a:t>좌</a:t>
            </a:r>
            <a:r>
              <a:rPr lang="en-US" altLang="ko-KR" sz="2000" b="1" dirty="0"/>
              <a:t>) Frame </a:t>
            </a:r>
            <a:r>
              <a:rPr lang="ko-KR" altLang="en-US" sz="2000" b="1" dirty="0"/>
              <a:t>원본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우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처리 후</a:t>
            </a:r>
            <a:endParaRPr lang="en-US" altLang="ko-KR" sz="2000" dirty="0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D9FB88C-2B6B-4517-B002-081E8BE40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311" y="1584720"/>
            <a:ext cx="6574539" cy="509403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3841A46-9CD2-48D3-BFF1-0DD96823251E}"/>
              </a:ext>
            </a:extLst>
          </p:cNvPr>
          <p:cNvSpPr/>
          <p:nvPr/>
        </p:nvSpPr>
        <p:spPr>
          <a:xfrm>
            <a:off x="5424244" y="2947184"/>
            <a:ext cx="4927119" cy="37315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262086-DA10-4AE1-A963-5628556D723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95850" y="1882270"/>
            <a:ext cx="542461" cy="224946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84E0D-35C1-4BF9-995A-037ACF25E6C4}"/>
              </a:ext>
            </a:extLst>
          </p:cNvPr>
          <p:cNvSpPr/>
          <p:nvPr/>
        </p:nvSpPr>
        <p:spPr>
          <a:xfrm>
            <a:off x="6134567" y="6153751"/>
            <a:ext cx="304334" cy="3391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28A6D-F96B-40A3-B411-E26797924E1B}"/>
              </a:ext>
            </a:extLst>
          </p:cNvPr>
          <p:cNvSpPr/>
          <p:nvPr/>
        </p:nvSpPr>
        <p:spPr>
          <a:xfrm>
            <a:off x="9086302" y="6154352"/>
            <a:ext cx="304334" cy="3391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62BB02-623A-4270-B29A-90316726C428}"/>
              </a:ext>
            </a:extLst>
          </p:cNvPr>
          <p:cNvSpPr/>
          <p:nvPr/>
        </p:nvSpPr>
        <p:spPr>
          <a:xfrm>
            <a:off x="6499105" y="6153751"/>
            <a:ext cx="2482970" cy="33912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17CCC8-6F51-4F5F-8122-D705A7C51635}"/>
              </a:ext>
            </a:extLst>
          </p:cNvPr>
          <p:cNvSpPr/>
          <p:nvPr/>
        </p:nvSpPr>
        <p:spPr>
          <a:xfrm>
            <a:off x="7418345" y="6416252"/>
            <a:ext cx="707230" cy="3391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- </a:t>
            </a:r>
            <a:r>
              <a:rPr lang="en-US" altLang="ko-KR" sz="4400" dirty="0"/>
              <a:t>Processing window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BB050B-7E5A-45BD-A885-7FE8B382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4" y="1411865"/>
            <a:ext cx="2185474" cy="3831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000" b="1" dirty="0"/>
              <a:t>검출 관련 설정</a:t>
            </a:r>
            <a:endParaRPr lang="en-US" altLang="ko-KR" sz="2000" b="1" dirty="0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D9FB88C-2B6B-4517-B002-081E8BE40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06" r="-1"/>
          <a:stretch/>
        </p:blipFill>
        <p:spPr>
          <a:xfrm>
            <a:off x="7529441" y="1584720"/>
            <a:ext cx="4483409" cy="5094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>
            <a:off x="10287001" y="2656607"/>
            <a:ext cx="1725850" cy="35917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9F99E-D266-4604-9BFC-23ADF68A37D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>
            <a:off x="2318948" y="1603447"/>
            <a:ext cx="8830978" cy="10531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2AC2E9-6796-4DDC-B61E-B67251D9E407}"/>
              </a:ext>
            </a:extLst>
          </p:cNvPr>
          <p:cNvSpPr txBox="1"/>
          <p:nvPr/>
        </p:nvSpPr>
        <p:spPr>
          <a:xfrm>
            <a:off x="133474" y="1737444"/>
            <a:ext cx="7677026" cy="5120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각 항목의 역할은 후술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Save settings </a:t>
            </a:r>
            <a:r>
              <a:rPr lang="ko-KR" altLang="en-US" sz="2000" dirty="0"/>
              <a:t>버튼</a:t>
            </a:r>
            <a:r>
              <a:rPr lang="en-US" altLang="ko-KR" sz="2000" dirty="0"/>
              <a:t>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하위 폴더 </a:t>
            </a:r>
            <a:r>
              <a:rPr lang="en-US" altLang="ko-KR" sz="2000" dirty="0"/>
              <a:t>‘results\&lt;</a:t>
            </a:r>
            <a:r>
              <a:rPr lang="ko-KR" altLang="en-US" sz="2000" dirty="0"/>
              <a:t>동영상 이름</a:t>
            </a:r>
            <a:r>
              <a:rPr lang="en-US" altLang="ko-KR" sz="2000" dirty="0"/>
              <a:t>&gt;’</a:t>
            </a:r>
            <a:r>
              <a:rPr lang="ko-KR" altLang="en-US" sz="2000" dirty="0"/>
              <a:t>에 </a:t>
            </a:r>
            <a:r>
              <a:rPr lang="en-US" altLang="ko-KR" sz="2000" dirty="0"/>
              <a:t>‘</a:t>
            </a:r>
            <a:r>
              <a:rPr lang="en-US" altLang="ko-KR" sz="2000" dirty="0" err="1"/>
              <a:t>settings.json</a:t>
            </a:r>
            <a:r>
              <a:rPr lang="en-US" altLang="ko-KR" sz="2000" dirty="0"/>
              <a:t>’</a:t>
            </a:r>
            <a:r>
              <a:rPr lang="ko-KR" altLang="en-US" sz="2000" dirty="0"/>
              <a:t> 저장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Load</a:t>
            </a:r>
            <a:r>
              <a:rPr lang="ko-KR" altLang="en-US" sz="2000" dirty="0"/>
              <a:t> </a:t>
            </a:r>
            <a:r>
              <a:rPr lang="en-US" altLang="ko-KR" sz="2000" dirty="0"/>
              <a:t>settings</a:t>
            </a:r>
            <a:r>
              <a:rPr lang="ko-KR" altLang="en-US" sz="2000" dirty="0"/>
              <a:t> 버튼 </a:t>
            </a:r>
            <a:r>
              <a:rPr lang="en-US" altLang="ko-KR" sz="2000" dirty="0"/>
              <a:t>: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설정 파일을 읽어서 반영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동영상 선택시 자동으로 수행됨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설정 변경 후 이전 저장 시점으로 되돌리고 싶을 때 사용</a:t>
            </a:r>
            <a:endParaRPr lang="en-US" altLang="ko-KR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2C29F4-87A5-4546-B9CD-611EF6F39C30}"/>
              </a:ext>
            </a:extLst>
          </p:cNvPr>
          <p:cNvGrpSpPr/>
          <p:nvPr/>
        </p:nvGrpSpPr>
        <p:grpSpPr>
          <a:xfrm>
            <a:off x="985503" y="3144602"/>
            <a:ext cx="4483410" cy="1758552"/>
            <a:chOff x="4787981" y="3843767"/>
            <a:chExt cx="4201112" cy="1647825"/>
          </a:xfrm>
        </p:grpSpPr>
        <p:pic>
          <p:nvPicPr>
            <p:cNvPr id="14" name="Picture 13" descr="Graphical user interface, application, Word&#10;&#10;Description automatically generated">
              <a:extLst>
                <a:ext uri="{FF2B5EF4-FFF2-40B4-BE49-F238E27FC236}">
                  <a16:creationId xmlns:a16="http://schemas.microsoft.com/office/drawing/2014/main" id="{60B36156-5808-40ED-A7C1-57C9694F74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30" b="24048"/>
            <a:stretch/>
          </p:blipFill>
          <p:spPr>
            <a:xfrm>
              <a:off x="4787982" y="3843767"/>
              <a:ext cx="4201111" cy="1647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16D2CB-0022-4958-9F45-9003F8D8C53E}"/>
                </a:ext>
              </a:extLst>
            </p:cNvPr>
            <p:cNvSpPr/>
            <p:nvPr/>
          </p:nvSpPr>
          <p:spPr>
            <a:xfrm>
              <a:off x="4787981" y="5054674"/>
              <a:ext cx="2117644" cy="43691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596BDF-01F3-4503-8D28-D80019C5E96D}"/>
                </a:ext>
              </a:extLst>
            </p:cNvPr>
            <p:cNvSpPr/>
            <p:nvPr/>
          </p:nvSpPr>
          <p:spPr>
            <a:xfrm>
              <a:off x="7244699" y="4139481"/>
              <a:ext cx="946801" cy="28011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641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- </a:t>
            </a:r>
            <a:r>
              <a:rPr lang="en-US" altLang="ko-KR" sz="4400" dirty="0"/>
              <a:t>Processing window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BB050B-7E5A-45BD-A885-7FE8B382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28" y="1776302"/>
            <a:ext cx="852029" cy="3831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000" b="1" dirty="0"/>
              <a:t>검출</a:t>
            </a:r>
            <a:endParaRPr lang="en-US" altLang="ko-KR" sz="2000" b="1" dirty="0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D9FB88C-2B6B-4517-B002-081E8BE40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99" r="-1"/>
          <a:stretch/>
        </p:blipFill>
        <p:spPr>
          <a:xfrm>
            <a:off x="8613774" y="1584720"/>
            <a:ext cx="3399076" cy="5094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 flipV="1">
            <a:off x="10287001" y="6248400"/>
            <a:ext cx="1725850" cy="4303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AC2E9-6796-4DDC-B61E-B67251D9E407}"/>
              </a:ext>
            </a:extLst>
          </p:cNvPr>
          <p:cNvSpPr txBox="1"/>
          <p:nvPr/>
        </p:nvSpPr>
        <p:spPr>
          <a:xfrm>
            <a:off x="143527" y="2074114"/>
            <a:ext cx="6095347" cy="4658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“Process this frame (Test settings)”: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Debugging </a:t>
            </a:r>
            <a:r>
              <a:rPr lang="ko-KR" altLang="en-US" sz="2000" dirty="0"/>
              <a:t>메시지 표시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검출 중간 단계 </a:t>
            </a:r>
            <a:r>
              <a:rPr lang="en-US" altLang="ko-KR" sz="2000" dirty="0"/>
              <a:t>(</a:t>
            </a:r>
            <a:r>
              <a:rPr lang="ko-KR" altLang="en-US" sz="2000" dirty="0"/>
              <a:t>설정값들과 함께 후술</a:t>
            </a:r>
            <a:r>
              <a:rPr lang="en-US" altLang="ko-KR" sz="2000" dirty="0"/>
              <a:t>) </a:t>
            </a:r>
            <a:r>
              <a:rPr lang="ko-KR" altLang="en-US" sz="2000" dirty="0"/>
              <a:t>표시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설정값들을 변경하며 시험하는 용도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“Process whole video”: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Debugging </a:t>
            </a:r>
            <a:r>
              <a:rPr lang="ko-KR" altLang="en-US" sz="2000" dirty="0"/>
              <a:t>메시지 및 중간 단계 생략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진행 상황 및 결과 표시</a:t>
            </a:r>
            <a:r>
              <a:rPr lang="en-US" altLang="ko-KR" sz="2000" dirty="0"/>
              <a:t>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완료 후 </a:t>
            </a:r>
            <a:r>
              <a:rPr lang="en-US" altLang="ko-KR" sz="2000" dirty="0"/>
              <a:t>result.csv </a:t>
            </a:r>
            <a:r>
              <a:rPr lang="ko-KR" altLang="en-US" sz="2000" dirty="0"/>
              <a:t>저장</a:t>
            </a:r>
            <a:r>
              <a:rPr lang="en-US" altLang="ko-KR" sz="2000" dirty="0"/>
              <a:t>: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6356754-FACA-4BD1-9EC7-13BC455CE79F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rot="10800000">
            <a:off x="995557" y="1967884"/>
            <a:ext cx="9291444" cy="4495692"/>
          </a:xfrm>
          <a:prstGeom prst="bentConnector3">
            <a:avLst>
              <a:gd name="adj1" fmla="val 6534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032B1D-42C1-4915-AB5E-00580C43992B}"/>
              </a:ext>
            </a:extLst>
          </p:cNvPr>
          <p:cNvGrpSpPr/>
          <p:nvPr/>
        </p:nvGrpSpPr>
        <p:grpSpPr>
          <a:xfrm>
            <a:off x="4589445" y="5013630"/>
            <a:ext cx="3751480" cy="1758552"/>
            <a:chOff x="4787981" y="3843768"/>
            <a:chExt cx="3515268" cy="1647825"/>
          </a:xfrm>
        </p:grpSpPr>
        <p:pic>
          <p:nvPicPr>
            <p:cNvPr id="13" name="Picture 12" descr="Graphical user interface, application, Word&#10;&#10;Description automatically generated">
              <a:extLst>
                <a:ext uri="{FF2B5EF4-FFF2-40B4-BE49-F238E27FC236}">
                  <a16:creationId xmlns:a16="http://schemas.microsoft.com/office/drawing/2014/main" id="{C253AE5B-B646-4732-A20A-477A09DB6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30" r="16325" b="24048"/>
            <a:stretch/>
          </p:blipFill>
          <p:spPr>
            <a:xfrm>
              <a:off x="4787983" y="3843768"/>
              <a:ext cx="3515266" cy="1647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91EBDD-8F29-4230-92DF-48E773184A67}"/>
                </a:ext>
              </a:extLst>
            </p:cNvPr>
            <p:cNvSpPr/>
            <p:nvPr/>
          </p:nvSpPr>
          <p:spPr>
            <a:xfrm>
              <a:off x="4787981" y="5054674"/>
              <a:ext cx="2117644" cy="43691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E4FF37-151E-4A84-89CD-0E53B4D38E24}"/>
                </a:ext>
              </a:extLst>
            </p:cNvPr>
            <p:cNvSpPr/>
            <p:nvPr/>
          </p:nvSpPr>
          <p:spPr>
            <a:xfrm>
              <a:off x="7132187" y="4309061"/>
              <a:ext cx="890565" cy="28011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text, green, highway&#10;&#10;Description automatically generated">
            <a:extLst>
              <a:ext uri="{FF2B5EF4-FFF2-40B4-BE49-F238E27FC236}">
                <a16:creationId xmlns:a16="http://schemas.microsoft.com/office/drawing/2014/main" id="{79F1E5EB-41AD-4423-BE6C-54EFE93AA3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664"/>
          <a:stretch/>
        </p:blipFill>
        <p:spPr>
          <a:xfrm>
            <a:off x="449859" y="5336818"/>
            <a:ext cx="3733213" cy="851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7BB2B7-CE91-49DE-B3C1-3F0A457E4F28}"/>
              </a:ext>
            </a:extLst>
          </p:cNvPr>
          <p:cNvCxnSpPr>
            <a:cxnSpLocks/>
          </p:cNvCxnSpPr>
          <p:nvPr/>
        </p:nvCxnSpPr>
        <p:spPr>
          <a:xfrm>
            <a:off x="3505200" y="6492875"/>
            <a:ext cx="10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2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1248</Words>
  <Application>Microsoft Office PowerPoint</Application>
  <PresentationFormat>Widescreen</PresentationFormat>
  <Paragraphs>239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준비, 설치 및 실행</vt:lpstr>
      <vt:lpstr>준비, 설치 및 실행</vt:lpstr>
      <vt:lpstr>준비, 설치 및 실행</vt:lpstr>
      <vt:lpstr>준비, 설치 및 실행</vt:lpstr>
      <vt:lpstr>GUI 레이아웃 - Processing window</vt:lpstr>
      <vt:lpstr>GUI 레이아웃 - Processing window</vt:lpstr>
      <vt:lpstr>GUI 레이아웃 - Processing window</vt:lpstr>
      <vt:lpstr>GUI 레이아웃 - Processing window</vt:lpstr>
      <vt:lpstr>GUI 레이아웃 - Processing window</vt:lpstr>
      <vt:lpstr>검출 방식 및 설정</vt:lpstr>
      <vt:lpstr>검출 방식 및 설정</vt:lpstr>
      <vt:lpstr>검출 방식 및 설정</vt:lpstr>
      <vt:lpstr>검출 방식 및 설정</vt:lpstr>
      <vt:lpstr>검출 방식 및 설정</vt:lpstr>
      <vt:lpstr>검출 방식 및 설정</vt:lpstr>
      <vt:lpstr>결과 저장 시트 (result.csv)</vt:lpstr>
      <vt:lpstr>결과 저장 시트 (result.csv)</vt:lpstr>
      <vt:lpstr>Interpolation (detect 실패한 frame 처리)</vt:lpstr>
      <vt:lpstr>GUI 레이아웃 – Plotting window</vt:lpstr>
      <vt:lpstr>GUI 레이아웃 – Plotting window</vt:lpstr>
      <vt:lpstr>GUI 레이아웃 – Plotting window</vt:lpstr>
      <vt:lpstr>GUI 레이아웃 – Plotting window</vt:lpstr>
      <vt:lpstr>GUI 레이아웃 – Plotting 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Details</dc:title>
  <dc:creator>김홍기[ 학부졸업 / 전기전자공학부 ]</dc:creator>
  <cp:lastModifiedBy>김홍기[ 학부졸업 / 전기전자공학부 ]</cp:lastModifiedBy>
  <cp:revision>67</cp:revision>
  <dcterms:created xsi:type="dcterms:W3CDTF">2021-08-12T08:43:33Z</dcterms:created>
  <dcterms:modified xsi:type="dcterms:W3CDTF">2021-08-17T04:27:49Z</dcterms:modified>
</cp:coreProperties>
</file>