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9" r:id="rId3"/>
    <p:sldId id="258" r:id="rId4"/>
    <p:sldId id="276" r:id="rId5"/>
    <p:sldId id="260" r:id="rId6"/>
    <p:sldId id="263" r:id="rId7"/>
    <p:sldId id="265" r:id="rId8"/>
    <p:sldId id="261" r:id="rId9"/>
    <p:sldId id="264" r:id="rId10"/>
    <p:sldId id="268" r:id="rId11"/>
    <p:sldId id="272" r:id="rId12"/>
    <p:sldId id="262" r:id="rId13"/>
    <p:sldId id="275"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29" autoAdjust="0"/>
  </p:normalViewPr>
  <p:slideViewPr>
    <p:cSldViewPr snapToGrid="0">
      <p:cViewPr varScale="1">
        <p:scale>
          <a:sx n="94" d="100"/>
          <a:sy n="94" d="100"/>
        </p:scale>
        <p:origin x="1116" y="78"/>
      </p:cViewPr>
      <p:guideLst/>
    </p:cSldViewPr>
  </p:slideViewPr>
  <p:notesTextViewPr>
    <p:cViewPr>
      <p:scale>
        <a:sx n="1" d="1"/>
        <a:sy n="1" d="1"/>
      </p:scale>
      <p:origin x="0" y="0"/>
    </p:cViewPr>
  </p:notesTextViewPr>
  <p:notesViewPr>
    <p:cSldViewPr snapToGrid="0">
      <p:cViewPr varScale="1">
        <p:scale>
          <a:sx n="63" d="100"/>
          <a:sy n="63" d="100"/>
        </p:scale>
        <p:origin x="313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5B840D9-4BA5-44F9-A83C-69A8CCE661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0E02B393-24B4-473F-B4ED-D7EBE24F3C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2F0EAE-AE14-44A4-A102-C1367010ADB5}" type="datetimeFigureOut">
              <a:rPr lang="en-GB" smtClean="0"/>
              <a:t>04/10/2018</a:t>
            </a:fld>
            <a:endParaRPr lang="en-GB"/>
          </a:p>
        </p:txBody>
      </p:sp>
      <p:sp>
        <p:nvSpPr>
          <p:cNvPr id="4" name="Footer Placeholder 3">
            <a:extLst>
              <a:ext uri="{FF2B5EF4-FFF2-40B4-BE49-F238E27FC236}">
                <a16:creationId xmlns:a16="http://schemas.microsoft.com/office/drawing/2014/main" id="{052F3A4C-3775-49B8-A8C4-7394B2F334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5A1FBC90-D019-4787-9650-87E2A79DCEB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657F46-2615-4BA3-A165-A960972DE930}" type="slidenum">
              <a:rPr lang="en-GB" smtClean="0"/>
              <a:t>‹#›</a:t>
            </a:fld>
            <a:endParaRPr lang="en-GB"/>
          </a:p>
        </p:txBody>
      </p:sp>
    </p:spTree>
    <p:extLst>
      <p:ext uri="{BB962C8B-B14F-4D97-AF65-F5344CB8AC3E}">
        <p14:creationId xmlns:p14="http://schemas.microsoft.com/office/powerpoint/2010/main" val="279056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88CBD-8586-402C-BD28-1BA228B352E8}" type="datetimeFigureOut">
              <a:rPr lang="en-GB" smtClean="0"/>
              <a:t>04/10/2018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294F2F-78B1-4257-95AD-23A11F935049}" type="slidenum">
              <a:rPr lang="en-GB" smtClean="0"/>
              <a:t>‹#›</a:t>
            </a:fld>
            <a:endParaRPr lang="en-GB"/>
          </a:p>
        </p:txBody>
      </p:sp>
    </p:spTree>
    <p:extLst>
      <p:ext uri="{BB962C8B-B14F-4D97-AF65-F5344CB8AC3E}">
        <p14:creationId xmlns:p14="http://schemas.microsoft.com/office/powerpoint/2010/main" val="67588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Dementia QOF prevalence</a:t>
            </a:r>
          </a:p>
          <a:p>
            <a:r>
              <a:rPr lang="en-GB" dirty="0"/>
              <a:t>Twitter ‘Social Care’</a:t>
            </a:r>
          </a:p>
          <a:p>
            <a:r>
              <a:rPr lang="en-GB" dirty="0"/>
              <a:t>Choropleth map</a:t>
            </a:r>
          </a:p>
          <a:p>
            <a:r>
              <a:rPr lang="en-GB" dirty="0"/>
              <a:t>Hotspot (density) mapping</a:t>
            </a:r>
          </a:p>
        </p:txBody>
      </p:sp>
      <p:sp>
        <p:nvSpPr>
          <p:cNvPr id="4" name="Slide Number Placeholder 3"/>
          <p:cNvSpPr>
            <a:spLocks noGrp="1"/>
          </p:cNvSpPr>
          <p:nvPr>
            <p:ph type="sldNum" sz="quarter" idx="5"/>
          </p:nvPr>
        </p:nvSpPr>
        <p:spPr/>
        <p:txBody>
          <a:bodyPr/>
          <a:lstStyle/>
          <a:p>
            <a:fld id="{B3294F2F-78B1-4257-95AD-23A11F935049}" type="slidenum">
              <a:rPr lang="en-GB" smtClean="0"/>
              <a:t>4</a:t>
            </a:fld>
            <a:endParaRPr lang="en-GB"/>
          </a:p>
        </p:txBody>
      </p:sp>
    </p:spTree>
    <p:extLst>
      <p:ext uri="{BB962C8B-B14F-4D97-AF65-F5344CB8AC3E}">
        <p14:creationId xmlns:p14="http://schemas.microsoft.com/office/powerpoint/2010/main" val="41525506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981830"/>
        </a:solidFill>
        <a:effectLst/>
      </p:bgPr>
    </p:bg>
    <p:spTree>
      <p:nvGrpSpPr>
        <p:cNvPr id="1" name=""/>
        <p:cNvGrpSpPr/>
        <p:nvPr/>
      </p:nvGrpSpPr>
      <p:grpSpPr>
        <a:xfrm>
          <a:off x="0" y="0"/>
          <a:ext cx="0" cy="0"/>
          <a:chOff x="0" y="0"/>
          <a:chExt cx="0" cy="0"/>
        </a:xfrm>
      </p:grpSpPr>
      <p:pic>
        <p:nvPicPr>
          <p:cNvPr id="7" name="Picture 4" descr="Image result for london borough of barking and dagenham logo white 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10983" y="6264213"/>
            <a:ext cx="1480228" cy="445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020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026" name="Picture 2" descr="Image result for london borough of barking and dagenham logo white 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74037" y="6393566"/>
            <a:ext cx="1516363" cy="446378"/>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2"/>
          <p:cNvSpPr txBox="1">
            <a:spLocks/>
          </p:cNvSpPr>
          <p:nvPr userDrawn="1"/>
        </p:nvSpPr>
        <p:spPr>
          <a:xfrm>
            <a:off x="82071" y="6611719"/>
            <a:ext cx="4608000" cy="14400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800" i="1" dirty="0">
                <a:solidFill>
                  <a:srgbClr val="981830"/>
                </a:solidFill>
                <a:latin typeface="Arial" panose="020B0604020202020204" pitchFamily="34" charset="0"/>
                <a:cs typeface="Arial" panose="020B0604020202020204" pitchFamily="34" charset="0"/>
              </a:rPr>
              <a:t>Corporate</a:t>
            </a:r>
            <a:r>
              <a:rPr lang="en-GB" sz="800" i="1" baseline="0" dirty="0">
                <a:solidFill>
                  <a:srgbClr val="981830"/>
                </a:solidFill>
                <a:latin typeface="Arial" panose="020B0604020202020204" pitchFamily="34" charset="0"/>
                <a:cs typeface="Arial" panose="020B0604020202020204" pitchFamily="34" charset="0"/>
              </a:rPr>
              <a:t> Insight Hub 2</a:t>
            </a:r>
            <a:r>
              <a:rPr lang="en-GB" sz="800" i="1" dirty="0">
                <a:solidFill>
                  <a:srgbClr val="981830"/>
                </a:solidFill>
                <a:latin typeface="Arial" panose="020B0604020202020204" pitchFamily="34" charset="0"/>
                <a:cs typeface="Arial" panose="020B0604020202020204" pitchFamily="34" charset="0"/>
              </a:rPr>
              <a:t>017. Transforming Data into Actionable Insight.</a:t>
            </a:r>
          </a:p>
        </p:txBody>
      </p:sp>
      <p:sp>
        <p:nvSpPr>
          <p:cNvPr id="11" name="TextBox 10"/>
          <p:cNvSpPr txBox="1"/>
          <p:nvPr userDrawn="1"/>
        </p:nvSpPr>
        <p:spPr>
          <a:xfrm>
            <a:off x="219491" y="6483763"/>
            <a:ext cx="412044" cy="123111"/>
          </a:xfrm>
          <a:prstGeom prst="rect">
            <a:avLst/>
          </a:prstGeom>
          <a:noFill/>
        </p:spPr>
        <p:txBody>
          <a:bodyPr wrap="square" lIns="0" tIns="0" rIns="0" bIns="0" rtlCol="0">
            <a:spAutoFit/>
          </a:bodyPr>
          <a:lstStyle/>
          <a:p>
            <a:pPr algn="l"/>
            <a:fld id="{DE22B0AC-6904-4BFB-9DDC-3FEB072A9CC1}" type="slidenum">
              <a:rPr lang="en-GB" sz="800" i="0" smtClean="0">
                <a:solidFill>
                  <a:srgbClr val="981830"/>
                </a:solidFill>
              </a:rPr>
              <a:t>‹#›</a:t>
            </a:fld>
            <a:endParaRPr lang="en-GB" sz="800" i="0" dirty="0">
              <a:solidFill>
                <a:srgbClr val="981830"/>
              </a:solidFill>
            </a:endParaRPr>
          </a:p>
        </p:txBody>
      </p:sp>
    </p:spTree>
    <p:extLst>
      <p:ext uri="{BB962C8B-B14F-4D97-AF65-F5344CB8AC3E}">
        <p14:creationId xmlns:p14="http://schemas.microsoft.com/office/powerpoint/2010/main" val="2579562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026" name="Picture 2" descr="Image result for london borough of barking and dagenham logo white 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74035" y="6249179"/>
            <a:ext cx="1516364" cy="44638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userDrawn="1"/>
        </p:nvSpPr>
        <p:spPr>
          <a:xfrm>
            <a:off x="298728" y="176299"/>
            <a:ext cx="11523133" cy="654669"/>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en-GB" sz="2800" b="1" dirty="0">
              <a:solidFill>
                <a:srgbClr val="94183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152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B7F78F-7C90-4C0F-A651-3D32CDC8E2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86D7C0A-8D8D-4988-87EF-D5167753D0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3116BE-96E2-4590-B569-D4B671250C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394DF1-5319-4AA9-8799-F40759C9649F}" type="datetimeFigureOut">
              <a:rPr lang="en-GB" smtClean="0"/>
              <a:t>04/10/2018</a:t>
            </a:fld>
            <a:endParaRPr lang="en-GB"/>
          </a:p>
        </p:txBody>
      </p:sp>
      <p:sp>
        <p:nvSpPr>
          <p:cNvPr id="5" name="Footer Placeholder 4">
            <a:extLst>
              <a:ext uri="{FF2B5EF4-FFF2-40B4-BE49-F238E27FC236}">
                <a16:creationId xmlns:a16="http://schemas.microsoft.com/office/drawing/2014/main" id="{00D1FEE3-9CD8-4F68-A645-E41C523391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68EACFB-733B-486E-AFC4-0DFE190571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C62497-72A2-40E4-ABC1-CD55E4BB3E42}" type="slidenum">
              <a:rPr lang="en-GB" smtClean="0"/>
              <a:t>‹#›</a:t>
            </a:fld>
            <a:endParaRPr lang="en-GB"/>
          </a:p>
        </p:txBody>
      </p:sp>
    </p:spTree>
    <p:extLst>
      <p:ext uri="{BB962C8B-B14F-4D97-AF65-F5344CB8AC3E}">
        <p14:creationId xmlns:p14="http://schemas.microsoft.com/office/powerpoint/2010/main" val="3337961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hyperlink" Target="http://tryr.codeschool.com/" TargetMode="External"/><Relationship Id="rId12" Type="http://schemas.openxmlformats.org/officeDocument/2006/relationships/hyperlink" Target="http://www.rstudio.com/online-learning" TargetMode="External"/><Relationship Id="rId17" Type="http://schemas.openxmlformats.org/officeDocument/2006/relationships/image" Target="../media/image25.png"/><Relationship Id="rId2" Type="http://schemas.openxmlformats.org/officeDocument/2006/relationships/hyperlink" Target="http://www.r-tutor.com/" TargetMode="External"/><Relationship Id="rId16"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hyperlink" Target="http://www.r-bloggers.com/" TargetMode="External"/><Relationship Id="rId5" Type="http://schemas.openxmlformats.org/officeDocument/2006/relationships/image" Target="../media/image18.png"/><Relationship Id="rId15" Type="http://schemas.openxmlformats.org/officeDocument/2006/relationships/hyperlink" Target="http://www.londonr.org/" TargetMode="External"/><Relationship Id="rId10" Type="http://schemas.openxmlformats.org/officeDocument/2006/relationships/image" Target="../media/image21.png"/><Relationship Id="rId4" Type="http://schemas.openxmlformats.org/officeDocument/2006/relationships/hyperlink" Target="http://www.datacamp.com/" TargetMode="External"/><Relationship Id="rId9" Type="http://schemas.openxmlformats.org/officeDocument/2006/relationships/hyperlink" Target="http://www.coursera.org/" TargetMode="External"/><Relationship Id="rId1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57F098-6D52-4060-AB9A-A349ECBA4481}"/>
              </a:ext>
            </a:extLst>
          </p:cNvPr>
          <p:cNvSpPr txBox="1"/>
          <p:nvPr/>
        </p:nvSpPr>
        <p:spPr>
          <a:xfrm>
            <a:off x="2792361" y="2035277"/>
            <a:ext cx="8288594" cy="2800767"/>
          </a:xfrm>
          <a:prstGeom prst="rect">
            <a:avLst/>
          </a:prstGeom>
          <a:noFill/>
        </p:spPr>
        <p:txBody>
          <a:bodyPr wrap="square" rtlCol="0">
            <a:spAutoFit/>
          </a:bodyPr>
          <a:lstStyle/>
          <a:p>
            <a:r>
              <a:rPr lang="en-GB" sz="3600" b="1" dirty="0" err="1">
                <a:solidFill>
                  <a:schemeClr val="bg1"/>
                </a:solidFill>
                <a:latin typeface="Arial" panose="020B0604020202020204" pitchFamily="34" charset="0"/>
                <a:cs typeface="Arial" panose="020B0604020202020204" pitchFamily="34" charset="0"/>
              </a:rPr>
              <a:t>LBBDr</a:t>
            </a:r>
            <a:r>
              <a:rPr lang="en-GB" sz="3600" b="1" dirty="0">
                <a:solidFill>
                  <a:schemeClr val="bg1"/>
                </a:solidFill>
                <a:latin typeface="Arial" panose="020B0604020202020204" pitchFamily="34" charset="0"/>
                <a:cs typeface="Arial" panose="020B0604020202020204" pitchFamily="34" charset="0"/>
              </a:rPr>
              <a:t> User Group</a:t>
            </a:r>
          </a:p>
          <a:p>
            <a:endParaRPr lang="en-GB" sz="2800" b="1" dirty="0">
              <a:solidFill>
                <a:schemeClr val="bg1"/>
              </a:solidFill>
              <a:latin typeface="Arial" panose="020B0604020202020204" pitchFamily="34" charset="0"/>
              <a:cs typeface="Arial" panose="020B0604020202020204" pitchFamily="34" charset="0"/>
            </a:endParaRPr>
          </a:p>
          <a:p>
            <a:endParaRPr lang="en-GB" sz="2800" b="1" dirty="0">
              <a:solidFill>
                <a:schemeClr val="bg1"/>
              </a:solidFill>
              <a:latin typeface="Arial" panose="020B0604020202020204" pitchFamily="34" charset="0"/>
              <a:cs typeface="Arial" panose="020B0604020202020204" pitchFamily="34" charset="0"/>
            </a:endParaRPr>
          </a:p>
          <a:p>
            <a:r>
              <a:rPr lang="en-GB" sz="2800" b="1" dirty="0">
                <a:solidFill>
                  <a:schemeClr val="bg1"/>
                </a:solidFill>
                <a:latin typeface="Arial" panose="020B0604020202020204" pitchFamily="34" charset="0"/>
                <a:cs typeface="Arial" panose="020B0604020202020204" pitchFamily="34" charset="0"/>
              </a:rPr>
              <a:t>Session 1 – An Introduction to R</a:t>
            </a:r>
          </a:p>
          <a:p>
            <a:endParaRPr lang="en-GB" sz="2800" b="1" dirty="0">
              <a:solidFill>
                <a:schemeClr val="bg1"/>
              </a:solidFill>
              <a:latin typeface="Arial" panose="020B0604020202020204" pitchFamily="34" charset="0"/>
              <a:cs typeface="Arial" panose="020B0604020202020204" pitchFamily="34" charset="0"/>
            </a:endParaRPr>
          </a:p>
          <a:p>
            <a:r>
              <a:rPr lang="en-GB" sz="2800" b="1" dirty="0">
                <a:solidFill>
                  <a:schemeClr val="bg1"/>
                </a:solidFill>
                <a:latin typeface="Arial" panose="020B0604020202020204" pitchFamily="34" charset="0"/>
                <a:cs typeface="Arial" panose="020B0604020202020204" pitchFamily="34" charset="0"/>
              </a:rPr>
              <a:t>Presented by: Michael Sinclair</a:t>
            </a:r>
          </a:p>
        </p:txBody>
      </p:sp>
    </p:spTree>
    <p:extLst>
      <p:ext uri="{BB962C8B-B14F-4D97-AF65-F5344CB8AC3E}">
        <p14:creationId xmlns:p14="http://schemas.microsoft.com/office/powerpoint/2010/main" val="2138623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E9ABE4A-2496-4CA8-8459-221F28A42BAB}"/>
              </a:ext>
            </a:extLst>
          </p:cNvPr>
          <p:cNvCxnSpPr/>
          <p:nvPr/>
        </p:nvCxnSpPr>
        <p:spPr>
          <a:xfrm>
            <a:off x="0" y="619432"/>
            <a:ext cx="121920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DC2E8A1-12D2-407E-A137-5DDDF69C9F58}"/>
              </a:ext>
            </a:extLst>
          </p:cNvPr>
          <p:cNvSpPr txBox="1"/>
          <p:nvPr/>
        </p:nvSpPr>
        <p:spPr>
          <a:xfrm>
            <a:off x="196645" y="78658"/>
            <a:ext cx="11788878" cy="461665"/>
          </a:xfrm>
          <a:prstGeom prst="rect">
            <a:avLst/>
          </a:prstGeom>
          <a:noFill/>
        </p:spPr>
        <p:txBody>
          <a:bodyPr wrap="square" rtlCol="0">
            <a:spAutoFit/>
          </a:bodyPr>
          <a:lstStyle/>
          <a:p>
            <a:r>
              <a:rPr lang="en-GB" sz="2400" i="1" dirty="0">
                <a:solidFill>
                  <a:schemeClr val="accent6"/>
                </a:solidFill>
                <a:latin typeface="Arial" panose="020B0604020202020204" pitchFamily="34" charset="0"/>
                <a:cs typeface="Arial" panose="020B0604020202020204" pitchFamily="34" charset="0"/>
              </a:rPr>
              <a:t>#comments</a:t>
            </a:r>
          </a:p>
        </p:txBody>
      </p:sp>
      <p:sp>
        <p:nvSpPr>
          <p:cNvPr id="4" name="TextBox 3">
            <a:extLst>
              <a:ext uri="{FF2B5EF4-FFF2-40B4-BE49-F238E27FC236}">
                <a16:creationId xmlns:a16="http://schemas.microsoft.com/office/drawing/2014/main" id="{D89F7693-CCAC-4CFE-B733-1BE8C97E9294}"/>
              </a:ext>
            </a:extLst>
          </p:cNvPr>
          <p:cNvSpPr txBox="1"/>
          <p:nvPr/>
        </p:nvSpPr>
        <p:spPr>
          <a:xfrm>
            <a:off x="698090" y="1042220"/>
            <a:ext cx="10785987" cy="1477328"/>
          </a:xfrm>
          <a:prstGeom prst="rect">
            <a:avLst/>
          </a:prstGeom>
          <a:noFill/>
        </p:spPr>
        <p:txBody>
          <a:bodyPr wrap="square" rtlCol="0">
            <a:spAutoFit/>
          </a:bodyPr>
          <a:lstStyle/>
          <a:p>
            <a:r>
              <a:rPr lang="en-GB" dirty="0"/>
              <a:t>When writing code use comments to make it more readable and to help understanding when sharing</a:t>
            </a:r>
          </a:p>
          <a:p>
            <a:endParaRPr lang="en-GB" dirty="0"/>
          </a:p>
          <a:p>
            <a:endParaRPr lang="en-GB" dirty="0"/>
          </a:p>
          <a:p>
            <a:endParaRPr lang="en-GB" dirty="0"/>
          </a:p>
          <a:p>
            <a:endParaRPr lang="en-GB" dirty="0">
              <a:latin typeface="+mj-lt"/>
            </a:endParaRPr>
          </a:p>
        </p:txBody>
      </p:sp>
      <p:sp>
        <p:nvSpPr>
          <p:cNvPr id="5" name="Rectangle 4">
            <a:extLst>
              <a:ext uri="{FF2B5EF4-FFF2-40B4-BE49-F238E27FC236}">
                <a16:creationId xmlns:a16="http://schemas.microsoft.com/office/drawing/2014/main" id="{095293AA-6169-4C10-B763-4F16626D86E5}"/>
              </a:ext>
            </a:extLst>
          </p:cNvPr>
          <p:cNvSpPr/>
          <p:nvPr/>
        </p:nvSpPr>
        <p:spPr>
          <a:xfrm>
            <a:off x="1209367" y="1671014"/>
            <a:ext cx="9586452" cy="2246769"/>
          </a:xfrm>
          <a:prstGeom prst="rect">
            <a:avLst/>
          </a:prstGeom>
        </p:spPr>
        <p:txBody>
          <a:bodyPr wrap="square">
            <a:spAutoFit/>
          </a:bodyPr>
          <a:lstStyle/>
          <a:p>
            <a:r>
              <a:rPr lang="en-GB" sz="2800" dirty="0">
                <a:solidFill>
                  <a:schemeClr val="accent6"/>
                </a:solidFill>
                <a:latin typeface="Courier New" panose="02070309020205020404" pitchFamily="49" charset="0"/>
                <a:cs typeface="Courier New" panose="02070309020205020404" pitchFamily="49" charset="0"/>
              </a:rPr>
              <a:t>#introduction to R</a:t>
            </a:r>
          </a:p>
          <a:p>
            <a:endParaRPr lang="en-GB" sz="2800" dirty="0">
              <a:solidFill>
                <a:schemeClr val="accent6"/>
              </a:solidFill>
              <a:latin typeface="Courier New" panose="02070309020205020404" pitchFamily="49" charset="0"/>
              <a:cs typeface="Courier New" panose="02070309020205020404" pitchFamily="49" charset="0"/>
            </a:endParaRPr>
          </a:p>
          <a:p>
            <a:r>
              <a:rPr lang="en-GB" sz="2800" dirty="0">
                <a:solidFill>
                  <a:schemeClr val="accent6"/>
                </a:solidFill>
                <a:latin typeface="Courier New" panose="02070309020205020404" pitchFamily="49" charset="0"/>
                <a:cs typeface="Courier New" panose="02070309020205020404" pitchFamily="49" charset="0"/>
              </a:rPr>
              <a:t>#this is a comment</a:t>
            </a:r>
          </a:p>
          <a:p>
            <a:endParaRPr lang="en-GB" sz="2800" dirty="0">
              <a:solidFill>
                <a:schemeClr val="accent6"/>
              </a:solidFill>
              <a:latin typeface="Courier New" panose="02070309020205020404" pitchFamily="49" charset="0"/>
              <a:cs typeface="Courier New" panose="02070309020205020404" pitchFamily="49" charset="0"/>
            </a:endParaRPr>
          </a:p>
          <a:p>
            <a:r>
              <a:rPr lang="en-GB" sz="2800" dirty="0">
                <a:solidFill>
                  <a:schemeClr val="accent6"/>
                </a:solidFill>
                <a:latin typeface="Courier New" panose="02070309020205020404" pitchFamily="49" charset="0"/>
                <a:cs typeface="Courier New" panose="02070309020205020404" pitchFamily="49" charset="0"/>
              </a:rPr>
              <a:t>#comments will be ignored</a:t>
            </a:r>
          </a:p>
        </p:txBody>
      </p:sp>
    </p:spTree>
    <p:extLst>
      <p:ext uri="{BB962C8B-B14F-4D97-AF65-F5344CB8AC3E}">
        <p14:creationId xmlns:p14="http://schemas.microsoft.com/office/powerpoint/2010/main" val="506712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9264D57-045A-463D-BD5C-3D38EFA02F17}"/>
              </a:ext>
            </a:extLst>
          </p:cNvPr>
          <p:cNvCxnSpPr/>
          <p:nvPr/>
        </p:nvCxnSpPr>
        <p:spPr>
          <a:xfrm>
            <a:off x="0" y="619432"/>
            <a:ext cx="121920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D7D3355-B318-46DC-923E-F0F61D5D2FC9}"/>
              </a:ext>
            </a:extLst>
          </p:cNvPr>
          <p:cNvSpPr txBox="1"/>
          <p:nvPr/>
        </p:nvSpPr>
        <p:spPr>
          <a:xfrm>
            <a:off x="196645" y="78658"/>
            <a:ext cx="11788878" cy="461665"/>
          </a:xfrm>
          <a:prstGeom prst="rect">
            <a:avLst/>
          </a:prstGeom>
          <a:noFill/>
        </p:spPr>
        <p:txBody>
          <a:bodyPr wrap="square" rtlCol="0">
            <a:spAutoFit/>
          </a:bodyPr>
          <a:lstStyle/>
          <a:p>
            <a:r>
              <a:rPr lang="en-GB" sz="2400" b="1" i="1" dirty="0">
                <a:solidFill>
                  <a:srgbClr val="FF0000"/>
                </a:solidFill>
                <a:latin typeface="Arial" panose="020B0604020202020204" pitchFamily="34" charset="0"/>
                <a:cs typeface="Arial" panose="020B0604020202020204" pitchFamily="34" charset="0"/>
              </a:rPr>
              <a:t>Warning</a:t>
            </a:r>
          </a:p>
        </p:txBody>
      </p:sp>
      <p:sp>
        <p:nvSpPr>
          <p:cNvPr id="4" name="TextBox 3">
            <a:extLst>
              <a:ext uri="{FF2B5EF4-FFF2-40B4-BE49-F238E27FC236}">
                <a16:creationId xmlns:a16="http://schemas.microsoft.com/office/drawing/2014/main" id="{AE99091D-5DB2-4038-986F-450A9708B72F}"/>
              </a:ext>
            </a:extLst>
          </p:cNvPr>
          <p:cNvSpPr txBox="1"/>
          <p:nvPr/>
        </p:nvSpPr>
        <p:spPr>
          <a:xfrm>
            <a:off x="560439" y="1140542"/>
            <a:ext cx="10559845" cy="2585323"/>
          </a:xfrm>
          <a:prstGeom prst="rect">
            <a:avLst/>
          </a:prstGeom>
          <a:noFill/>
        </p:spPr>
        <p:txBody>
          <a:bodyPr wrap="square" rtlCol="0">
            <a:spAutoFit/>
          </a:bodyPr>
          <a:lstStyle/>
          <a:p>
            <a:r>
              <a:rPr lang="en-GB" dirty="0"/>
              <a:t>R is case sensitive for commands and variable names</a:t>
            </a:r>
          </a:p>
          <a:p>
            <a:endParaRPr lang="en-GB" dirty="0"/>
          </a:p>
          <a:p>
            <a:r>
              <a:rPr lang="en-GB" dirty="0"/>
              <a:t>weekday &lt;- c(“Monday”, “Tuesday”)</a:t>
            </a:r>
          </a:p>
          <a:p>
            <a:r>
              <a:rPr lang="en-GB" dirty="0"/>
              <a:t>Weekday &lt;- c(“Wednesday”, “Thursday”)</a:t>
            </a:r>
          </a:p>
          <a:p>
            <a:endParaRPr lang="en-GB" dirty="0"/>
          </a:p>
          <a:p>
            <a:r>
              <a:rPr lang="en-GB" dirty="0"/>
              <a:t>Will create two different variables named </a:t>
            </a:r>
            <a:r>
              <a:rPr lang="en-GB" u="sng" dirty="0"/>
              <a:t>w</a:t>
            </a:r>
            <a:r>
              <a:rPr lang="en-GB" dirty="0"/>
              <a:t>eekday and </a:t>
            </a:r>
            <a:r>
              <a:rPr lang="en-GB" u="sng" dirty="0"/>
              <a:t>W</a:t>
            </a:r>
            <a:r>
              <a:rPr lang="en-GB" dirty="0"/>
              <a:t>eekday</a:t>
            </a:r>
          </a:p>
          <a:p>
            <a:endParaRPr lang="en-GB" dirty="0"/>
          </a:p>
          <a:p>
            <a:endParaRPr lang="en-GB" dirty="0"/>
          </a:p>
          <a:p>
            <a:r>
              <a:rPr lang="en-GB" dirty="0"/>
              <a:t>Also commands will not be recognised if they are misspelt including case!</a:t>
            </a:r>
          </a:p>
        </p:txBody>
      </p:sp>
    </p:spTree>
    <p:extLst>
      <p:ext uri="{BB962C8B-B14F-4D97-AF65-F5344CB8AC3E}">
        <p14:creationId xmlns:p14="http://schemas.microsoft.com/office/powerpoint/2010/main" val="2211670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269A0C-CC51-40C8-8FBA-BDBB2D75FFE4}"/>
              </a:ext>
            </a:extLst>
          </p:cNvPr>
          <p:cNvSpPr txBox="1"/>
          <p:nvPr/>
        </p:nvSpPr>
        <p:spPr>
          <a:xfrm>
            <a:off x="1204691" y="2514221"/>
            <a:ext cx="3642611" cy="1446550"/>
          </a:xfrm>
          <a:prstGeom prst="rect">
            <a:avLst/>
          </a:prstGeom>
          <a:noFill/>
        </p:spPr>
        <p:txBody>
          <a:bodyPr wrap="square" rtlCol="0">
            <a:spAutoFit/>
          </a:bodyPr>
          <a:lstStyle/>
          <a:p>
            <a:r>
              <a:rPr lang="en-GB" sz="4400" dirty="0">
                <a:latin typeface="Arial" panose="020B0604020202020204" pitchFamily="34" charset="0"/>
                <a:cs typeface="Arial" panose="020B0604020202020204" pitchFamily="34" charset="0"/>
              </a:rPr>
              <a:t>Practical session</a:t>
            </a:r>
          </a:p>
        </p:txBody>
      </p:sp>
      <p:pic>
        <p:nvPicPr>
          <p:cNvPr id="5" name="Picture 4">
            <a:extLst>
              <a:ext uri="{FF2B5EF4-FFF2-40B4-BE49-F238E27FC236}">
                <a16:creationId xmlns:a16="http://schemas.microsoft.com/office/drawing/2014/main" id="{D29925F9-EFC2-4563-88D1-5AA5006BA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1131" y="157767"/>
            <a:ext cx="4330869" cy="6159458"/>
          </a:xfrm>
          <a:prstGeom prst="rect">
            <a:avLst/>
          </a:prstGeom>
        </p:spPr>
      </p:pic>
    </p:spTree>
    <p:extLst>
      <p:ext uri="{BB962C8B-B14F-4D97-AF65-F5344CB8AC3E}">
        <p14:creationId xmlns:p14="http://schemas.microsoft.com/office/powerpoint/2010/main" val="3338870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8CACA2-52AB-466E-B011-6B95F67C14EC}"/>
              </a:ext>
            </a:extLst>
          </p:cNvPr>
          <p:cNvSpPr/>
          <p:nvPr/>
        </p:nvSpPr>
        <p:spPr>
          <a:xfrm>
            <a:off x="2669421" y="2905780"/>
            <a:ext cx="6853158" cy="523220"/>
          </a:xfrm>
          <a:prstGeom prst="rect">
            <a:avLst/>
          </a:prstGeom>
        </p:spPr>
        <p:txBody>
          <a:bodyPr wrap="none">
            <a:spAutoFit/>
          </a:bodyPr>
          <a:lstStyle/>
          <a:p>
            <a:r>
              <a:rPr lang="en-GB" sz="2800" b="1" dirty="0">
                <a:latin typeface="Arial" panose="020B0604020202020204" pitchFamily="34" charset="0"/>
                <a:cs typeface="Arial" panose="020B0604020202020204" pitchFamily="34" charset="0"/>
              </a:rPr>
              <a:t>//</a:t>
            </a:r>
            <a:r>
              <a:rPr lang="en-GB" sz="2800" b="1" dirty="0" err="1">
                <a:latin typeface="Arial" panose="020B0604020202020204" pitchFamily="34" charset="0"/>
                <a:cs typeface="Arial" panose="020B0604020202020204" pitchFamily="34" charset="0"/>
              </a:rPr>
              <a:t>dsfin</a:t>
            </a:r>
            <a:r>
              <a:rPr lang="en-GB" sz="2800" b="1" dirty="0">
                <a:latin typeface="Arial" panose="020B0604020202020204" pitchFamily="34" charset="0"/>
                <a:cs typeface="Arial" panose="020B0604020202020204" pitchFamily="34" charset="0"/>
              </a:rPr>
              <a:t>/</a:t>
            </a:r>
            <a:r>
              <a:rPr lang="en-GB" sz="2800" b="1" dirty="0" err="1">
                <a:latin typeface="Arial" panose="020B0604020202020204" pitchFamily="34" charset="0"/>
                <a:cs typeface="Arial" panose="020B0604020202020204" pitchFamily="34" charset="0"/>
              </a:rPr>
              <a:t>corpcom</a:t>
            </a:r>
            <a:r>
              <a:rPr lang="en-GB" sz="2800" b="1" dirty="0">
                <a:latin typeface="Arial" panose="020B0604020202020204" pitchFamily="34" charset="0"/>
                <a:cs typeface="Arial" panose="020B0604020202020204" pitchFamily="34" charset="0"/>
              </a:rPr>
              <a:t>/LBBDR/TNG/Session 1</a:t>
            </a:r>
          </a:p>
        </p:txBody>
      </p:sp>
    </p:spTree>
    <p:extLst>
      <p:ext uri="{BB962C8B-B14F-4D97-AF65-F5344CB8AC3E}">
        <p14:creationId xmlns:p14="http://schemas.microsoft.com/office/powerpoint/2010/main" val="467499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0AEF82-FDBE-4644-BCF1-AC7771A7761D}"/>
              </a:ext>
            </a:extLst>
          </p:cNvPr>
          <p:cNvSpPr txBox="1"/>
          <p:nvPr/>
        </p:nvSpPr>
        <p:spPr>
          <a:xfrm>
            <a:off x="196645" y="78658"/>
            <a:ext cx="11788878" cy="461665"/>
          </a:xfrm>
          <a:prstGeom prst="rect">
            <a:avLst/>
          </a:prstGeom>
          <a:noFill/>
        </p:spPr>
        <p:txBody>
          <a:bodyPr wrap="square" rtlCol="0">
            <a:spAutoFit/>
          </a:bodyPr>
          <a:lstStyle/>
          <a:p>
            <a:r>
              <a:rPr lang="en-GB" sz="2400" dirty="0">
                <a:latin typeface="Arial" panose="020B0604020202020204" pitchFamily="34" charset="0"/>
                <a:cs typeface="Arial" panose="020B0604020202020204" pitchFamily="34" charset="0"/>
              </a:rPr>
              <a:t>Future Sessions</a:t>
            </a:r>
          </a:p>
        </p:txBody>
      </p:sp>
      <p:cxnSp>
        <p:nvCxnSpPr>
          <p:cNvPr id="3" name="Straight Connector 2">
            <a:extLst>
              <a:ext uri="{FF2B5EF4-FFF2-40B4-BE49-F238E27FC236}">
                <a16:creationId xmlns:a16="http://schemas.microsoft.com/office/drawing/2014/main" id="{D8A9BA88-DE85-40E7-B8B2-D838E20B0BC2}"/>
              </a:ext>
            </a:extLst>
          </p:cNvPr>
          <p:cNvCxnSpPr/>
          <p:nvPr/>
        </p:nvCxnSpPr>
        <p:spPr>
          <a:xfrm>
            <a:off x="0" y="619432"/>
            <a:ext cx="121920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5005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0AEF82-FDBE-4644-BCF1-AC7771A7761D}"/>
              </a:ext>
            </a:extLst>
          </p:cNvPr>
          <p:cNvSpPr txBox="1"/>
          <p:nvPr/>
        </p:nvSpPr>
        <p:spPr>
          <a:xfrm>
            <a:off x="196645" y="78658"/>
            <a:ext cx="11788878" cy="461665"/>
          </a:xfrm>
          <a:prstGeom prst="rect">
            <a:avLst/>
          </a:prstGeom>
          <a:noFill/>
        </p:spPr>
        <p:txBody>
          <a:bodyPr wrap="square" rtlCol="0">
            <a:spAutoFit/>
          </a:bodyPr>
          <a:lstStyle/>
          <a:p>
            <a:r>
              <a:rPr lang="en-GB" sz="2400" dirty="0">
                <a:latin typeface="Arial" panose="020B0604020202020204" pitchFamily="34" charset="0"/>
                <a:cs typeface="Arial" panose="020B0604020202020204" pitchFamily="34" charset="0"/>
              </a:rPr>
              <a:t>Additional Resources</a:t>
            </a:r>
          </a:p>
        </p:txBody>
      </p:sp>
      <p:cxnSp>
        <p:nvCxnSpPr>
          <p:cNvPr id="3" name="Straight Connector 2">
            <a:extLst>
              <a:ext uri="{FF2B5EF4-FFF2-40B4-BE49-F238E27FC236}">
                <a16:creationId xmlns:a16="http://schemas.microsoft.com/office/drawing/2014/main" id="{D8A9BA88-DE85-40E7-B8B2-D838E20B0BC2}"/>
              </a:ext>
            </a:extLst>
          </p:cNvPr>
          <p:cNvCxnSpPr/>
          <p:nvPr/>
        </p:nvCxnSpPr>
        <p:spPr>
          <a:xfrm>
            <a:off x="0" y="619432"/>
            <a:ext cx="121920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06FFB781-A295-41A8-8F6B-7E9EE3120A57}"/>
              </a:ext>
            </a:extLst>
          </p:cNvPr>
          <p:cNvSpPr/>
          <p:nvPr/>
        </p:nvSpPr>
        <p:spPr>
          <a:xfrm>
            <a:off x="1377256" y="1814368"/>
            <a:ext cx="1840312" cy="369332"/>
          </a:xfrm>
          <a:prstGeom prst="rect">
            <a:avLst/>
          </a:prstGeom>
        </p:spPr>
        <p:txBody>
          <a:bodyPr wrap="none">
            <a:spAutoFit/>
          </a:bodyPr>
          <a:lstStyle/>
          <a:p>
            <a:r>
              <a:rPr lang="en-GB" dirty="0">
                <a:hlinkClick r:id="rId2"/>
              </a:rPr>
              <a:t>www.r-tutor.com</a:t>
            </a:r>
            <a:r>
              <a:rPr lang="en-GB" dirty="0"/>
              <a:t> </a:t>
            </a:r>
          </a:p>
        </p:txBody>
      </p:sp>
      <p:pic>
        <p:nvPicPr>
          <p:cNvPr id="5" name="Picture 4">
            <a:extLst>
              <a:ext uri="{FF2B5EF4-FFF2-40B4-BE49-F238E27FC236}">
                <a16:creationId xmlns:a16="http://schemas.microsoft.com/office/drawing/2014/main" id="{3208699D-0328-41FE-A175-60B5330DB08D}"/>
              </a:ext>
            </a:extLst>
          </p:cNvPr>
          <p:cNvPicPr>
            <a:picLocks noChangeAspect="1"/>
          </p:cNvPicPr>
          <p:nvPr/>
        </p:nvPicPr>
        <p:blipFill rotWithShape="1">
          <a:blip r:embed="rId3"/>
          <a:srcRect l="5603" t="10283" r="2701" b="6308"/>
          <a:stretch/>
        </p:blipFill>
        <p:spPr>
          <a:xfrm>
            <a:off x="4095344" y="1643974"/>
            <a:ext cx="2101175" cy="710119"/>
          </a:xfrm>
          <a:prstGeom prst="rect">
            <a:avLst/>
          </a:prstGeom>
        </p:spPr>
      </p:pic>
      <p:sp>
        <p:nvSpPr>
          <p:cNvPr id="6" name="Rectangle 5">
            <a:extLst>
              <a:ext uri="{FF2B5EF4-FFF2-40B4-BE49-F238E27FC236}">
                <a16:creationId xmlns:a16="http://schemas.microsoft.com/office/drawing/2014/main" id="{0D3E221B-E46F-423C-9E68-1A092877297E}"/>
              </a:ext>
            </a:extLst>
          </p:cNvPr>
          <p:cNvSpPr/>
          <p:nvPr/>
        </p:nvSpPr>
        <p:spPr>
          <a:xfrm>
            <a:off x="4095344" y="2925246"/>
            <a:ext cx="2165080" cy="369332"/>
          </a:xfrm>
          <a:prstGeom prst="rect">
            <a:avLst/>
          </a:prstGeom>
        </p:spPr>
        <p:txBody>
          <a:bodyPr wrap="none">
            <a:spAutoFit/>
          </a:bodyPr>
          <a:lstStyle/>
          <a:p>
            <a:r>
              <a:rPr lang="en-GB" dirty="0">
                <a:hlinkClick r:id="rId4"/>
              </a:rPr>
              <a:t>www.datacamp.com</a:t>
            </a:r>
            <a:r>
              <a:rPr lang="en-GB" dirty="0"/>
              <a:t> </a:t>
            </a:r>
          </a:p>
        </p:txBody>
      </p:sp>
      <p:pic>
        <p:nvPicPr>
          <p:cNvPr id="7" name="Picture 6">
            <a:extLst>
              <a:ext uri="{FF2B5EF4-FFF2-40B4-BE49-F238E27FC236}">
                <a16:creationId xmlns:a16="http://schemas.microsoft.com/office/drawing/2014/main" id="{803B2A85-A286-496C-8504-ABA61AE73CAF}"/>
              </a:ext>
            </a:extLst>
          </p:cNvPr>
          <p:cNvPicPr>
            <a:picLocks noChangeAspect="1"/>
          </p:cNvPicPr>
          <p:nvPr/>
        </p:nvPicPr>
        <p:blipFill>
          <a:blip r:embed="rId5"/>
          <a:stretch>
            <a:fillRect/>
          </a:stretch>
        </p:blipFill>
        <p:spPr>
          <a:xfrm>
            <a:off x="1163937" y="2790825"/>
            <a:ext cx="2266950" cy="638175"/>
          </a:xfrm>
          <a:prstGeom prst="rect">
            <a:avLst/>
          </a:prstGeom>
        </p:spPr>
      </p:pic>
      <p:pic>
        <p:nvPicPr>
          <p:cNvPr id="1026" name="Picture 2" descr="Try R">
            <a:extLst>
              <a:ext uri="{FF2B5EF4-FFF2-40B4-BE49-F238E27FC236}">
                <a16:creationId xmlns:a16="http://schemas.microsoft.com/office/drawing/2014/main" id="{32EB4866-5CCC-4EC4-92A6-3FA94F16C6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8259" y="3792839"/>
            <a:ext cx="1139250" cy="121781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EA28E8E3-F698-4C90-A33B-21375E650173}"/>
              </a:ext>
            </a:extLst>
          </p:cNvPr>
          <p:cNvSpPr/>
          <p:nvPr/>
        </p:nvSpPr>
        <p:spPr>
          <a:xfrm>
            <a:off x="1183391" y="4217082"/>
            <a:ext cx="2769476" cy="369332"/>
          </a:xfrm>
          <a:prstGeom prst="rect">
            <a:avLst/>
          </a:prstGeom>
        </p:spPr>
        <p:txBody>
          <a:bodyPr wrap="none">
            <a:spAutoFit/>
          </a:bodyPr>
          <a:lstStyle/>
          <a:p>
            <a:r>
              <a:rPr lang="en-GB" dirty="0">
                <a:hlinkClick r:id="rId7"/>
              </a:rPr>
              <a:t>http://tryr.codeschool.com</a:t>
            </a:r>
            <a:r>
              <a:rPr lang="en-GB" dirty="0"/>
              <a:t> </a:t>
            </a:r>
          </a:p>
        </p:txBody>
      </p:sp>
      <p:pic>
        <p:nvPicPr>
          <p:cNvPr id="9" name="Picture 8">
            <a:extLst>
              <a:ext uri="{FF2B5EF4-FFF2-40B4-BE49-F238E27FC236}">
                <a16:creationId xmlns:a16="http://schemas.microsoft.com/office/drawing/2014/main" id="{0F74F2D6-11C0-415E-970E-7A8286386D00}"/>
              </a:ext>
            </a:extLst>
          </p:cNvPr>
          <p:cNvPicPr>
            <a:picLocks noChangeAspect="1"/>
          </p:cNvPicPr>
          <p:nvPr/>
        </p:nvPicPr>
        <p:blipFill>
          <a:blip r:embed="rId8"/>
          <a:stretch>
            <a:fillRect/>
          </a:stretch>
        </p:blipFill>
        <p:spPr>
          <a:xfrm>
            <a:off x="9504632" y="1760908"/>
            <a:ext cx="1743075" cy="476250"/>
          </a:xfrm>
          <a:prstGeom prst="rect">
            <a:avLst/>
          </a:prstGeom>
        </p:spPr>
      </p:pic>
      <p:sp>
        <p:nvSpPr>
          <p:cNvPr id="10" name="Rectangle 9">
            <a:extLst>
              <a:ext uri="{FF2B5EF4-FFF2-40B4-BE49-F238E27FC236}">
                <a16:creationId xmlns:a16="http://schemas.microsoft.com/office/drawing/2014/main" id="{AE36505D-1549-4647-997A-CA2E983F9BB9}"/>
              </a:ext>
            </a:extLst>
          </p:cNvPr>
          <p:cNvSpPr/>
          <p:nvPr/>
        </p:nvSpPr>
        <p:spPr>
          <a:xfrm>
            <a:off x="7131448" y="1814368"/>
            <a:ext cx="1950086" cy="369332"/>
          </a:xfrm>
          <a:prstGeom prst="rect">
            <a:avLst/>
          </a:prstGeom>
        </p:spPr>
        <p:txBody>
          <a:bodyPr wrap="none">
            <a:spAutoFit/>
          </a:bodyPr>
          <a:lstStyle/>
          <a:p>
            <a:r>
              <a:rPr lang="en-GB" dirty="0">
                <a:hlinkClick r:id="rId9"/>
              </a:rPr>
              <a:t>www.coursera.org</a:t>
            </a:r>
            <a:r>
              <a:rPr lang="en-GB" dirty="0"/>
              <a:t> </a:t>
            </a:r>
          </a:p>
        </p:txBody>
      </p:sp>
      <p:pic>
        <p:nvPicPr>
          <p:cNvPr id="11" name="Picture 10">
            <a:extLst>
              <a:ext uri="{FF2B5EF4-FFF2-40B4-BE49-F238E27FC236}">
                <a16:creationId xmlns:a16="http://schemas.microsoft.com/office/drawing/2014/main" id="{98C3C66A-428F-4CAA-9142-2A79D776B232}"/>
              </a:ext>
            </a:extLst>
          </p:cNvPr>
          <p:cNvPicPr>
            <a:picLocks noChangeAspect="1"/>
          </p:cNvPicPr>
          <p:nvPr/>
        </p:nvPicPr>
        <p:blipFill>
          <a:blip r:embed="rId10"/>
          <a:stretch>
            <a:fillRect/>
          </a:stretch>
        </p:blipFill>
        <p:spPr>
          <a:xfrm>
            <a:off x="7047440" y="2679045"/>
            <a:ext cx="2034094" cy="861734"/>
          </a:xfrm>
          <a:prstGeom prst="rect">
            <a:avLst/>
          </a:prstGeom>
        </p:spPr>
      </p:pic>
      <p:sp>
        <p:nvSpPr>
          <p:cNvPr id="12" name="Rectangle 11">
            <a:extLst>
              <a:ext uri="{FF2B5EF4-FFF2-40B4-BE49-F238E27FC236}">
                <a16:creationId xmlns:a16="http://schemas.microsoft.com/office/drawing/2014/main" id="{9236F4B3-EB9A-4C32-8EC4-00EFF9B394B0}"/>
              </a:ext>
            </a:extLst>
          </p:cNvPr>
          <p:cNvSpPr/>
          <p:nvPr/>
        </p:nvSpPr>
        <p:spPr>
          <a:xfrm>
            <a:off x="9284075" y="2970786"/>
            <a:ext cx="2184188" cy="369332"/>
          </a:xfrm>
          <a:prstGeom prst="rect">
            <a:avLst/>
          </a:prstGeom>
        </p:spPr>
        <p:txBody>
          <a:bodyPr wrap="none">
            <a:spAutoFit/>
          </a:bodyPr>
          <a:lstStyle/>
          <a:p>
            <a:r>
              <a:rPr lang="en-GB" dirty="0">
                <a:hlinkClick r:id="rId11"/>
              </a:rPr>
              <a:t>www.r-bloggers.com</a:t>
            </a:r>
            <a:r>
              <a:rPr lang="en-GB" dirty="0"/>
              <a:t> </a:t>
            </a:r>
          </a:p>
        </p:txBody>
      </p:sp>
      <p:sp>
        <p:nvSpPr>
          <p:cNvPr id="13" name="Rectangle 12">
            <a:extLst>
              <a:ext uri="{FF2B5EF4-FFF2-40B4-BE49-F238E27FC236}">
                <a16:creationId xmlns:a16="http://schemas.microsoft.com/office/drawing/2014/main" id="{B61F80A5-5EA3-444C-8723-B53ACD793D16}"/>
              </a:ext>
            </a:extLst>
          </p:cNvPr>
          <p:cNvSpPr/>
          <p:nvPr/>
        </p:nvSpPr>
        <p:spPr>
          <a:xfrm>
            <a:off x="6513343" y="4217082"/>
            <a:ext cx="3501728" cy="369332"/>
          </a:xfrm>
          <a:prstGeom prst="rect">
            <a:avLst/>
          </a:prstGeom>
        </p:spPr>
        <p:txBody>
          <a:bodyPr wrap="none">
            <a:spAutoFit/>
          </a:bodyPr>
          <a:lstStyle/>
          <a:p>
            <a:r>
              <a:rPr lang="en-GB" dirty="0">
                <a:hlinkClick r:id="rId12"/>
              </a:rPr>
              <a:t>www.rstudio.com/online-learning</a:t>
            </a:r>
            <a:r>
              <a:rPr lang="en-GB" dirty="0"/>
              <a:t>  </a:t>
            </a:r>
          </a:p>
        </p:txBody>
      </p:sp>
      <p:pic>
        <p:nvPicPr>
          <p:cNvPr id="14" name="Picture 13">
            <a:extLst>
              <a:ext uri="{FF2B5EF4-FFF2-40B4-BE49-F238E27FC236}">
                <a16:creationId xmlns:a16="http://schemas.microsoft.com/office/drawing/2014/main" id="{CB293D48-2810-42C4-85C6-18E11306FE3F}"/>
              </a:ext>
            </a:extLst>
          </p:cNvPr>
          <p:cNvPicPr>
            <a:picLocks noChangeAspect="1"/>
          </p:cNvPicPr>
          <p:nvPr/>
        </p:nvPicPr>
        <p:blipFill>
          <a:blip r:embed="rId13"/>
          <a:stretch>
            <a:fillRect/>
          </a:stretch>
        </p:blipFill>
        <p:spPr>
          <a:xfrm>
            <a:off x="10050756" y="4073746"/>
            <a:ext cx="1460297" cy="603997"/>
          </a:xfrm>
          <a:prstGeom prst="rect">
            <a:avLst/>
          </a:prstGeom>
        </p:spPr>
      </p:pic>
      <p:pic>
        <p:nvPicPr>
          <p:cNvPr id="15" name="Picture 14">
            <a:extLst>
              <a:ext uri="{FF2B5EF4-FFF2-40B4-BE49-F238E27FC236}">
                <a16:creationId xmlns:a16="http://schemas.microsoft.com/office/drawing/2014/main" id="{725FE95C-7724-48BD-AED1-9731A3EE2577}"/>
              </a:ext>
            </a:extLst>
          </p:cNvPr>
          <p:cNvPicPr>
            <a:picLocks noChangeAspect="1"/>
          </p:cNvPicPr>
          <p:nvPr/>
        </p:nvPicPr>
        <p:blipFill>
          <a:blip r:embed="rId14"/>
          <a:stretch>
            <a:fillRect/>
          </a:stretch>
        </p:blipFill>
        <p:spPr>
          <a:xfrm>
            <a:off x="648959" y="5374496"/>
            <a:ext cx="3524207" cy="967876"/>
          </a:xfrm>
          <a:prstGeom prst="rect">
            <a:avLst/>
          </a:prstGeom>
        </p:spPr>
      </p:pic>
      <p:sp>
        <p:nvSpPr>
          <p:cNvPr id="16" name="Rectangle 15">
            <a:extLst>
              <a:ext uri="{FF2B5EF4-FFF2-40B4-BE49-F238E27FC236}">
                <a16:creationId xmlns:a16="http://schemas.microsoft.com/office/drawing/2014/main" id="{46738A51-7DFB-4DFE-9E04-A570E55B2D9E}"/>
              </a:ext>
            </a:extLst>
          </p:cNvPr>
          <p:cNvSpPr/>
          <p:nvPr/>
        </p:nvSpPr>
        <p:spPr>
          <a:xfrm>
            <a:off x="4398248" y="5673768"/>
            <a:ext cx="1862176" cy="369332"/>
          </a:xfrm>
          <a:prstGeom prst="rect">
            <a:avLst/>
          </a:prstGeom>
        </p:spPr>
        <p:txBody>
          <a:bodyPr wrap="none">
            <a:spAutoFit/>
          </a:bodyPr>
          <a:lstStyle/>
          <a:p>
            <a:r>
              <a:rPr lang="en-GB" dirty="0">
                <a:hlinkClick r:id="rId15"/>
              </a:rPr>
              <a:t>www.londonr.org</a:t>
            </a:r>
            <a:r>
              <a:rPr lang="en-GB" dirty="0"/>
              <a:t> </a:t>
            </a:r>
          </a:p>
        </p:txBody>
      </p:sp>
      <p:pic>
        <p:nvPicPr>
          <p:cNvPr id="17" name="Picture 16">
            <a:extLst>
              <a:ext uri="{FF2B5EF4-FFF2-40B4-BE49-F238E27FC236}">
                <a16:creationId xmlns:a16="http://schemas.microsoft.com/office/drawing/2014/main" id="{FFD00FF7-B984-4ED2-94CF-24BFCF4BA0C2}"/>
              </a:ext>
            </a:extLst>
          </p:cNvPr>
          <p:cNvPicPr>
            <a:picLocks noChangeAspect="1"/>
          </p:cNvPicPr>
          <p:nvPr/>
        </p:nvPicPr>
        <p:blipFill>
          <a:blip r:embed="rId16"/>
          <a:stretch>
            <a:fillRect/>
          </a:stretch>
        </p:blipFill>
        <p:spPr>
          <a:xfrm>
            <a:off x="6761536" y="5258748"/>
            <a:ext cx="2758451" cy="683286"/>
          </a:xfrm>
          <a:prstGeom prst="rect">
            <a:avLst/>
          </a:prstGeom>
        </p:spPr>
      </p:pic>
      <p:pic>
        <p:nvPicPr>
          <p:cNvPr id="18" name="Picture 17">
            <a:extLst>
              <a:ext uri="{FF2B5EF4-FFF2-40B4-BE49-F238E27FC236}">
                <a16:creationId xmlns:a16="http://schemas.microsoft.com/office/drawing/2014/main" id="{087BCB3A-603E-4D09-AF8A-D65D79B6222D}"/>
              </a:ext>
            </a:extLst>
          </p:cNvPr>
          <p:cNvPicPr>
            <a:picLocks noChangeAspect="1"/>
          </p:cNvPicPr>
          <p:nvPr/>
        </p:nvPicPr>
        <p:blipFill>
          <a:blip r:embed="rId17"/>
          <a:stretch>
            <a:fillRect/>
          </a:stretch>
        </p:blipFill>
        <p:spPr>
          <a:xfrm>
            <a:off x="9674501" y="5279776"/>
            <a:ext cx="1836552" cy="740467"/>
          </a:xfrm>
          <a:prstGeom prst="rect">
            <a:avLst/>
          </a:prstGeom>
        </p:spPr>
      </p:pic>
    </p:spTree>
    <p:extLst>
      <p:ext uri="{BB962C8B-B14F-4D97-AF65-F5344CB8AC3E}">
        <p14:creationId xmlns:p14="http://schemas.microsoft.com/office/powerpoint/2010/main" val="345159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269A0C-CC51-40C8-8FBA-BDBB2D75FFE4}"/>
              </a:ext>
            </a:extLst>
          </p:cNvPr>
          <p:cNvSpPr txBox="1"/>
          <p:nvPr/>
        </p:nvSpPr>
        <p:spPr>
          <a:xfrm>
            <a:off x="196645" y="78658"/>
            <a:ext cx="11788878" cy="461665"/>
          </a:xfrm>
          <a:prstGeom prst="rect">
            <a:avLst/>
          </a:prstGeom>
          <a:noFill/>
        </p:spPr>
        <p:txBody>
          <a:bodyPr wrap="square" rtlCol="0">
            <a:spAutoFit/>
          </a:bodyPr>
          <a:lstStyle/>
          <a:p>
            <a:r>
              <a:rPr lang="en-GB" sz="2400" dirty="0">
                <a:latin typeface="Arial" panose="020B0604020202020204" pitchFamily="34" charset="0"/>
                <a:cs typeface="Arial" panose="020B0604020202020204" pitchFamily="34" charset="0"/>
              </a:rPr>
              <a:t>Session Outline</a:t>
            </a:r>
          </a:p>
        </p:txBody>
      </p:sp>
      <p:cxnSp>
        <p:nvCxnSpPr>
          <p:cNvPr id="4" name="Straight Connector 3">
            <a:extLst>
              <a:ext uri="{FF2B5EF4-FFF2-40B4-BE49-F238E27FC236}">
                <a16:creationId xmlns:a16="http://schemas.microsoft.com/office/drawing/2014/main" id="{FC7034FF-F95E-4C22-A4CE-112C08934E08}"/>
              </a:ext>
            </a:extLst>
          </p:cNvPr>
          <p:cNvCxnSpPr/>
          <p:nvPr/>
        </p:nvCxnSpPr>
        <p:spPr>
          <a:xfrm>
            <a:off x="0" y="619432"/>
            <a:ext cx="121920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D170A10-F8AB-4464-89F9-C3E465DE174C}"/>
              </a:ext>
            </a:extLst>
          </p:cNvPr>
          <p:cNvSpPr txBox="1"/>
          <p:nvPr/>
        </p:nvSpPr>
        <p:spPr>
          <a:xfrm>
            <a:off x="796413" y="1415845"/>
            <a:ext cx="8927690" cy="3108543"/>
          </a:xfrm>
          <a:prstGeom prst="rect">
            <a:avLst/>
          </a:prstGeom>
          <a:noFill/>
        </p:spPr>
        <p:txBody>
          <a:bodyPr wrap="square" rtlCol="0">
            <a:spAutoFit/>
          </a:bodyPr>
          <a:lstStyle/>
          <a:p>
            <a:pPr marL="457200" indent="-457200">
              <a:buFont typeface="Arial" panose="020B0604020202020204" pitchFamily="34" charset="0"/>
              <a:buChar char="•"/>
            </a:pPr>
            <a:r>
              <a:rPr lang="en-GB" sz="2800" dirty="0">
                <a:latin typeface="Arial" panose="020B0604020202020204" pitchFamily="34" charset="0"/>
                <a:cs typeface="Arial" panose="020B0604020202020204" pitchFamily="34" charset="0"/>
              </a:rPr>
              <a:t>History of R</a:t>
            </a:r>
          </a:p>
          <a:p>
            <a:pPr marL="457200" indent="-457200">
              <a:buFont typeface="Arial" panose="020B0604020202020204" pitchFamily="34" charset="0"/>
              <a:buChar char="•"/>
            </a:pPr>
            <a:endParaRPr lang="en-GB"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sz="2800" dirty="0">
                <a:latin typeface="Arial" panose="020B0604020202020204" pitchFamily="34" charset="0"/>
                <a:cs typeface="Arial" panose="020B0604020202020204" pitchFamily="34" charset="0"/>
              </a:rPr>
              <a:t>R Studio IDE &amp; compiler</a:t>
            </a:r>
          </a:p>
          <a:p>
            <a:pPr marL="457200" indent="-457200">
              <a:buFont typeface="Arial" panose="020B0604020202020204" pitchFamily="34" charset="0"/>
              <a:buChar char="•"/>
            </a:pPr>
            <a:endParaRPr lang="en-GB"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sz="2800" dirty="0">
                <a:latin typeface="Arial" panose="020B0604020202020204" pitchFamily="34" charset="0"/>
                <a:cs typeface="Arial" panose="020B0604020202020204" pitchFamily="34" charset="0"/>
              </a:rPr>
              <a:t>Data Structures and variable types</a:t>
            </a:r>
          </a:p>
          <a:p>
            <a:pPr marL="457200" indent="-457200">
              <a:buFont typeface="Arial" panose="020B0604020202020204" pitchFamily="34" charset="0"/>
              <a:buChar char="•"/>
            </a:pPr>
            <a:endParaRPr lang="en-GB"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sz="2800" dirty="0">
                <a:latin typeface="Arial" panose="020B0604020202020204" pitchFamily="34" charset="0"/>
                <a:cs typeface="Arial" panose="020B0604020202020204" pitchFamily="34" charset="0"/>
              </a:rPr>
              <a:t>Practical session</a:t>
            </a:r>
          </a:p>
        </p:txBody>
      </p:sp>
      <p:pic>
        <p:nvPicPr>
          <p:cNvPr id="5122" name="Picture 2" descr="Image result for pirate cartoon i use r">
            <a:extLst>
              <a:ext uri="{FF2B5EF4-FFF2-40B4-BE49-F238E27FC236}">
                <a16:creationId xmlns:a16="http://schemas.microsoft.com/office/drawing/2014/main" id="{F2FA2B9F-9165-404F-A020-E25C8CF0B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0267" y="1602270"/>
            <a:ext cx="3730654" cy="3108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06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269A0C-CC51-40C8-8FBA-BDBB2D75FFE4}"/>
              </a:ext>
            </a:extLst>
          </p:cNvPr>
          <p:cNvSpPr txBox="1"/>
          <p:nvPr/>
        </p:nvSpPr>
        <p:spPr>
          <a:xfrm>
            <a:off x="196645" y="78658"/>
            <a:ext cx="11788878" cy="461665"/>
          </a:xfrm>
          <a:prstGeom prst="rect">
            <a:avLst/>
          </a:prstGeom>
          <a:noFill/>
        </p:spPr>
        <p:txBody>
          <a:bodyPr wrap="square" rtlCol="0">
            <a:spAutoFit/>
          </a:bodyPr>
          <a:lstStyle/>
          <a:p>
            <a:r>
              <a:rPr lang="en-GB" sz="2400" dirty="0">
                <a:latin typeface="Arial" panose="020B0604020202020204" pitchFamily="34" charset="0"/>
                <a:cs typeface="Arial" panose="020B0604020202020204" pitchFamily="34" charset="0"/>
              </a:rPr>
              <a:t>History of R</a:t>
            </a:r>
          </a:p>
        </p:txBody>
      </p:sp>
      <p:cxnSp>
        <p:nvCxnSpPr>
          <p:cNvPr id="4" name="Straight Connector 3">
            <a:extLst>
              <a:ext uri="{FF2B5EF4-FFF2-40B4-BE49-F238E27FC236}">
                <a16:creationId xmlns:a16="http://schemas.microsoft.com/office/drawing/2014/main" id="{FC7034FF-F95E-4C22-A4CE-112C08934E08}"/>
              </a:ext>
            </a:extLst>
          </p:cNvPr>
          <p:cNvCxnSpPr/>
          <p:nvPr/>
        </p:nvCxnSpPr>
        <p:spPr>
          <a:xfrm>
            <a:off x="0" y="619432"/>
            <a:ext cx="121920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BD68202-CB10-4947-AA22-8253F9297F14}"/>
              </a:ext>
            </a:extLst>
          </p:cNvPr>
          <p:cNvSpPr txBox="1"/>
          <p:nvPr/>
        </p:nvSpPr>
        <p:spPr>
          <a:xfrm>
            <a:off x="2202426" y="1040970"/>
            <a:ext cx="7777316" cy="646331"/>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Created by Robert Gentleman and Ross Ihaka early 90s while working together at the University of Auckland, New Zealand</a:t>
            </a:r>
          </a:p>
        </p:txBody>
      </p:sp>
      <p:pic>
        <p:nvPicPr>
          <p:cNvPr id="7" name="Picture 6">
            <a:extLst>
              <a:ext uri="{FF2B5EF4-FFF2-40B4-BE49-F238E27FC236}">
                <a16:creationId xmlns:a16="http://schemas.microsoft.com/office/drawing/2014/main" id="{318B249E-006F-4CE6-8AD3-6DC68B763061}"/>
              </a:ext>
            </a:extLst>
          </p:cNvPr>
          <p:cNvPicPr>
            <a:picLocks noChangeAspect="1"/>
          </p:cNvPicPr>
          <p:nvPr/>
        </p:nvPicPr>
        <p:blipFill>
          <a:blip r:embed="rId2"/>
          <a:stretch>
            <a:fillRect/>
          </a:stretch>
        </p:blipFill>
        <p:spPr>
          <a:xfrm>
            <a:off x="2849819" y="2913391"/>
            <a:ext cx="1908994" cy="2556111"/>
          </a:xfrm>
          <a:prstGeom prst="rect">
            <a:avLst/>
          </a:prstGeom>
        </p:spPr>
      </p:pic>
      <p:pic>
        <p:nvPicPr>
          <p:cNvPr id="8" name="Picture 7">
            <a:extLst>
              <a:ext uri="{FF2B5EF4-FFF2-40B4-BE49-F238E27FC236}">
                <a16:creationId xmlns:a16="http://schemas.microsoft.com/office/drawing/2014/main" id="{3662573B-46A6-479B-8414-C0997960ABD9}"/>
              </a:ext>
            </a:extLst>
          </p:cNvPr>
          <p:cNvPicPr>
            <a:picLocks noChangeAspect="1"/>
          </p:cNvPicPr>
          <p:nvPr/>
        </p:nvPicPr>
        <p:blipFill rotWithShape="1">
          <a:blip r:embed="rId3"/>
          <a:srcRect l="8645" r="17592"/>
          <a:stretch/>
        </p:blipFill>
        <p:spPr>
          <a:xfrm>
            <a:off x="6980904" y="2913391"/>
            <a:ext cx="1870376" cy="2556111"/>
          </a:xfrm>
          <a:prstGeom prst="rect">
            <a:avLst/>
          </a:prstGeom>
        </p:spPr>
      </p:pic>
    </p:spTree>
    <p:extLst>
      <p:ext uri="{BB962C8B-B14F-4D97-AF65-F5344CB8AC3E}">
        <p14:creationId xmlns:p14="http://schemas.microsoft.com/office/powerpoint/2010/main" val="1337546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269A0C-CC51-40C8-8FBA-BDBB2D75FFE4}"/>
              </a:ext>
            </a:extLst>
          </p:cNvPr>
          <p:cNvSpPr txBox="1"/>
          <p:nvPr/>
        </p:nvSpPr>
        <p:spPr>
          <a:xfrm>
            <a:off x="196645" y="78658"/>
            <a:ext cx="11788878" cy="461665"/>
          </a:xfrm>
          <a:prstGeom prst="rect">
            <a:avLst/>
          </a:prstGeom>
          <a:noFill/>
        </p:spPr>
        <p:txBody>
          <a:bodyPr wrap="square" rtlCol="0">
            <a:spAutoFit/>
          </a:bodyPr>
          <a:lstStyle/>
          <a:p>
            <a:r>
              <a:rPr lang="en-GB" sz="2400" dirty="0">
                <a:latin typeface="Arial" panose="020B0604020202020204" pitchFamily="34" charset="0"/>
                <a:cs typeface="Arial" panose="020B0604020202020204" pitchFamily="34" charset="0"/>
              </a:rPr>
              <a:t>Why Use R</a:t>
            </a:r>
          </a:p>
        </p:txBody>
      </p:sp>
      <p:cxnSp>
        <p:nvCxnSpPr>
          <p:cNvPr id="4" name="Straight Connector 3">
            <a:extLst>
              <a:ext uri="{FF2B5EF4-FFF2-40B4-BE49-F238E27FC236}">
                <a16:creationId xmlns:a16="http://schemas.microsoft.com/office/drawing/2014/main" id="{FC7034FF-F95E-4C22-A4CE-112C08934E08}"/>
              </a:ext>
            </a:extLst>
          </p:cNvPr>
          <p:cNvCxnSpPr/>
          <p:nvPr/>
        </p:nvCxnSpPr>
        <p:spPr>
          <a:xfrm>
            <a:off x="0" y="619432"/>
            <a:ext cx="121920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9651F46-DDE3-407A-A6B9-968433F140FF}"/>
              </a:ext>
            </a:extLst>
          </p:cNvPr>
          <p:cNvPicPr>
            <a:picLocks noChangeAspect="1"/>
          </p:cNvPicPr>
          <p:nvPr/>
        </p:nvPicPr>
        <p:blipFill>
          <a:blip r:embed="rId3"/>
          <a:stretch>
            <a:fillRect/>
          </a:stretch>
        </p:blipFill>
        <p:spPr>
          <a:xfrm>
            <a:off x="365760" y="1581912"/>
            <a:ext cx="6388608" cy="4791456"/>
          </a:xfrm>
          <a:prstGeom prst="rect">
            <a:avLst/>
          </a:prstGeom>
        </p:spPr>
      </p:pic>
      <p:pic>
        <p:nvPicPr>
          <p:cNvPr id="6" name="Picture 5">
            <a:extLst>
              <a:ext uri="{FF2B5EF4-FFF2-40B4-BE49-F238E27FC236}">
                <a16:creationId xmlns:a16="http://schemas.microsoft.com/office/drawing/2014/main" id="{3ACEED1A-352F-4B0E-91AD-1026F1ED9075}"/>
              </a:ext>
            </a:extLst>
          </p:cNvPr>
          <p:cNvPicPr>
            <a:picLocks noChangeAspect="1"/>
          </p:cNvPicPr>
          <p:nvPr/>
        </p:nvPicPr>
        <p:blipFill>
          <a:blip r:embed="rId4"/>
          <a:stretch>
            <a:fillRect/>
          </a:stretch>
        </p:blipFill>
        <p:spPr>
          <a:xfrm>
            <a:off x="1740633" y="844851"/>
            <a:ext cx="4635817" cy="4734451"/>
          </a:xfrm>
          <a:prstGeom prst="rect">
            <a:avLst/>
          </a:prstGeom>
        </p:spPr>
      </p:pic>
      <p:pic>
        <p:nvPicPr>
          <p:cNvPr id="7" name="Picture 6">
            <a:extLst>
              <a:ext uri="{FF2B5EF4-FFF2-40B4-BE49-F238E27FC236}">
                <a16:creationId xmlns:a16="http://schemas.microsoft.com/office/drawing/2014/main" id="{13231ECC-12F9-4440-ADB5-9F3D98F3B4CC}"/>
              </a:ext>
            </a:extLst>
          </p:cNvPr>
          <p:cNvPicPr>
            <a:picLocks noChangeAspect="1"/>
          </p:cNvPicPr>
          <p:nvPr/>
        </p:nvPicPr>
        <p:blipFill rotWithShape="1">
          <a:blip r:embed="rId5"/>
          <a:srcRect l="14433" r="17766" b="10186"/>
          <a:stretch/>
        </p:blipFill>
        <p:spPr>
          <a:xfrm>
            <a:off x="3092611" y="1779001"/>
            <a:ext cx="4460142" cy="4431237"/>
          </a:xfrm>
          <a:prstGeom prst="rect">
            <a:avLst/>
          </a:prstGeom>
        </p:spPr>
      </p:pic>
      <p:pic>
        <p:nvPicPr>
          <p:cNvPr id="9" name="Picture 8">
            <a:extLst>
              <a:ext uri="{FF2B5EF4-FFF2-40B4-BE49-F238E27FC236}">
                <a16:creationId xmlns:a16="http://schemas.microsoft.com/office/drawing/2014/main" id="{D5EC65C1-3CF7-45A1-831F-7FF0CE7E8244}"/>
              </a:ext>
            </a:extLst>
          </p:cNvPr>
          <p:cNvPicPr>
            <a:picLocks noChangeAspect="1"/>
          </p:cNvPicPr>
          <p:nvPr/>
        </p:nvPicPr>
        <p:blipFill>
          <a:blip r:embed="rId6"/>
          <a:stretch>
            <a:fillRect/>
          </a:stretch>
        </p:blipFill>
        <p:spPr>
          <a:xfrm>
            <a:off x="4676999" y="1097280"/>
            <a:ext cx="6353175" cy="4029075"/>
          </a:xfrm>
          <a:prstGeom prst="rect">
            <a:avLst/>
          </a:prstGeom>
        </p:spPr>
      </p:pic>
    </p:spTree>
    <p:extLst>
      <p:ext uri="{BB962C8B-B14F-4D97-AF65-F5344CB8AC3E}">
        <p14:creationId xmlns:p14="http://schemas.microsoft.com/office/powerpoint/2010/main" val="369698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269A0C-CC51-40C8-8FBA-BDBB2D75FFE4}"/>
              </a:ext>
            </a:extLst>
          </p:cNvPr>
          <p:cNvSpPr txBox="1"/>
          <p:nvPr/>
        </p:nvSpPr>
        <p:spPr>
          <a:xfrm>
            <a:off x="196645" y="78658"/>
            <a:ext cx="11788878" cy="461665"/>
          </a:xfrm>
          <a:prstGeom prst="rect">
            <a:avLst/>
          </a:prstGeom>
          <a:noFill/>
        </p:spPr>
        <p:txBody>
          <a:bodyPr wrap="square" rtlCol="0">
            <a:spAutoFit/>
          </a:bodyPr>
          <a:lstStyle/>
          <a:p>
            <a:r>
              <a:rPr lang="en-GB" sz="2400" dirty="0">
                <a:latin typeface="Arial" panose="020B0604020202020204" pitchFamily="34" charset="0"/>
                <a:cs typeface="Arial" panose="020B0604020202020204" pitchFamily="34" charset="0"/>
              </a:rPr>
              <a:t>IDE</a:t>
            </a:r>
          </a:p>
        </p:txBody>
      </p:sp>
      <p:cxnSp>
        <p:nvCxnSpPr>
          <p:cNvPr id="4" name="Straight Connector 3">
            <a:extLst>
              <a:ext uri="{FF2B5EF4-FFF2-40B4-BE49-F238E27FC236}">
                <a16:creationId xmlns:a16="http://schemas.microsoft.com/office/drawing/2014/main" id="{FC7034FF-F95E-4C22-A4CE-112C08934E08}"/>
              </a:ext>
            </a:extLst>
          </p:cNvPr>
          <p:cNvCxnSpPr/>
          <p:nvPr/>
        </p:nvCxnSpPr>
        <p:spPr>
          <a:xfrm>
            <a:off x="0" y="619432"/>
            <a:ext cx="121920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F992B77-5BDA-45AE-B412-5906E95ACB2B}"/>
              </a:ext>
            </a:extLst>
          </p:cNvPr>
          <p:cNvSpPr txBox="1"/>
          <p:nvPr/>
        </p:nvSpPr>
        <p:spPr>
          <a:xfrm>
            <a:off x="678425" y="1278193"/>
            <a:ext cx="10255045" cy="523220"/>
          </a:xfrm>
          <a:prstGeom prst="rect">
            <a:avLst/>
          </a:prstGeom>
          <a:noFill/>
        </p:spPr>
        <p:txBody>
          <a:bodyPr wrap="square" rtlCol="0">
            <a:spAutoFit/>
          </a:bodyPr>
          <a:lstStyle/>
          <a:p>
            <a:r>
              <a:rPr lang="en-GB" sz="2800">
                <a:latin typeface="Arial" panose="020B0604020202020204" pitchFamily="34" charset="0"/>
                <a:cs typeface="Arial" panose="020B0604020202020204" pitchFamily="34" charset="0"/>
              </a:rPr>
              <a:t>RStudio is an integrated development environment (IDE) for R</a:t>
            </a:r>
            <a:endParaRPr lang="en-GB" sz="2800" dirty="0">
              <a:latin typeface="Arial" panose="020B0604020202020204" pitchFamily="34" charset="0"/>
              <a:cs typeface="Arial" panose="020B0604020202020204" pitchFamily="34" charset="0"/>
            </a:endParaRPr>
          </a:p>
        </p:txBody>
      </p:sp>
      <p:pic>
        <p:nvPicPr>
          <p:cNvPr id="1026" name="Picture 2" descr="Image result for rstudio">
            <a:extLst>
              <a:ext uri="{FF2B5EF4-FFF2-40B4-BE49-F238E27FC236}">
                <a16:creationId xmlns:a16="http://schemas.microsoft.com/office/drawing/2014/main" id="{DC5781A7-60E4-4448-832C-62003F2F08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691" y="2215629"/>
            <a:ext cx="1762125"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393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269A0C-CC51-40C8-8FBA-BDBB2D75FFE4}"/>
              </a:ext>
            </a:extLst>
          </p:cNvPr>
          <p:cNvSpPr txBox="1"/>
          <p:nvPr/>
        </p:nvSpPr>
        <p:spPr>
          <a:xfrm>
            <a:off x="196645" y="78658"/>
            <a:ext cx="11788878" cy="461665"/>
          </a:xfrm>
          <a:prstGeom prst="rect">
            <a:avLst/>
          </a:prstGeom>
          <a:noFill/>
        </p:spPr>
        <p:txBody>
          <a:bodyPr wrap="square" rtlCol="0">
            <a:spAutoFit/>
          </a:bodyPr>
          <a:lstStyle/>
          <a:p>
            <a:r>
              <a:rPr lang="en-GB" sz="2400" dirty="0">
                <a:latin typeface="Arial" panose="020B0604020202020204" pitchFamily="34" charset="0"/>
                <a:cs typeface="Arial" panose="020B0604020202020204" pitchFamily="34" charset="0"/>
              </a:rPr>
              <a:t>IDE</a:t>
            </a:r>
          </a:p>
        </p:txBody>
      </p:sp>
      <p:cxnSp>
        <p:nvCxnSpPr>
          <p:cNvPr id="4" name="Straight Connector 3">
            <a:extLst>
              <a:ext uri="{FF2B5EF4-FFF2-40B4-BE49-F238E27FC236}">
                <a16:creationId xmlns:a16="http://schemas.microsoft.com/office/drawing/2014/main" id="{FC7034FF-F95E-4C22-A4CE-112C08934E08}"/>
              </a:ext>
            </a:extLst>
          </p:cNvPr>
          <p:cNvCxnSpPr/>
          <p:nvPr/>
        </p:nvCxnSpPr>
        <p:spPr>
          <a:xfrm>
            <a:off x="0" y="619432"/>
            <a:ext cx="121920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C1C329A-A894-4F4C-970C-038F38F65680}"/>
              </a:ext>
            </a:extLst>
          </p:cNvPr>
          <p:cNvSpPr/>
          <p:nvPr/>
        </p:nvSpPr>
        <p:spPr>
          <a:xfrm>
            <a:off x="678425" y="1115997"/>
            <a:ext cx="6096000" cy="707886"/>
          </a:xfrm>
          <a:prstGeom prst="rect">
            <a:avLst/>
          </a:prstGeom>
        </p:spPr>
        <p:txBody>
          <a:bodyPr>
            <a:spAutoFit/>
          </a:bodyPr>
          <a:lstStyle/>
          <a:p>
            <a:r>
              <a:rPr lang="en-GB" sz="2000" dirty="0">
                <a:latin typeface="Arial" panose="020B0604020202020204" pitchFamily="34" charset="0"/>
                <a:cs typeface="Arial" panose="020B0604020202020204" pitchFamily="34" charset="0"/>
              </a:rPr>
              <a:t>Interpreter (computing)</a:t>
            </a:r>
          </a:p>
          <a:p>
            <a:r>
              <a:rPr lang="en-GB" sz="2000" dirty="0">
                <a:latin typeface="Arial" panose="020B0604020202020204" pitchFamily="34" charset="0"/>
                <a:cs typeface="Arial" panose="020B0604020202020204" pitchFamily="34" charset="0"/>
              </a:rPr>
              <a:t>From Wikipedia, the free </a:t>
            </a:r>
            <a:r>
              <a:rPr lang="en-GB" sz="2000" dirty="0" err="1">
                <a:latin typeface="Arial" panose="020B0604020202020204" pitchFamily="34" charset="0"/>
                <a:cs typeface="Arial" panose="020B0604020202020204" pitchFamily="34" charset="0"/>
              </a:rPr>
              <a:t>Encyclopedia</a:t>
            </a:r>
            <a:endParaRPr lang="en-GB" sz="20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CD9A056-66FD-488E-8ADA-2CD23F6DF842}"/>
              </a:ext>
            </a:extLst>
          </p:cNvPr>
          <p:cNvSpPr/>
          <p:nvPr/>
        </p:nvSpPr>
        <p:spPr>
          <a:xfrm>
            <a:off x="678425" y="1823883"/>
            <a:ext cx="10864646" cy="2308324"/>
          </a:xfrm>
          <a:prstGeom prst="rect">
            <a:avLst/>
          </a:prstGeom>
        </p:spPr>
        <p:txBody>
          <a:bodyPr wrap="square">
            <a:spAutoFit/>
          </a:bodyPr>
          <a:lstStyle/>
          <a:p>
            <a:r>
              <a:rPr lang="en-GB" dirty="0">
                <a:latin typeface="Arial" panose="020B0604020202020204" pitchFamily="34" charset="0"/>
                <a:cs typeface="Arial" panose="020B0604020202020204" pitchFamily="34" charset="0"/>
              </a:rPr>
              <a:t>In computer science, an interpreter is a computer program that directly executes, i.e. performs, instructions written in a programming or scripting language, without previously compiling them into a machine language program. An interpreter generally uses one of the following strategies for program execution:</a:t>
            </a:r>
          </a:p>
          <a:p>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Parse the source code and perform its behaviour directly;</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Translate source code into some efficient intermediate representation and immediately execute this;</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Explicitly execute stored precompiled code made by a compiler which is part of the interpreter system.</a:t>
            </a:r>
          </a:p>
        </p:txBody>
      </p:sp>
      <p:pic>
        <p:nvPicPr>
          <p:cNvPr id="2050" name="Picture 2" descr="Related image">
            <a:extLst>
              <a:ext uri="{FF2B5EF4-FFF2-40B4-BE49-F238E27FC236}">
                <a16:creationId xmlns:a16="http://schemas.microsoft.com/office/drawing/2014/main" id="{BACEBCA6-732F-4845-8EB0-DA0896C2F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831" y="4391946"/>
            <a:ext cx="1670562" cy="167056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
            <a:extLst>
              <a:ext uri="{FF2B5EF4-FFF2-40B4-BE49-F238E27FC236}">
                <a16:creationId xmlns:a16="http://schemas.microsoft.com/office/drawing/2014/main" id="{828B5454-881D-40FC-98A5-3A04267C99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8420" y="5267650"/>
            <a:ext cx="826794" cy="82679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computer">
            <a:extLst>
              <a:ext uri="{FF2B5EF4-FFF2-40B4-BE49-F238E27FC236}">
                <a16:creationId xmlns:a16="http://schemas.microsoft.com/office/drawing/2014/main" id="{17367D5E-C23F-4838-983C-F6B1097A5A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0352" y="4319433"/>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061F069B-05C4-43F2-8E98-38D1A243491B}"/>
              </a:ext>
            </a:extLst>
          </p:cNvPr>
          <p:cNvSpPr/>
          <p:nvPr/>
        </p:nvSpPr>
        <p:spPr>
          <a:xfrm>
            <a:off x="3431458" y="4581832"/>
            <a:ext cx="4048894" cy="206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quot;Not Allowed&quot; Symbol 5">
            <a:extLst>
              <a:ext uri="{FF2B5EF4-FFF2-40B4-BE49-F238E27FC236}">
                <a16:creationId xmlns:a16="http://schemas.microsoft.com/office/drawing/2014/main" id="{7F16F8E5-AF3B-4204-A35D-637E2E3B9060}"/>
              </a:ext>
            </a:extLst>
          </p:cNvPr>
          <p:cNvSpPr/>
          <p:nvPr/>
        </p:nvSpPr>
        <p:spPr>
          <a:xfrm>
            <a:off x="4928420" y="4319433"/>
            <a:ext cx="724515" cy="724515"/>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 name="Arrow: Right 6">
            <a:extLst>
              <a:ext uri="{FF2B5EF4-FFF2-40B4-BE49-F238E27FC236}">
                <a16:creationId xmlns:a16="http://schemas.microsoft.com/office/drawing/2014/main" id="{58968BFA-02E5-4916-9E0D-896CFF556F44}"/>
              </a:ext>
            </a:extLst>
          </p:cNvPr>
          <p:cNvSpPr/>
          <p:nvPr/>
        </p:nvSpPr>
        <p:spPr>
          <a:xfrm>
            <a:off x="3431458" y="5584721"/>
            <a:ext cx="1376516" cy="167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Right 12">
            <a:extLst>
              <a:ext uri="{FF2B5EF4-FFF2-40B4-BE49-F238E27FC236}">
                <a16:creationId xmlns:a16="http://schemas.microsoft.com/office/drawing/2014/main" id="{6027FF16-D735-4C2C-AFBF-EBD0C233E60A}"/>
              </a:ext>
            </a:extLst>
          </p:cNvPr>
          <p:cNvSpPr/>
          <p:nvPr/>
        </p:nvSpPr>
        <p:spPr>
          <a:xfrm>
            <a:off x="5875660" y="5597472"/>
            <a:ext cx="1376516" cy="167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0203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6" grpId="0" animBg="1"/>
      <p:bldP spid="6" grpId="1" animBg="1"/>
      <p:bldP spid="7"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rstudio">
            <a:extLst>
              <a:ext uri="{FF2B5EF4-FFF2-40B4-BE49-F238E27FC236}">
                <a16:creationId xmlns:a16="http://schemas.microsoft.com/office/drawing/2014/main" id="{F1433C2E-9931-4C24-A5F9-E16E671FCE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6304" y="0"/>
            <a:ext cx="7759010" cy="64596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728B438-7554-4971-9502-CF24A2CAEC02}"/>
              </a:ext>
            </a:extLst>
          </p:cNvPr>
          <p:cNvSpPr txBox="1"/>
          <p:nvPr/>
        </p:nvSpPr>
        <p:spPr>
          <a:xfrm>
            <a:off x="208721" y="1490870"/>
            <a:ext cx="1878496" cy="369332"/>
          </a:xfrm>
          <a:prstGeom prst="rect">
            <a:avLst/>
          </a:prstGeom>
          <a:noFill/>
        </p:spPr>
        <p:txBody>
          <a:bodyPr wrap="square" rtlCol="0">
            <a:spAutoFit/>
          </a:bodyPr>
          <a:lstStyle/>
          <a:p>
            <a:r>
              <a:rPr lang="en-GB" dirty="0"/>
              <a:t>Code editor</a:t>
            </a:r>
          </a:p>
        </p:txBody>
      </p:sp>
      <p:sp>
        <p:nvSpPr>
          <p:cNvPr id="4" name="TextBox 3">
            <a:extLst>
              <a:ext uri="{FF2B5EF4-FFF2-40B4-BE49-F238E27FC236}">
                <a16:creationId xmlns:a16="http://schemas.microsoft.com/office/drawing/2014/main" id="{0F526668-A434-4D90-9A04-105ABB20C3F2}"/>
              </a:ext>
            </a:extLst>
          </p:cNvPr>
          <p:cNvSpPr txBox="1"/>
          <p:nvPr/>
        </p:nvSpPr>
        <p:spPr>
          <a:xfrm>
            <a:off x="208721" y="5052392"/>
            <a:ext cx="1878496" cy="369332"/>
          </a:xfrm>
          <a:prstGeom prst="rect">
            <a:avLst/>
          </a:prstGeom>
          <a:noFill/>
        </p:spPr>
        <p:txBody>
          <a:bodyPr wrap="square" rtlCol="0">
            <a:spAutoFit/>
          </a:bodyPr>
          <a:lstStyle/>
          <a:p>
            <a:r>
              <a:rPr lang="en-GB" dirty="0"/>
              <a:t>R Console</a:t>
            </a:r>
          </a:p>
        </p:txBody>
      </p:sp>
      <p:sp>
        <p:nvSpPr>
          <p:cNvPr id="5" name="TextBox 4">
            <a:extLst>
              <a:ext uri="{FF2B5EF4-FFF2-40B4-BE49-F238E27FC236}">
                <a16:creationId xmlns:a16="http://schemas.microsoft.com/office/drawing/2014/main" id="{EE871BE3-D4F6-4763-A39D-951E3B8F9C24}"/>
              </a:ext>
            </a:extLst>
          </p:cNvPr>
          <p:cNvSpPr txBox="1"/>
          <p:nvPr/>
        </p:nvSpPr>
        <p:spPr>
          <a:xfrm>
            <a:off x="10313504" y="1490870"/>
            <a:ext cx="1878496" cy="369332"/>
          </a:xfrm>
          <a:prstGeom prst="rect">
            <a:avLst/>
          </a:prstGeom>
          <a:noFill/>
        </p:spPr>
        <p:txBody>
          <a:bodyPr wrap="square" rtlCol="0">
            <a:spAutoFit/>
          </a:bodyPr>
          <a:lstStyle/>
          <a:p>
            <a:r>
              <a:rPr lang="en-GB" dirty="0"/>
              <a:t>Workspace</a:t>
            </a:r>
          </a:p>
        </p:txBody>
      </p:sp>
      <p:sp>
        <p:nvSpPr>
          <p:cNvPr id="6" name="TextBox 5">
            <a:extLst>
              <a:ext uri="{FF2B5EF4-FFF2-40B4-BE49-F238E27FC236}">
                <a16:creationId xmlns:a16="http://schemas.microsoft.com/office/drawing/2014/main" id="{37DBD0DB-D934-4C0C-A619-7AB45DCA3D47}"/>
              </a:ext>
            </a:extLst>
          </p:cNvPr>
          <p:cNvSpPr txBox="1"/>
          <p:nvPr/>
        </p:nvSpPr>
        <p:spPr>
          <a:xfrm>
            <a:off x="10313504" y="5052392"/>
            <a:ext cx="1878496" cy="369332"/>
          </a:xfrm>
          <a:prstGeom prst="rect">
            <a:avLst/>
          </a:prstGeom>
          <a:noFill/>
        </p:spPr>
        <p:txBody>
          <a:bodyPr wrap="square" rtlCol="0">
            <a:spAutoFit/>
          </a:bodyPr>
          <a:lstStyle/>
          <a:p>
            <a:r>
              <a:rPr lang="en-GB" dirty="0"/>
              <a:t>Plots</a:t>
            </a:r>
          </a:p>
        </p:txBody>
      </p:sp>
    </p:spTree>
    <p:extLst>
      <p:ext uri="{BB962C8B-B14F-4D97-AF65-F5344CB8AC3E}">
        <p14:creationId xmlns:p14="http://schemas.microsoft.com/office/powerpoint/2010/main" val="734183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269A0C-CC51-40C8-8FBA-BDBB2D75FFE4}"/>
              </a:ext>
            </a:extLst>
          </p:cNvPr>
          <p:cNvSpPr txBox="1"/>
          <p:nvPr/>
        </p:nvSpPr>
        <p:spPr>
          <a:xfrm>
            <a:off x="196645" y="78658"/>
            <a:ext cx="11788878" cy="461665"/>
          </a:xfrm>
          <a:prstGeom prst="rect">
            <a:avLst/>
          </a:prstGeom>
          <a:noFill/>
        </p:spPr>
        <p:txBody>
          <a:bodyPr wrap="square" rtlCol="0">
            <a:spAutoFit/>
          </a:bodyPr>
          <a:lstStyle/>
          <a:p>
            <a:r>
              <a:rPr lang="en-GB" sz="2400" dirty="0">
                <a:latin typeface="Arial" panose="020B0604020202020204" pitchFamily="34" charset="0"/>
                <a:cs typeface="Arial" panose="020B0604020202020204" pitchFamily="34" charset="0"/>
              </a:rPr>
              <a:t>Data types</a:t>
            </a:r>
          </a:p>
        </p:txBody>
      </p:sp>
      <p:cxnSp>
        <p:nvCxnSpPr>
          <p:cNvPr id="4" name="Straight Connector 3">
            <a:extLst>
              <a:ext uri="{FF2B5EF4-FFF2-40B4-BE49-F238E27FC236}">
                <a16:creationId xmlns:a16="http://schemas.microsoft.com/office/drawing/2014/main" id="{FC7034FF-F95E-4C22-A4CE-112C08934E08}"/>
              </a:ext>
            </a:extLst>
          </p:cNvPr>
          <p:cNvCxnSpPr/>
          <p:nvPr/>
        </p:nvCxnSpPr>
        <p:spPr>
          <a:xfrm>
            <a:off x="0" y="619432"/>
            <a:ext cx="121920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FEEFD768-F0EA-44B5-85C1-E78AB1ED5508}"/>
              </a:ext>
            </a:extLst>
          </p:cNvPr>
          <p:cNvGraphicFramePr>
            <a:graphicFrameLocks noGrp="1"/>
          </p:cNvGraphicFramePr>
          <p:nvPr>
            <p:extLst>
              <p:ext uri="{D42A27DB-BD31-4B8C-83A1-F6EECF244321}">
                <p14:modId xmlns:p14="http://schemas.microsoft.com/office/powerpoint/2010/main" val="1634969356"/>
              </p:ext>
            </p:extLst>
          </p:nvPr>
        </p:nvGraphicFramePr>
        <p:xfrm>
          <a:off x="707922" y="1319435"/>
          <a:ext cx="5584723" cy="2595880"/>
        </p:xfrm>
        <a:graphic>
          <a:graphicData uri="http://schemas.openxmlformats.org/drawingml/2006/table">
            <a:tbl>
              <a:tblPr firstRow="1" bandRow="1">
                <a:tableStyleId>{5C22544A-7EE6-4342-B048-85BDC9FD1C3A}</a:tableStyleId>
              </a:tblPr>
              <a:tblGrid>
                <a:gridCol w="2035278">
                  <a:extLst>
                    <a:ext uri="{9D8B030D-6E8A-4147-A177-3AD203B41FA5}">
                      <a16:colId xmlns:a16="http://schemas.microsoft.com/office/drawing/2014/main" val="2541122793"/>
                    </a:ext>
                  </a:extLst>
                </a:gridCol>
                <a:gridCol w="3549445">
                  <a:extLst>
                    <a:ext uri="{9D8B030D-6E8A-4147-A177-3AD203B41FA5}">
                      <a16:colId xmlns:a16="http://schemas.microsoft.com/office/drawing/2014/main" val="3290298223"/>
                    </a:ext>
                  </a:extLst>
                </a:gridCol>
              </a:tblGrid>
              <a:tr h="370840">
                <a:tc>
                  <a:txBody>
                    <a:bodyPr/>
                    <a:lstStyle/>
                    <a:p>
                      <a:r>
                        <a:rPr lang="en-GB" dirty="0"/>
                        <a:t>Data Type</a:t>
                      </a:r>
                    </a:p>
                  </a:txBody>
                  <a:tcPr/>
                </a:tc>
                <a:tc>
                  <a:txBody>
                    <a:bodyPr/>
                    <a:lstStyle/>
                    <a:p>
                      <a:r>
                        <a:rPr lang="en-GB" dirty="0"/>
                        <a:t>Example</a:t>
                      </a:r>
                    </a:p>
                  </a:txBody>
                  <a:tcPr/>
                </a:tc>
                <a:extLst>
                  <a:ext uri="{0D108BD9-81ED-4DB2-BD59-A6C34878D82A}">
                    <a16:rowId xmlns:a16="http://schemas.microsoft.com/office/drawing/2014/main" val="675673416"/>
                  </a:ext>
                </a:extLst>
              </a:tr>
              <a:tr h="370840">
                <a:tc>
                  <a:txBody>
                    <a:bodyPr/>
                    <a:lstStyle/>
                    <a:p>
                      <a:r>
                        <a:rPr lang="en-GB" dirty="0"/>
                        <a:t>Logical</a:t>
                      </a:r>
                    </a:p>
                  </a:txBody>
                  <a:tcPr/>
                </a:tc>
                <a:tc>
                  <a:txBody>
                    <a:bodyPr/>
                    <a:lstStyle/>
                    <a:p>
                      <a:r>
                        <a:rPr lang="en-GB" dirty="0"/>
                        <a:t>TRUE, FALSE</a:t>
                      </a:r>
                    </a:p>
                  </a:txBody>
                  <a:tcPr/>
                </a:tc>
                <a:extLst>
                  <a:ext uri="{0D108BD9-81ED-4DB2-BD59-A6C34878D82A}">
                    <a16:rowId xmlns:a16="http://schemas.microsoft.com/office/drawing/2014/main" val="3061270993"/>
                  </a:ext>
                </a:extLst>
              </a:tr>
              <a:tr h="370840">
                <a:tc>
                  <a:txBody>
                    <a:bodyPr/>
                    <a:lstStyle/>
                    <a:p>
                      <a:r>
                        <a:rPr lang="en-GB" dirty="0"/>
                        <a:t>Numeric</a:t>
                      </a:r>
                    </a:p>
                  </a:txBody>
                  <a:tcPr/>
                </a:tc>
                <a:tc>
                  <a:txBody>
                    <a:bodyPr/>
                    <a:lstStyle/>
                    <a:p>
                      <a:r>
                        <a:rPr lang="en-GB" dirty="0"/>
                        <a:t>12.3, 5, 104.2</a:t>
                      </a:r>
                    </a:p>
                  </a:txBody>
                  <a:tcPr/>
                </a:tc>
                <a:extLst>
                  <a:ext uri="{0D108BD9-81ED-4DB2-BD59-A6C34878D82A}">
                    <a16:rowId xmlns:a16="http://schemas.microsoft.com/office/drawing/2014/main" val="3456650203"/>
                  </a:ext>
                </a:extLst>
              </a:tr>
              <a:tr h="370840">
                <a:tc>
                  <a:txBody>
                    <a:bodyPr/>
                    <a:lstStyle/>
                    <a:p>
                      <a:r>
                        <a:rPr lang="en-GB" dirty="0"/>
                        <a:t>Integer</a:t>
                      </a:r>
                    </a:p>
                  </a:txBody>
                  <a:tcPr/>
                </a:tc>
                <a:tc>
                  <a:txBody>
                    <a:bodyPr/>
                    <a:lstStyle/>
                    <a:p>
                      <a:r>
                        <a:rPr lang="en-GB" dirty="0"/>
                        <a:t>1,5,9,102</a:t>
                      </a:r>
                    </a:p>
                  </a:txBody>
                  <a:tcPr/>
                </a:tc>
                <a:extLst>
                  <a:ext uri="{0D108BD9-81ED-4DB2-BD59-A6C34878D82A}">
                    <a16:rowId xmlns:a16="http://schemas.microsoft.com/office/drawing/2014/main" val="307574560"/>
                  </a:ext>
                </a:extLst>
              </a:tr>
              <a:tr h="370840">
                <a:tc>
                  <a:txBody>
                    <a:bodyPr/>
                    <a:lstStyle/>
                    <a:p>
                      <a:r>
                        <a:rPr lang="en-GB" dirty="0"/>
                        <a:t>Character</a:t>
                      </a:r>
                    </a:p>
                  </a:txBody>
                  <a:tcPr/>
                </a:tc>
                <a:tc>
                  <a:txBody>
                    <a:bodyPr/>
                    <a:lstStyle/>
                    <a:p>
                      <a:r>
                        <a:rPr lang="en-GB" dirty="0"/>
                        <a:t>‘a’, “hello”, ‘15 Longbridge Road’</a:t>
                      </a:r>
                    </a:p>
                  </a:txBody>
                  <a:tcPr/>
                </a:tc>
                <a:extLst>
                  <a:ext uri="{0D108BD9-81ED-4DB2-BD59-A6C34878D82A}">
                    <a16:rowId xmlns:a16="http://schemas.microsoft.com/office/drawing/2014/main" val="3392536324"/>
                  </a:ext>
                </a:extLst>
              </a:tr>
              <a:tr h="370840">
                <a:tc>
                  <a:txBody>
                    <a:bodyPr/>
                    <a:lstStyle/>
                    <a:p>
                      <a:r>
                        <a:rPr lang="en-GB" dirty="0"/>
                        <a:t>Factors</a:t>
                      </a:r>
                    </a:p>
                  </a:txBody>
                  <a:tcPr/>
                </a:tc>
                <a:tc>
                  <a:txBody>
                    <a:bodyPr/>
                    <a:lstStyle/>
                    <a:p>
                      <a:r>
                        <a:rPr lang="en-GB" dirty="0"/>
                        <a:t>‘Male’, ‘Monday’, ‘August’, ‘COPD’</a:t>
                      </a:r>
                    </a:p>
                  </a:txBody>
                  <a:tcPr/>
                </a:tc>
                <a:extLst>
                  <a:ext uri="{0D108BD9-81ED-4DB2-BD59-A6C34878D82A}">
                    <a16:rowId xmlns:a16="http://schemas.microsoft.com/office/drawing/2014/main" val="1041198917"/>
                  </a:ext>
                </a:extLst>
              </a:tr>
              <a:tr h="370840">
                <a:tc>
                  <a:txBody>
                    <a:bodyPr/>
                    <a:lstStyle/>
                    <a:p>
                      <a:r>
                        <a:rPr lang="en-GB" dirty="0"/>
                        <a:t>Date Time</a:t>
                      </a:r>
                    </a:p>
                  </a:txBody>
                  <a:tcPr/>
                </a:tc>
                <a:tc>
                  <a:txBody>
                    <a:bodyPr/>
                    <a:lstStyle/>
                    <a:p>
                      <a:r>
                        <a:rPr lang="en-GB" dirty="0"/>
                        <a:t>2017-01-13 </a:t>
                      </a:r>
                      <a:r>
                        <a:rPr lang="en-GB" i="1" dirty="0"/>
                        <a:t>(</a:t>
                      </a:r>
                      <a:r>
                        <a:rPr lang="en-GB" i="1" dirty="0" err="1"/>
                        <a:t>yyyy</a:t>
                      </a:r>
                      <a:r>
                        <a:rPr lang="en-GB" i="1" dirty="0"/>
                        <a:t>-mm-</a:t>
                      </a:r>
                      <a:r>
                        <a:rPr lang="en-GB" i="1" dirty="0" err="1"/>
                        <a:t>dd</a:t>
                      </a:r>
                      <a:r>
                        <a:rPr lang="en-GB" i="1" dirty="0"/>
                        <a:t>)</a:t>
                      </a:r>
                    </a:p>
                  </a:txBody>
                  <a:tcPr/>
                </a:tc>
                <a:extLst>
                  <a:ext uri="{0D108BD9-81ED-4DB2-BD59-A6C34878D82A}">
                    <a16:rowId xmlns:a16="http://schemas.microsoft.com/office/drawing/2014/main" val="3603163635"/>
                  </a:ext>
                </a:extLst>
              </a:tr>
            </a:tbl>
          </a:graphicData>
        </a:graphic>
      </p:graphicFrame>
      <p:sp>
        <p:nvSpPr>
          <p:cNvPr id="5" name="Rectangle 4">
            <a:extLst>
              <a:ext uri="{FF2B5EF4-FFF2-40B4-BE49-F238E27FC236}">
                <a16:creationId xmlns:a16="http://schemas.microsoft.com/office/drawing/2014/main" id="{B2CAD652-7004-4329-BA49-F855AFEC2C82}"/>
              </a:ext>
            </a:extLst>
          </p:cNvPr>
          <p:cNvSpPr/>
          <p:nvPr/>
        </p:nvSpPr>
        <p:spPr>
          <a:xfrm>
            <a:off x="5240593" y="4615317"/>
            <a:ext cx="6096000" cy="923330"/>
          </a:xfrm>
          <a:prstGeom prst="rect">
            <a:avLst/>
          </a:prstGeom>
        </p:spPr>
        <p:txBody>
          <a:bodyPr>
            <a:spAutoFit/>
          </a:bodyPr>
          <a:lstStyle/>
          <a:p>
            <a:r>
              <a:rPr lang="en-GB" dirty="0">
                <a:solidFill>
                  <a:srgbClr val="000000"/>
                </a:solidFill>
                <a:latin typeface="Times New Roman" panose="02020603050405020304" pitchFamily="18" charset="0"/>
              </a:rPr>
              <a:t>Conceptually, factors are variables in R which take on a limited number of different values; such variables are often referred to as categorical variables</a:t>
            </a:r>
            <a:endParaRPr lang="en-GB" dirty="0"/>
          </a:p>
        </p:txBody>
      </p:sp>
    </p:spTree>
    <p:extLst>
      <p:ext uri="{BB962C8B-B14F-4D97-AF65-F5344CB8AC3E}">
        <p14:creationId xmlns:p14="http://schemas.microsoft.com/office/powerpoint/2010/main" val="4259424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269A0C-CC51-40C8-8FBA-BDBB2D75FFE4}"/>
              </a:ext>
            </a:extLst>
          </p:cNvPr>
          <p:cNvSpPr txBox="1"/>
          <p:nvPr/>
        </p:nvSpPr>
        <p:spPr>
          <a:xfrm>
            <a:off x="196645" y="78658"/>
            <a:ext cx="11788878" cy="461665"/>
          </a:xfrm>
          <a:prstGeom prst="rect">
            <a:avLst/>
          </a:prstGeom>
          <a:noFill/>
        </p:spPr>
        <p:txBody>
          <a:bodyPr wrap="square" rtlCol="0">
            <a:spAutoFit/>
          </a:bodyPr>
          <a:lstStyle/>
          <a:p>
            <a:r>
              <a:rPr lang="en-GB" sz="2400" dirty="0">
                <a:latin typeface="Arial" panose="020B0604020202020204" pitchFamily="34" charset="0"/>
                <a:cs typeface="Arial" panose="020B0604020202020204" pitchFamily="34" charset="0"/>
              </a:rPr>
              <a:t>R-objects</a:t>
            </a:r>
          </a:p>
        </p:txBody>
      </p:sp>
      <p:cxnSp>
        <p:nvCxnSpPr>
          <p:cNvPr id="4" name="Straight Connector 3">
            <a:extLst>
              <a:ext uri="{FF2B5EF4-FFF2-40B4-BE49-F238E27FC236}">
                <a16:creationId xmlns:a16="http://schemas.microsoft.com/office/drawing/2014/main" id="{FC7034FF-F95E-4C22-A4CE-112C08934E08}"/>
              </a:ext>
            </a:extLst>
          </p:cNvPr>
          <p:cNvCxnSpPr/>
          <p:nvPr/>
        </p:nvCxnSpPr>
        <p:spPr>
          <a:xfrm>
            <a:off x="0" y="619432"/>
            <a:ext cx="121920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59A29C3-F22E-4DDF-8209-11437CE182B5}"/>
              </a:ext>
            </a:extLst>
          </p:cNvPr>
          <p:cNvSpPr txBox="1"/>
          <p:nvPr/>
        </p:nvSpPr>
        <p:spPr>
          <a:xfrm>
            <a:off x="580103" y="934064"/>
            <a:ext cx="10903974" cy="4524315"/>
          </a:xfrm>
          <a:prstGeom prst="rect">
            <a:avLst/>
          </a:prstGeom>
          <a:noFill/>
        </p:spPr>
        <p:txBody>
          <a:bodyPr wrap="square" rtlCol="0">
            <a:spAutoFit/>
          </a:bodyPr>
          <a:lstStyle/>
          <a:p>
            <a:r>
              <a:rPr lang="en-GB" b="1" dirty="0"/>
              <a:t>Vectors</a:t>
            </a:r>
            <a:r>
              <a:rPr lang="en-GB" dirty="0"/>
              <a:t> - When you want to create vector with more than one element</a:t>
            </a:r>
          </a:p>
          <a:p>
            <a:endParaRPr lang="en-GB" dirty="0"/>
          </a:p>
          <a:p>
            <a:r>
              <a:rPr lang="en-GB" b="1" dirty="0"/>
              <a:t>Lists</a:t>
            </a:r>
            <a:r>
              <a:rPr lang="en-GB" dirty="0"/>
              <a:t> - A list is an R-object which can contain many different types of elements inside it like vectors, functions and even another list inside it</a:t>
            </a:r>
          </a:p>
          <a:p>
            <a:endParaRPr lang="en-GB" dirty="0"/>
          </a:p>
          <a:p>
            <a:r>
              <a:rPr lang="en-GB" b="1" dirty="0"/>
              <a:t>Matrices</a:t>
            </a:r>
            <a:r>
              <a:rPr lang="en-GB" dirty="0"/>
              <a:t> - A matrix is a two-dimensional rectangular data set. It can be created using a vector input to the matrix function</a:t>
            </a:r>
          </a:p>
          <a:p>
            <a:endParaRPr lang="en-GB" dirty="0"/>
          </a:p>
          <a:p>
            <a:endParaRPr lang="en-GB" dirty="0"/>
          </a:p>
          <a:p>
            <a:endParaRPr lang="en-GB" dirty="0"/>
          </a:p>
          <a:p>
            <a:r>
              <a:rPr lang="en-GB" b="1" dirty="0"/>
              <a:t>Arrays</a:t>
            </a:r>
            <a:r>
              <a:rPr lang="en-GB" dirty="0"/>
              <a:t> - While matrices are confined to two dimensions, arrays can be of any number of dimensions. The array function takes an attribute which creates the required number of dimension</a:t>
            </a:r>
          </a:p>
          <a:p>
            <a:endParaRPr lang="en-GB" dirty="0"/>
          </a:p>
          <a:p>
            <a:r>
              <a:rPr lang="en-GB" b="1" dirty="0"/>
              <a:t>Data Frames </a:t>
            </a:r>
            <a:r>
              <a:rPr lang="en-GB" dirty="0"/>
              <a:t>- Data frames are tabular data objects. Unlike a matrix in data frames each column can contain different modes of data. The first column can be numeric while the second column can be character and third column can be logical. It is a list of vectors of equal length</a:t>
            </a:r>
          </a:p>
        </p:txBody>
      </p:sp>
      <p:pic>
        <p:nvPicPr>
          <p:cNvPr id="6" name="Picture 5">
            <a:extLst>
              <a:ext uri="{FF2B5EF4-FFF2-40B4-BE49-F238E27FC236}">
                <a16:creationId xmlns:a16="http://schemas.microsoft.com/office/drawing/2014/main" id="{CD1316A9-4731-41DC-B7AA-EB3999063CBE}"/>
              </a:ext>
            </a:extLst>
          </p:cNvPr>
          <p:cNvPicPr>
            <a:picLocks noChangeAspect="1"/>
          </p:cNvPicPr>
          <p:nvPr/>
        </p:nvPicPr>
        <p:blipFill>
          <a:blip r:embed="rId2"/>
          <a:stretch>
            <a:fillRect/>
          </a:stretch>
        </p:blipFill>
        <p:spPr>
          <a:xfrm>
            <a:off x="2054461" y="2905708"/>
            <a:ext cx="1857375" cy="581025"/>
          </a:xfrm>
          <a:prstGeom prst="rect">
            <a:avLst/>
          </a:prstGeom>
        </p:spPr>
      </p:pic>
    </p:spTree>
    <p:extLst>
      <p:ext uri="{BB962C8B-B14F-4D97-AF65-F5344CB8AC3E}">
        <p14:creationId xmlns:p14="http://schemas.microsoft.com/office/powerpoint/2010/main" val="1082634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TotalTime>
  <Words>557</Words>
  <Application>Microsoft Office PowerPoint</Application>
  <PresentationFormat>Widescreen</PresentationFormat>
  <Paragraphs>94</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Sinclair Michael</dc:creator>
  <cp:lastModifiedBy>Sinclair Michael</cp:lastModifiedBy>
  <cp:revision>27</cp:revision>
  <dcterms:created xsi:type="dcterms:W3CDTF">2017-09-11T08:58:17Z</dcterms:created>
  <dcterms:modified xsi:type="dcterms:W3CDTF">2018-10-04T11:14:50Z</dcterms:modified>
</cp:coreProperties>
</file>