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59" r:id="rId4"/>
    <p:sldId id="265" r:id="rId5"/>
    <p:sldId id="258" r:id="rId6"/>
    <p:sldId id="266" r:id="rId7"/>
    <p:sldId id="267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B840D9-4BA5-44F9-A83C-69A8CCE661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B393-24B4-473F-B4ED-D7EBE24F3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F0EAE-AE14-44A4-A102-C1367010ADB5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F3A4C-3775-49B8-A8C4-7394B2F334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FBC90-D019-4787-9650-87E2A79DCE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7F46-2615-4BA3-A165-A960972DE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6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8CBD-8586-402C-BD28-1BA228B352E8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4F2F-78B1-4257-95AD-23A11F935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run chart, also known as a run-sequence plot is a graph that displays observed data in a time sequence. Often, the data displayed represent some aspect of the output or performance of a manufacturing or other business process. It is therefore a form of line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94F2F-78B1-4257-95AD-23A11F9350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https://flowingdata.com/2010/08/31/how-to-visualize-data-with-cartoonish-faces/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94F2F-78B1-4257-95AD-23A11F9350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81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result for london borough of barking and dagenham logo white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3" y="6264213"/>
            <a:ext cx="1480228" cy="44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ndon borough of barking and dagenham logo white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37" y="6393566"/>
            <a:ext cx="1516363" cy="4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82071" y="6611719"/>
            <a:ext cx="4608000" cy="14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i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r>
              <a:rPr lang="en-GB" sz="800" i="1" baseline="0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Insight Hub 2</a:t>
            </a:r>
            <a:r>
              <a:rPr lang="en-GB" sz="800" i="1" dirty="0">
                <a:solidFill>
                  <a:srgbClr val="981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018. Transforming Data into Actionable Insight.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19491" y="6483763"/>
            <a:ext cx="4120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DE22B0AC-6904-4BFB-9DDC-3FEB072A9CC1}" type="slidenum">
              <a:rPr lang="en-GB" sz="800" i="0" smtClean="0">
                <a:solidFill>
                  <a:srgbClr val="981830"/>
                </a:solidFill>
              </a:rPr>
              <a:t>‹#›</a:t>
            </a:fld>
            <a:endParaRPr lang="en-GB" sz="800" i="0" dirty="0">
              <a:solidFill>
                <a:srgbClr val="981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ndon borough of barking and dagenham logo white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35" y="6249179"/>
            <a:ext cx="1516364" cy="4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298728" y="176299"/>
            <a:ext cx="11523133" cy="6546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800" b="1" dirty="0">
              <a:solidFill>
                <a:srgbClr val="941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7F78F-7C90-4C0F-A651-3D32CDC8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D7C0A-8D8D-4988-87EF-D5167753D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16BE-96E2-4590-B569-D4B671250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4DF1-5319-4AA9-8799-F40759C9649F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FEE3-9CD8-4F68-A645-E41C52339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ACFB-733B-486E-AFC4-0DFE1905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2497-72A2-40E4-ABC1-CD55E4BB3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wingdata.com/2010/08/31/how-to-visualize-data-with-cartoonish-faces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57F098-6D52-4060-AB9A-A349ECBA4481}"/>
              </a:ext>
            </a:extLst>
          </p:cNvPr>
          <p:cNvSpPr txBox="1"/>
          <p:nvPr/>
        </p:nvSpPr>
        <p:spPr>
          <a:xfrm>
            <a:off x="2792361" y="2035277"/>
            <a:ext cx="82885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LBBDr</a:t>
            </a: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Group</a:t>
            </a:r>
          </a:p>
          <a:p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2 – Exploratory Data Analysis</a:t>
            </a:r>
          </a:p>
          <a:p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Michael Sinclair</a:t>
            </a:r>
          </a:p>
        </p:txBody>
      </p:sp>
    </p:spTree>
    <p:extLst>
      <p:ext uri="{BB962C8B-B14F-4D97-AF65-F5344CB8AC3E}">
        <p14:creationId xmlns:p14="http://schemas.microsoft.com/office/powerpoint/2010/main" val="213862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69A0C-CC51-40C8-8FBA-BDBB2D75FFE4}"/>
              </a:ext>
            </a:extLst>
          </p:cNvPr>
          <p:cNvSpPr txBox="1"/>
          <p:nvPr/>
        </p:nvSpPr>
        <p:spPr>
          <a:xfrm>
            <a:off x="196645" y="78658"/>
            <a:ext cx="1178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Spurious Correlations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034FF-F95E-4C22-A4CE-112C08934E08}"/>
              </a:ext>
            </a:extLst>
          </p:cNvPr>
          <p:cNvCxnSpPr/>
          <p:nvPr/>
        </p:nvCxnSpPr>
        <p:spPr>
          <a:xfrm>
            <a:off x="0" y="619432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C445C2E-FFF2-4E44-9290-66633E83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769"/>
            <a:ext cx="1219200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69A0C-CC51-40C8-8FBA-BDBB2D75FFE4}"/>
              </a:ext>
            </a:extLst>
          </p:cNvPr>
          <p:cNvSpPr txBox="1"/>
          <p:nvPr/>
        </p:nvSpPr>
        <p:spPr>
          <a:xfrm>
            <a:off x="196645" y="78658"/>
            <a:ext cx="1178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Spurious Correlations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034FF-F95E-4C22-A4CE-112C08934E08}"/>
              </a:ext>
            </a:extLst>
          </p:cNvPr>
          <p:cNvCxnSpPr/>
          <p:nvPr/>
        </p:nvCxnSpPr>
        <p:spPr>
          <a:xfrm>
            <a:off x="0" y="619432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7ACE1D5-5BB8-4520-984A-913C42A1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769"/>
            <a:ext cx="1219200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69A0C-CC51-40C8-8FBA-BDBB2D75FFE4}"/>
              </a:ext>
            </a:extLst>
          </p:cNvPr>
          <p:cNvSpPr txBox="1"/>
          <p:nvPr/>
        </p:nvSpPr>
        <p:spPr>
          <a:xfrm>
            <a:off x="196645" y="78658"/>
            <a:ext cx="1178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Spurious Correlations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034FF-F95E-4C22-A4CE-112C08934E08}"/>
              </a:ext>
            </a:extLst>
          </p:cNvPr>
          <p:cNvCxnSpPr/>
          <p:nvPr/>
        </p:nvCxnSpPr>
        <p:spPr>
          <a:xfrm>
            <a:off x="0" y="619432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D4004B-124C-4706-9F0E-FC3A2CE5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769"/>
            <a:ext cx="1219200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4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1B5CF-31A9-4986-8120-8D9F7801C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47" y="0"/>
            <a:ext cx="2440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4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69A0C-CC51-40C8-8FBA-BDBB2D75FFE4}"/>
              </a:ext>
            </a:extLst>
          </p:cNvPr>
          <p:cNvSpPr txBox="1"/>
          <p:nvPr/>
        </p:nvSpPr>
        <p:spPr>
          <a:xfrm>
            <a:off x="196645" y="78658"/>
            <a:ext cx="1178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Session 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034FF-F95E-4C22-A4CE-112C08934E08}"/>
              </a:ext>
            </a:extLst>
          </p:cNvPr>
          <p:cNvCxnSpPr/>
          <p:nvPr/>
        </p:nvCxnSpPr>
        <p:spPr>
          <a:xfrm>
            <a:off x="0" y="619432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69FF3B-CC3F-4688-8C7F-AF77F0C58676}"/>
              </a:ext>
            </a:extLst>
          </p:cNvPr>
          <p:cNvSpPr txBox="1"/>
          <p:nvPr/>
        </p:nvSpPr>
        <p:spPr>
          <a:xfrm>
            <a:off x="894080" y="1584960"/>
            <a:ext cx="500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should we do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Segway: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Calculating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Exploring data visually</a:t>
            </a:r>
          </a:p>
        </p:txBody>
      </p:sp>
    </p:spTree>
    <p:extLst>
      <p:ext uri="{BB962C8B-B14F-4D97-AF65-F5344CB8AC3E}">
        <p14:creationId xmlns:p14="http://schemas.microsoft.com/office/powerpoint/2010/main" val="1321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2BDF20-0E11-4165-A7D6-8C233823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27" y="231775"/>
            <a:ext cx="4010025" cy="5886450"/>
          </a:xfrm>
          <a:prstGeom prst="rect">
            <a:avLst/>
          </a:prstGeom>
        </p:spPr>
      </p:pic>
      <p:pic>
        <p:nvPicPr>
          <p:cNvPr id="1026" name="Picture 2" descr="John Tukey.jpg">
            <a:extLst>
              <a:ext uri="{FF2B5EF4-FFF2-40B4-BE49-F238E27FC236}">
                <a16:creationId xmlns:a16="http://schemas.microsoft.com/office/drawing/2014/main" id="{F07F12A0-DDAC-4D6C-AD4F-4A835C0E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" y="231775"/>
            <a:ext cx="2095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F0E20A-2C7C-48A4-9ADD-5AF485B58360}"/>
              </a:ext>
            </a:extLst>
          </p:cNvPr>
          <p:cNvSpPr/>
          <p:nvPr/>
        </p:nvSpPr>
        <p:spPr>
          <a:xfrm>
            <a:off x="2370614" y="495582"/>
            <a:ext cx="47312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In </a:t>
            </a:r>
            <a:r>
              <a:rPr lang="en-GB" sz="1400" dirty="0">
                <a:solidFill>
                  <a:srgbClr val="0B0080"/>
                </a:solidFill>
                <a:latin typeface="Arial" panose="020B0604020202020204" pitchFamily="34" charset="0"/>
              </a:rPr>
              <a:t>statistics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exploratory data analysis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GB" sz="1400" b="1" dirty="0">
                <a:solidFill>
                  <a:srgbClr val="222222"/>
                </a:solidFill>
                <a:latin typeface="Arial" panose="020B0604020202020204" pitchFamily="34" charset="0"/>
              </a:rPr>
              <a:t>EDA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) is an approach to </a:t>
            </a:r>
            <a:r>
              <a:rPr lang="en-GB" sz="1400" dirty="0">
                <a:solidFill>
                  <a:srgbClr val="0B0080"/>
                </a:solidFill>
                <a:latin typeface="Arial" panose="020B0604020202020204" pitchFamily="34" charset="0"/>
              </a:rPr>
              <a:t>analysing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GB" sz="1400" dirty="0">
                <a:solidFill>
                  <a:srgbClr val="0B0080"/>
                </a:solidFill>
                <a:latin typeface="Arial" panose="020B0604020202020204" pitchFamily="34" charset="0"/>
              </a:rPr>
              <a:t>data sets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to summarize their main characteristics, often with visual methods. </a:t>
            </a:r>
          </a:p>
          <a:p>
            <a:endParaRPr lang="en-GB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Exploratory data analysis was promoted by </a:t>
            </a:r>
            <a:r>
              <a:rPr lang="en-GB" sz="1400" dirty="0">
                <a:solidFill>
                  <a:srgbClr val="0B0080"/>
                </a:solidFill>
                <a:latin typeface="Arial" panose="020B0604020202020204" pitchFamily="34" charset="0"/>
              </a:rPr>
              <a:t>John Tukey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to encourage statisticians to explore the data, and possibly formulate hypotheses that could lead to new data collection and experiments. </a:t>
            </a:r>
          </a:p>
          <a:p>
            <a:endParaRPr lang="en-GB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EDA is different from </a:t>
            </a:r>
            <a:r>
              <a:rPr lang="en-GB" sz="1400" dirty="0">
                <a:solidFill>
                  <a:srgbClr val="0B0080"/>
                </a:solidFill>
                <a:latin typeface="Arial" panose="020B0604020202020204" pitchFamily="34" charset="0"/>
              </a:rPr>
              <a:t>initial data analysis (IDA)</a:t>
            </a:r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 which focuses more narrowly on checking assumptions required for model fitting and hypothesis testing, and handling missing values and making transformations of variables as needed. EDA encompasses IDA.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57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69A0C-CC51-40C8-8FBA-BDBB2D75FFE4}"/>
              </a:ext>
            </a:extLst>
          </p:cNvPr>
          <p:cNvSpPr txBox="1"/>
          <p:nvPr/>
        </p:nvSpPr>
        <p:spPr>
          <a:xfrm>
            <a:off x="196645" y="78658"/>
            <a:ext cx="1178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is 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034FF-F95E-4C22-A4CE-112C08934E08}"/>
              </a:ext>
            </a:extLst>
          </p:cNvPr>
          <p:cNvCxnSpPr/>
          <p:nvPr/>
        </p:nvCxnSpPr>
        <p:spPr>
          <a:xfrm>
            <a:off x="0" y="619432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D68202-CB10-4947-AA22-8253F9297F14}"/>
              </a:ext>
            </a:extLst>
          </p:cNvPr>
          <p:cNvSpPr txBox="1"/>
          <p:nvPr/>
        </p:nvSpPr>
        <p:spPr>
          <a:xfrm>
            <a:off x="1694426" y="2351782"/>
            <a:ext cx="77773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Exploratory Data Analysis allows us to </a:t>
            </a:r>
            <a:r>
              <a:rPr lang="en-GB" i="1" dirty="0"/>
              <a:t>see </a:t>
            </a:r>
            <a:r>
              <a:rPr lang="en-GB" dirty="0"/>
              <a:t>our data, start to understand their shape and identify patterns, trends and abnormalities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i="1" dirty="0"/>
              <a:t>“a picture paints a thousand words”</a:t>
            </a:r>
          </a:p>
          <a:p>
            <a:pPr algn="r"/>
            <a:r>
              <a:rPr lang="en-GB" sz="1400" dirty="0"/>
              <a:t>Frederick R. Barnard in </a:t>
            </a:r>
            <a:r>
              <a:rPr lang="en-GB" sz="1400" i="1" dirty="0"/>
              <a:t>Printer's Ink</a:t>
            </a:r>
            <a:r>
              <a:rPr lang="en-GB" sz="1400" dirty="0"/>
              <a:t> (December, 1921)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DF2CC-AF42-45E3-BD64-A7EF6012FA84}"/>
              </a:ext>
            </a:extLst>
          </p:cNvPr>
          <p:cNvSpPr/>
          <p:nvPr/>
        </p:nvSpPr>
        <p:spPr>
          <a:xfrm>
            <a:off x="496570" y="440159"/>
            <a:ext cx="13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Linux Libertine"/>
              </a:rPr>
              <a:t>Techniques</a:t>
            </a:r>
            <a:endParaRPr lang="en-GB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0CFB5-E976-4716-BA04-D2628772CBB3}"/>
              </a:ext>
            </a:extLst>
          </p:cNvPr>
          <p:cNvSpPr txBox="1"/>
          <p:nvPr/>
        </p:nvSpPr>
        <p:spPr>
          <a:xfrm>
            <a:off x="640080" y="1997839"/>
            <a:ext cx="726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Dimensionality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Principal Component Analysis (PCA)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Multidimensional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Chernoff 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7B898-3B90-4F13-BA5C-01CC264802E6}"/>
              </a:ext>
            </a:extLst>
          </p:cNvPr>
          <p:cNvSpPr txBox="1"/>
          <p:nvPr/>
        </p:nvSpPr>
        <p:spPr>
          <a:xfrm>
            <a:off x="6177280" y="2551837"/>
            <a:ext cx="561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session 1 we create a box plot to explore our data visually and identified that we had an extreme outlier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session we will focus on scatter plots as a way of comparing two variables</a:t>
            </a:r>
          </a:p>
        </p:txBody>
      </p:sp>
    </p:spTree>
    <p:extLst>
      <p:ext uri="{BB962C8B-B14F-4D97-AF65-F5344CB8AC3E}">
        <p14:creationId xmlns:p14="http://schemas.microsoft.com/office/powerpoint/2010/main" val="109718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EEFB2-4565-4B49-B395-2EA50F6A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10" y="1844040"/>
            <a:ext cx="6591300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6BFA8-D327-4DA5-A45E-6666EA628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20"/>
            <a:ext cx="5127185" cy="5882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7BE97-2620-4D02-8718-959F3447CAAE}"/>
              </a:ext>
            </a:extLst>
          </p:cNvPr>
          <p:cNvSpPr/>
          <p:nvPr/>
        </p:nvSpPr>
        <p:spPr>
          <a:xfrm>
            <a:off x="6922399" y="350520"/>
            <a:ext cx="3002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Chernoff 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192FB-25FC-4B9B-8522-EDE5471EC660}"/>
              </a:ext>
            </a:extLst>
          </p:cNvPr>
          <p:cNvSpPr/>
          <p:nvPr/>
        </p:nvSpPr>
        <p:spPr>
          <a:xfrm>
            <a:off x="975360" y="5863828"/>
            <a:ext cx="10454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hlinkClick r:id="rId5"/>
              </a:rPr>
              <a:t>https://flowingdata.com/2010/08/31/how-to-visualize-data-with-cartoonish-faces/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5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69A0C-CC51-40C8-8FBA-BDBB2D75FFE4}"/>
              </a:ext>
            </a:extLst>
          </p:cNvPr>
          <p:cNvSpPr txBox="1"/>
          <p:nvPr/>
        </p:nvSpPr>
        <p:spPr>
          <a:xfrm>
            <a:off x="196645" y="78658"/>
            <a:ext cx="1178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Why is EDA important?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034FF-F95E-4C22-A4CE-112C08934E08}"/>
              </a:ext>
            </a:extLst>
          </p:cNvPr>
          <p:cNvCxnSpPr/>
          <p:nvPr/>
        </p:nvCxnSpPr>
        <p:spPr>
          <a:xfrm>
            <a:off x="0" y="619432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D68202-CB10-4947-AA22-8253F9297F14}"/>
              </a:ext>
            </a:extLst>
          </p:cNvPr>
          <p:cNvSpPr txBox="1"/>
          <p:nvPr/>
        </p:nvSpPr>
        <p:spPr>
          <a:xfrm>
            <a:off x="1694426" y="2351782"/>
            <a:ext cx="7777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...make </a:t>
            </a:r>
            <a:r>
              <a:rPr lang="en-GB" b="1" i="1" dirty="0"/>
              <a:t>both</a:t>
            </a:r>
            <a:r>
              <a:rPr lang="en-GB" i="1" dirty="0"/>
              <a:t> calculations </a:t>
            </a:r>
            <a:r>
              <a:rPr lang="en-GB" b="1" i="1" dirty="0"/>
              <a:t>and</a:t>
            </a:r>
            <a:r>
              <a:rPr lang="en-GB" i="1" dirty="0"/>
              <a:t> graphs. Both sorts of output should be studied; each will contribute to understanding.</a:t>
            </a:r>
          </a:p>
          <a:p>
            <a:pPr algn="r"/>
            <a:r>
              <a:rPr lang="en-GB" sz="1400" i="1" dirty="0"/>
              <a:t>F. J. Anscombe, 1973 </a:t>
            </a:r>
            <a:br>
              <a:rPr lang="en-GB" sz="1400" i="1" dirty="0"/>
            </a:br>
            <a:r>
              <a:rPr lang="en-GB" sz="1400" i="1" dirty="0"/>
              <a:t>(and echoed in nearly all talks about data visualization...)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1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69A0C-CC51-40C8-8FBA-BDBB2D75FFE4}"/>
              </a:ext>
            </a:extLst>
          </p:cNvPr>
          <p:cNvSpPr txBox="1"/>
          <p:nvPr/>
        </p:nvSpPr>
        <p:spPr>
          <a:xfrm>
            <a:off x="196645" y="78658"/>
            <a:ext cx="1178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Spurious Correlations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034FF-F95E-4C22-A4CE-112C08934E08}"/>
              </a:ext>
            </a:extLst>
          </p:cNvPr>
          <p:cNvCxnSpPr/>
          <p:nvPr/>
        </p:nvCxnSpPr>
        <p:spPr>
          <a:xfrm>
            <a:off x="0" y="619432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A01923-C607-4019-8849-FF6B49FC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769"/>
            <a:ext cx="1219200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222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Sinclair Michael</dc:creator>
  <cp:lastModifiedBy>Sinclair Michael</cp:lastModifiedBy>
  <cp:revision>35</cp:revision>
  <dcterms:created xsi:type="dcterms:W3CDTF">2017-09-11T08:58:17Z</dcterms:created>
  <dcterms:modified xsi:type="dcterms:W3CDTF">2018-10-15T08:05:31Z</dcterms:modified>
</cp:coreProperties>
</file>