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3" r:id="rId10"/>
    <p:sldId id="372" r:id="rId11"/>
    <p:sldId id="3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830"/>
    <a:srgbClr val="7B1327"/>
    <a:srgbClr val="5A0E1C"/>
    <a:srgbClr val="D99694"/>
    <a:srgbClr val="F1DCDB"/>
    <a:srgbClr val="CF7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1344" autoAdjust="0"/>
  </p:normalViewPr>
  <p:slideViewPr>
    <p:cSldViewPr snapToGrid="0">
      <p:cViewPr varScale="1">
        <p:scale>
          <a:sx n="92" d="100"/>
          <a:sy n="92" d="100"/>
        </p:scale>
        <p:origin x="5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671CC-F04A-4F5A-91FE-C5F5918B071D}" type="datetimeFigureOut">
              <a:rPr lang="en-GB" smtClean="0"/>
              <a:pPr/>
              <a:t>31/10/2018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F8A48-386E-4104-B9C9-1B7B38AC9C0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3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24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69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20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2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34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15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82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96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15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F8A48-386E-4104-B9C9-1B7B38AC9C0A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41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81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01CDB-167B-4C60-9F94-1AE4E6443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79" y="6285755"/>
            <a:ext cx="1144721" cy="4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61553" y="6611719"/>
            <a:ext cx="3456000" cy="14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i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GB" sz="800" i="1" baseline="0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 Hub 2</a:t>
            </a:r>
            <a:r>
              <a:rPr lang="en-GB" sz="800" i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018. Turning Data into Actionable Insight.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618" y="6483762"/>
            <a:ext cx="3090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DE22B0AC-6904-4BFB-9DDC-3FEB072A9CC1}" type="slidenum">
              <a:rPr lang="en-GB" sz="800" i="0" smtClean="0">
                <a:solidFill>
                  <a:srgbClr val="981830"/>
                </a:solidFill>
              </a:rPr>
              <a:pPr algn="l"/>
              <a:t>‹#›</a:t>
            </a:fld>
            <a:endParaRPr lang="en-GB" sz="800" i="0" dirty="0">
              <a:solidFill>
                <a:srgbClr val="98183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A1EF7-4E7C-47E6-8FCF-678ADB559E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79" y="6285755"/>
            <a:ext cx="1144721" cy="4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224046" y="176299"/>
            <a:ext cx="8642350" cy="654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800" b="1" dirty="0">
              <a:solidFill>
                <a:srgbClr val="941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73809-37B3-4322-B6B9-D5083DEE8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79" y="6285755"/>
            <a:ext cx="1144721" cy="4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4378-D616-467F-B3CB-D155497CE5A4}" type="datetimeFigureOut">
              <a:rPr lang="en-GB" smtClean="0"/>
              <a:pPr/>
              <a:t>31/10/2018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FF7A-A10C-430D-B35B-59D93055FD6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6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C5E7A-EBA9-455B-84F8-AAC5C3BCB3D6}"/>
              </a:ext>
            </a:extLst>
          </p:cNvPr>
          <p:cNvSpPr/>
          <p:nvPr/>
        </p:nvSpPr>
        <p:spPr>
          <a:xfrm>
            <a:off x="2451395" y="190155"/>
            <a:ext cx="410452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9411" y="1439757"/>
            <a:ext cx="8805178" cy="3446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Manipulation using </a:t>
            </a:r>
            <a:r>
              <a:rPr lang="en-GB" sz="28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endParaRPr lang="en-GB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6606" y="5035057"/>
            <a:ext cx="3169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 Canham</a:t>
            </a:r>
          </a:p>
          <a:p>
            <a:pPr algn="r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Insight Hub</a:t>
            </a:r>
          </a:p>
          <a:p>
            <a:pPr algn="r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2018</a:t>
            </a:r>
          </a:p>
        </p:txBody>
      </p:sp>
      <p:pic>
        <p:nvPicPr>
          <p:cNvPr id="6" name="Picture 5" descr="cid:image003.png@01D3C2AA.BD8BA1F0">
            <a:extLst>
              <a:ext uri="{FF2B5EF4-FFF2-40B4-BE49-F238E27FC236}">
                <a16:creationId xmlns:a16="http://schemas.microsoft.com/office/drawing/2014/main" id="{DEAF14C2-28AB-4DF1-8077-D8BAB32B1D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41" y="198319"/>
            <a:ext cx="3998323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50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onto piping </a:t>
            </a:r>
            <a:r>
              <a:rPr lang="en-GB" sz="2400" b="1" dirty="0" err="1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10</a:t>
            </a:fld>
            <a:endParaRPr lang="en-GB" spc="-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0EB07-3A0D-4B04-982D-233B06580C48}"/>
              </a:ext>
            </a:extLst>
          </p:cNvPr>
          <p:cNvSpPr/>
          <p:nvPr/>
        </p:nvSpPr>
        <p:spPr>
          <a:xfrm>
            <a:off x="315883" y="1640115"/>
            <a:ext cx="8769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mammals </a:t>
            </a:r>
            <a:r>
              <a:rPr lang="en-GB" dirty="0">
                <a:solidFill>
                  <a:srgbClr val="FF0000"/>
                </a:solidFill>
              </a:rPr>
              <a:t>%&gt;%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mutate</a:t>
            </a:r>
            <a:r>
              <a:rPr lang="en-GB" dirty="0"/>
              <a:t>(</a:t>
            </a:r>
            <a:r>
              <a:rPr lang="en-GB" dirty="0" err="1"/>
              <a:t>mass_to_length</a:t>
            </a:r>
            <a:r>
              <a:rPr lang="en-GB" dirty="0"/>
              <a:t> = </a:t>
            </a:r>
            <a:r>
              <a:rPr lang="en-GB" dirty="0" err="1"/>
              <a:t>adult_body_mass_g</a:t>
            </a:r>
            <a:r>
              <a:rPr lang="en-GB" dirty="0"/>
              <a:t> / </a:t>
            </a:r>
            <a:r>
              <a:rPr lang="en-GB" dirty="0" err="1"/>
              <a:t>adult_head_body_len_mm</a:t>
            </a:r>
            <a:r>
              <a:rPr lang="en-GB" dirty="0"/>
              <a:t>) </a:t>
            </a:r>
            <a:r>
              <a:rPr lang="en-GB" dirty="0">
                <a:solidFill>
                  <a:srgbClr val="FF0000"/>
                </a:solidFill>
              </a:rPr>
              <a:t>%&gt;%</a:t>
            </a:r>
          </a:p>
          <a:p>
            <a:r>
              <a:rPr lang="en-GB" dirty="0"/>
              <a:t> 	</a:t>
            </a:r>
            <a:r>
              <a:rPr lang="en-GB" dirty="0">
                <a:solidFill>
                  <a:srgbClr val="FF0000"/>
                </a:solidFill>
              </a:rPr>
              <a:t>arrange</a:t>
            </a:r>
            <a:r>
              <a:rPr lang="en-GB" dirty="0"/>
              <a:t>(</a:t>
            </a:r>
            <a:r>
              <a:rPr lang="en-GB" dirty="0" err="1"/>
              <a:t>desc</a:t>
            </a:r>
            <a:r>
              <a:rPr lang="en-GB" dirty="0"/>
              <a:t>(</a:t>
            </a:r>
            <a:r>
              <a:rPr lang="en-GB" dirty="0" err="1"/>
              <a:t>mass_to_length</a:t>
            </a:r>
            <a:r>
              <a:rPr lang="en-GB" dirty="0"/>
              <a:t>)) </a:t>
            </a:r>
            <a:r>
              <a:rPr lang="en-GB" dirty="0">
                <a:solidFill>
                  <a:srgbClr val="FF0000"/>
                </a:solidFill>
              </a:rPr>
              <a:t>%&gt;%</a:t>
            </a:r>
          </a:p>
          <a:p>
            <a:r>
              <a:rPr lang="en-GB" dirty="0"/>
              <a:t> 	</a:t>
            </a:r>
            <a:r>
              <a:rPr lang="en-GB" dirty="0">
                <a:solidFill>
                  <a:srgbClr val="FF0000"/>
                </a:solidFill>
              </a:rPr>
              <a:t>select</a:t>
            </a:r>
            <a:r>
              <a:rPr lang="en-GB" dirty="0"/>
              <a:t>(species, </a:t>
            </a:r>
            <a:r>
              <a:rPr lang="en-GB" dirty="0" err="1"/>
              <a:t>mass_to_length</a:t>
            </a:r>
            <a:r>
              <a:rPr lang="en-GB" dirty="0"/>
              <a:t>)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AE762-24BE-4BE9-BEB3-4B5784B2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5" y="3266977"/>
            <a:ext cx="6982692" cy="3275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FE4E3-2A34-487C-A8C8-014DB6974BD6}"/>
              </a:ext>
            </a:extLst>
          </p:cNvPr>
          <p:cNvSpPr txBox="1"/>
          <p:nvPr/>
        </p:nvSpPr>
        <p:spPr>
          <a:xfrm>
            <a:off x="2169621" y="996997"/>
            <a:ext cx="35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Grab a </a:t>
            </a:r>
            <a:r>
              <a:rPr lang="en-GB" dirty="0" err="1"/>
              <a:t>data_frame</a:t>
            </a:r>
            <a:r>
              <a:rPr lang="en-GB" dirty="0"/>
              <a:t> call “mammals”</a:t>
            </a:r>
          </a:p>
        </p:txBody>
      </p:sp>
    </p:spTree>
    <p:extLst>
      <p:ext uri="{BB962C8B-B14F-4D97-AF65-F5344CB8AC3E}">
        <p14:creationId xmlns:p14="http://schemas.microsoft.com/office/powerpoint/2010/main" val="5499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11</a:t>
            </a:fld>
            <a:endParaRPr lang="en-GB" spc="-20" dirty="0"/>
          </a:p>
        </p:txBody>
      </p:sp>
      <p:pic>
        <p:nvPicPr>
          <p:cNvPr id="2050" name="Picture 2" descr="Image result for balaena mysticetus">
            <a:extLst>
              <a:ext uri="{FF2B5EF4-FFF2-40B4-BE49-F238E27FC236}">
                <a16:creationId xmlns:a16="http://schemas.microsoft.com/office/drawing/2014/main" id="{233B760C-5C17-4D36-ABA7-E95A057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2" y="744245"/>
            <a:ext cx="6096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alaenoptera borealis">
            <a:extLst>
              <a:ext uri="{FF2B5EF4-FFF2-40B4-BE49-F238E27FC236}">
                <a16:creationId xmlns:a16="http://schemas.microsoft.com/office/drawing/2014/main" id="{1D91F26F-1368-4952-98BC-641DE2BB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1" y="3161867"/>
            <a:ext cx="4160434" cy="28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lephas maximus">
            <a:extLst>
              <a:ext uri="{FF2B5EF4-FFF2-40B4-BE49-F238E27FC236}">
                <a16:creationId xmlns:a16="http://schemas.microsoft.com/office/drawing/2014/main" id="{5358542E-933A-4D2C-B476-C6A75463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89" y="3261532"/>
            <a:ext cx="3713858" cy="27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3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DPLYR package 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2</a:t>
            </a:fld>
            <a:endParaRPr lang="en-GB" spc="-2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ABA47A7-2274-446B-9AF7-4738FE0EB089}"/>
              </a:ext>
            </a:extLst>
          </p:cNvPr>
          <p:cNvSpPr txBox="1"/>
          <p:nvPr/>
        </p:nvSpPr>
        <p:spPr>
          <a:xfrm>
            <a:off x="2035834" y="2121820"/>
            <a:ext cx="5072331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 is </a:t>
            </a:r>
            <a:r>
              <a:rPr lang="en-GB"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dirty="0">
                <a:solidFill>
                  <a:srgbClr val="EB6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</a:t>
            </a:r>
            <a:r>
              <a:rPr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manipulation.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wrangling puzzles can be solved with  knowledge of just </a:t>
            </a:r>
            <a:r>
              <a:rPr lang="en-GB" sz="2000" dirty="0">
                <a:solidFill>
                  <a:srgbClr val="EB6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000" dirty="0">
                <a:solidFill>
                  <a:srgbClr val="EB6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dplyr verbs </a:t>
            </a:r>
            <a:r>
              <a:rPr sz="2000" dirty="0">
                <a:solidFill>
                  <a:srgbClr val="CEC8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>
                <a:solidFill>
                  <a:srgbClr val="CEC8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000" dirty="0">
                <a:solidFill>
                  <a:srgbClr val="CEC8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2C28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will be the subject of this session.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3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GB" sz="2400" b="1" dirty="0" err="1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3</a:t>
            </a:fld>
            <a:endParaRPr lang="en-GB" spc="-2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ABA47A7-2274-446B-9AF7-4738FE0EB089}"/>
              </a:ext>
            </a:extLst>
          </p:cNvPr>
          <p:cNvSpPr txBox="1"/>
          <p:nvPr/>
        </p:nvSpPr>
        <p:spPr>
          <a:xfrm>
            <a:off x="3391200" y="2146759"/>
            <a:ext cx="2228595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marL="12700">
              <a:spcBef>
                <a:spcPts val="100"/>
              </a:spcBef>
            </a:pP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marL="12700">
              <a:spcBef>
                <a:spcPts val="100"/>
              </a:spcBef>
            </a:pP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</a:p>
          <a:p>
            <a:pPr marL="12700">
              <a:spcBef>
                <a:spcPts val="100"/>
              </a:spcBef>
            </a:pP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</a:p>
          <a:p>
            <a:pPr marL="12700">
              <a:spcBef>
                <a:spcPts val="100"/>
              </a:spcBef>
            </a:pPr>
            <a:r>
              <a:rPr lang="en-GB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endParaRPr lang="en-GB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endParaRPr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7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piping operator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4</a:t>
            </a:fld>
            <a:endParaRPr lang="en-GB" spc="-2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ABA47A7-2274-446B-9AF7-4738FE0EB089}"/>
              </a:ext>
            </a:extLst>
          </p:cNvPr>
          <p:cNvSpPr txBox="1"/>
          <p:nvPr/>
        </p:nvSpPr>
        <p:spPr>
          <a:xfrm>
            <a:off x="3342719" y="1531134"/>
            <a:ext cx="20120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6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endParaRPr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5ADF2-0C77-47B9-BF80-51D9C498AA07}"/>
              </a:ext>
            </a:extLst>
          </p:cNvPr>
          <p:cNvSpPr txBox="1"/>
          <p:nvPr/>
        </p:nvSpPr>
        <p:spPr>
          <a:xfrm>
            <a:off x="2252749" y="2685011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Shortcut: Ctrl/Shift M</a:t>
            </a:r>
          </a:p>
        </p:txBody>
      </p:sp>
    </p:spTree>
    <p:extLst>
      <p:ext uri="{BB962C8B-B14F-4D97-AF65-F5344CB8AC3E}">
        <p14:creationId xmlns:p14="http://schemas.microsoft.com/office/powerpoint/2010/main" val="41412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piping operator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5</a:t>
            </a:fld>
            <a:endParaRPr lang="en-GB" spc="-2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ABA47A7-2274-446B-9AF7-4738FE0EB089}"/>
              </a:ext>
            </a:extLst>
          </p:cNvPr>
          <p:cNvSpPr txBox="1"/>
          <p:nvPr/>
        </p:nvSpPr>
        <p:spPr>
          <a:xfrm>
            <a:off x="3342719" y="1531134"/>
            <a:ext cx="20120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6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endParaRPr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5ADF2-0C77-47B9-BF80-51D9C498AA07}"/>
              </a:ext>
            </a:extLst>
          </p:cNvPr>
          <p:cNvSpPr txBox="1"/>
          <p:nvPr/>
        </p:nvSpPr>
        <p:spPr>
          <a:xfrm>
            <a:off x="2252749" y="2685011"/>
            <a:ext cx="432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operator means </a:t>
            </a:r>
            <a:r>
              <a:rPr lang="en-GB" dirty="0">
                <a:solidFill>
                  <a:srgbClr val="FF0000"/>
                </a:solidFill>
              </a:rPr>
              <a:t>THEN</a:t>
            </a:r>
          </a:p>
          <a:p>
            <a:pPr algn="ctr"/>
            <a:r>
              <a:rPr lang="en-GB" dirty="0"/>
              <a:t>Shortcut: Ctrl/Shift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23AA2-9618-4FD8-B844-B72ADD8A4244}"/>
              </a:ext>
            </a:extLst>
          </p:cNvPr>
          <p:cNvSpPr txBox="1"/>
          <p:nvPr/>
        </p:nvSpPr>
        <p:spPr>
          <a:xfrm>
            <a:off x="540327" y="354906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operator lets us chain events together, in order and really helps to simplify quite complex sets of tasks</a:t>
            </a:r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Think of a recipe: There are a series of steps</a:t>
            </a:r>
          </a:p>
        </p:txBody>
      </p:sp>
    </p:spTree>
    <p:extLst>
      <p:ext uri="{BB962C8B-B14F-4D97-AF65-F5344CB8AC3E}">
        <p14:creationId xmlns:p14="http://schemas.microsoft.com/office/powerpoint/2010/main" val="280337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Boiling an egg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6</a:t>
            </a:fld>
            <a:endParaRPr lang="en-GB" spc="-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0EB07-3A0D-4B04-982D-233B06580C48}"/>
              </a:ext>
            </a:extLst>
          </p:cNvPr>
          <p:cNvSpPr/>
          <p:nvPr/>
        </p:nvSpPr>
        <p:spPr>
          <a:xfrm>
            <a:off x="2286000" y="2274838"/>
            <a:ext cx="4256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Bring the water to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boil in a pan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Reduce the water to a rapid simmer.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Add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Cook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for 5 to 7 minutes.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Cool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slightly.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Remove the top off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Eat while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warm!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Boiling an egg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7</a:t>
            </a:fld>
            <a:endParaRPr lang="en-GB" spc="-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0EB07-3A0D-4B04-982D-233B06580C48}"/>
              </a:ext>
            </a:extLst>
          </p:cNvPr>
          <p:cNvSpPr/>
          <p:nvPr/>
        </p:nvSpPr>
        <p:spPr>
          <a:xfrm>
            <a:off x="2286000" y="2274838"/>
            <a:ext cx="5162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Bring the water to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boil in a pan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THEN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Reduce the water to a rapid simmer.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THEN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Add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THEN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Cook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for 5 to 7 minutes.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THEN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Cool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slightly.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THEN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Remove the top off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THEN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Eat while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warm!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Boiling an egg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8</a:t>
            </a:fld>
            <a:endParaRPr lang="en-GB" spc="-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0EB07-3A0D-4B04-982D-233B06580C48}"/>
              </a:ext>
            </a:extLst>
          </p:cNvPr>
          <p:cNvSpPr/>
          <p:nvPr/>
        </p:nvSpPr>
        <p:spPr>
          <a:xfrm>
            <a:off x="2286000" y="2274838"/>
            <a:ext cx="5162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boil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 water in a pan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%&gt;%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Reduce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the water to a rapid simmer.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%&gt;%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Add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%&gt;%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Cook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for 5 to 7 minutes.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%&gt;%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Cool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slightly.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%&gt;%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Remove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the top off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 %&gt;%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</a:rPr>
              <a:t>Eat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while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egg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warm!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4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577" y="145262"/>
            <a:ext cx="793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Whisky Production</a:t>
            </a:r>
            <a:endParaRPr lang="en-GB" sz="2200" dirty="0">
              <a:solidFill>
                <a:srgbClr val="981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06582"/>
            <a:ext cx="9144000" cy="0"/>
          </a:xfrm>
          <a:prstGeom prst="line">
            <a:avLst/>
          </a:prstGeom>
          <a:ln w="28575">
            <a:solidFill>
              <a:srgbClr val="981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68919"/>
            <a:ext cx="9144000" cy="0"/>
          </a:xfrm>
          <a:prstGeom prst="line">
            <a:avLst/>
          </a:prstGeom>
          <a:ln w="28575">
            <a:solidFill>
              <a:srgbClr val="D99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20C2C0D8-481F-45E7-8592-644F7BDBE4E8}"/>
              </a:ext>
            </a:extLst>
          </p:cNvPr>
          <p:cNvSpPr txBox="1">
            <a:spLocks/>
          </p:cNvSpPr>
          <p:nvPr/>
        </p:nvSpPr>
        <p:spPr>
          <a:xfrm>
            <a:off x="16636792" y="7068162"/>
            <a:ext cx="148755" cy="2994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spcBef>
                <a:spcPts val="175"/>
              </a:spcBef>
            </a:pPr>
            <a:fld id="{81D60167-4931-47E6-BA6A-407CBD079E47}" type="slidenum">
              <a:rPr lang="en-GB" spc="-20" smtClean="0"/>
              <a:pPr marL="93980">
                <a:spcBef>
                  <a:spcPts val="175"/>
                </a:spcBef>
              </a:pPr>
              <a:t>9</a:t>
            </a:fld>
            <a:endParaRPr lang="en-GB" spc="-20" dirty="0"/>
          </a:p>
        </p:txBody>
      </p:sp>
      <p:pic>
        <p:nvPicPr>
          <p:cNvPr id="8" name="Picture 2" descr="Image result for distilling whiskey">
            <a:extLst>
              <a:ext uri="{FF2B5EF4-FFF2-40B4-BE49-F238E27FC236}">
                <a16:creationId xmlns:a16="http://schemas.microsoft.com/office/drawing/2014/main" id="{5961227C-A58B-405D-B4EA-7C8079D23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" b="9923"/>
          <a:stretch/>
        </p:blipFill>
        <p:spPr bwMode="auto">
          <a:xfrm>
            <a:off x="1900890" y="1280164"/>
            <a:ext cx="5181554" cy="50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0163BA-A116-4424-B810-4D5D45B5A822}"/>
              </a:ext>
            </a:extLst>
          </p:cNvPr>
          <p:cNvSpPr txBox="1"/>
          <p:nvPr/>
        </p:nvSpPr>
        <p:spPr>
          <a:xfrm>
            <a:off x="3408218" y="1853738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CEA9E-11C7-4895-8CFC-1320D3A515B3}"/>
              </a:ext>
            </a:extLst>
          </p:cNvPr>
          <p:cNvSpPr txBox="1"/>
          <p:nvPr/>
        </p:nvSpPr>
        <p:spPr>
          <a:xfrm>
            <a:off x="4807527" y="3858892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FC338-99AF-4AEB-B40F-D7CF62BCEBAF}"/>
              </a:ext>
            </a:extLst>
          </p:cNvPr>
          <p:cNvSpPr txBox="1"/>
          <p:nvPr/>
        </p:nvSpPr>
        <p:spPr>
          <a:xfrm>
            <a:off x="5924203" y="2075227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9ED17-3441-4E95-9DC4-5BA63EBB8350}"/>
              </a:ext>
            </a:extLst>
          </p:cNvPr>
          <p:cNvSpPr txBox="1"/>
          <p:nvPr/>
        </p:nvSpPr>
        <p:spPr>
          <a:xfrm>
            <a:off x="2948247" y="4450265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BC225-E487-4F55-99B2-4A2F4583C1DC}"/>
              </a:ext>
            </a:extLst>
          </p:cNvPr>
          <p:cNvSpPr txBox="1"/>
          <p:nvPr/>
        </p:nvSpPr>
        <p:spPr>
          <a:xfrm>
            <a:off x="4332269" y="4617139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C0931-07BC-4B63-B556-E7E0D6318FBB}"/>
              </a:ext>
            </a:extLst>
          </p:cNvPr>
          <p:cNvSpPr txBox="1"/>
          <p:nvPr/>
        </p:nvSpPr>
        <p:spPr>
          <a:xfrm>
            <a:off x="5683756" y="4819597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4F94D-4DD1-4A9E-A236-A2AFBAAFE76C}"/>
              </a:ext>
            </a:extLst>
          </p:cNvPr>
          <p:cNvSpPr txBox="1"/>
          <p:nvPr/>
        </p:nvSpPr>
        <p:spPr>
          <a:xfrm>
            <a:off x="6409113" y="3888262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3965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18971</TotalTime>
  <Words>197</Words>
  <Application>Microsoft Office PowerPoint</Application>
  <PresentationFormat>On-screen Show (4:3)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Luana Zapparoli</dc:creator>
  <cp:lastModifiedBy>Canham Phil</cp:lastModifiedBy>
  <cp:revision>608</cp:revision>
  <dcterms:created xsi:type="dcterms:W3CDTF">2017-01-27T14:20:31Z</dcterms:created>
  <dcterms:modified xsi:type="dcterms:W3CDTF">2018-10-31T19:28:12Z</dcterms:modified>
</cp:coreProperties>
</file>