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1" r:id="rId3"/>
    <p:sldId id="257" r:id="rId4"/>
    <p:sldId id="275" r:id="rId5"/>
    <p:sldId id="279" r:id="rId6"/>
    <p:sldId id="274" r:id="rId7"/>
    <p:sldId id="258" r:id="rId8"/>
    <p:sldId id="259" r:id="rId9"/>
    <p:sldId id="260" r:id="rId10"/>
    <p:sldId id="278" r:id="rId11"/>
    <p:sldId id="277" r:id="rId12"/>
    <p:sldId id="280" r:id="rId13"/>
    <p:sldId id="270" r:id="rId14"/>
    <p:sldId id="300" r:id="rId15"/>
    <p:sldId id="292" r:id="rId16"/>
    <p:sldId id="261" r:id="rId17"/>
    <p:sldId id="262" r:id="rId18"/>
    <p:sldId id="295" r:id="rId19"/>
    <p:sldId id="276" r:id="rId20"/>
    <p:sldId id="263" r:id="rId21"/>
    <p:sldId id="296" r:id="rId22"/>
    <p:sldId id="264" r:id="rId23"/>
    <p:sldId id="299" r:id="rId24"/>
    <p:sldId id="266" r:id="rId25"/>
    <p:sldId id="267" r:id="rId26"/>
    <p:sldId id="268" r:id="rId27"/>
    <p:sldId id="297" r:id="rId28"/>
    <p:sldId id="285" r:id="rId29"/>
    <p:sldId id="269" r:id="rId30"/>
    <p:sldId id="298" r:id="rId31"/>
    <p:sldId id="294" r:id="rId32"/>
    <p:sldId id="289" r:id="rId33"/>
    <p:sldId id="291" r:id="rId34"/>
    <p:sldId id="290" r:id="rId35"/>
    <p:sldId id="287" r:id="rId36"/>
    <p:sldId id="271" r:id="rId37"/>
    <p:sldId id="283" r:id="rId38"/>
    <p:sldId id="284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97CB93-F565-468E-9D65-ADBD1B16E36A}">
          <p14:sldIdLst>
            <p14:sldId id="256"/>
            <p14:sldId id="281"/>
            <p14:sldId id="257"/>
            <p14:sldId id="275"/>
            <p14:sldId id="279"/>
            <p14:sldId id="274"/>
            <p14:sldId id="258"/>
            <p14:sldId id="259"/>
            <p14:sldId id="260"/>
            <p14:sldId id="278"/>
            <p14:sldId id="277"/>
            <p14:sldId id="280"/>
            <p14:sldId id="270"/>
            <p14:sldId id="300"/>
            <p14:sldId id="292"/>
            <p14:sldId id="261"/>
            <p14:sldId id="262"/>
            <p14:sldId id="295"/>
            <p14:sldId id="276"/>
            <p14:sldId id="263"/>
            <p14:sldId id="296"/>
            <p14:sldId id="264"/>
            <p14:sldId id="299"/>
            <p14:sldId id="266"/>
            <p14:sldId id="267"/>
            <p14:sldId id="268"/>
            <p14:sldId id="297"/>
            <p14:sldId id="285"/>
            <p14:sldId id="269"/>
            <p14:sldId id="298"/>
            <p14:sldId id="294"/>
            <p14:sldId id="289"/>
            <p14:sldId id="291"/>
            <p14:sldId id="290"/>
            <p14:sldId id="287"/>
            <p14:sldId id="271"/>
            <p14:sldId id="283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9" autoAdjust="0"/>
  </p:normalViewPr>
  <p:slideViewPr>
    <p:cSldViewPr snapToGrid="0">
      <p:cViewPr varScale="1">
        <p:scale>
          <a:sx n="92" d="100"/>
          <a:sy n="92" d="100"/>
        </p:scale>
        <p:origin x="11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F27FE-8D58-4FC1-A302-D6B85801546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7DA44-7386-4C27-BF4D-497BA1031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9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Title, Published, DATE(Published), </a:t>
            </a:r>
            <a:r>
              <a:rPr lang="en-GB" dirty="0" err="1"/>
              <a:t>strftime</a:t>
            </a:r>
            <a:r>
              <a:rPr lang="en-GB" dirty="0"/>
              <a:t>('%Y',DATE(Published)) as year</a:t>
            </a:r>
          </a:p>
          <a:p>
            <a:r>
              <a:rPr lang="en-GB" dirty="0"/>
              <a:t>	FROM Books</a:t>
            </a:r>
          </a:p>
          <a:p>
            <a:r>
              <a:rPr lang="en-GB" dirty="0"/>
              <a:t>		WHERE year = '2010’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7DA44-7386-4C27-BF4D-497BA10314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75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8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6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11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2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4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0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4995-3788-4999-8D21-3658F6114F76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EBEF-09D4-499C-9C0B-8EB4D94A4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8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lolearn.com/Course/SQ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May 2019</a:t>
            </a:r>
          </a:p>
          <a:p>
            <a:endParaRPr lang="en-GB" dirty="0"/>
          </a:p>
          <a:p>
            <a:r>
              <a:rPr lang="en-GB" dirty="0"/>
              <a:t>Michael Sinclair</a:t>
            </a:r>
          </a:p>
          <a:p>
            <a:r>
              <a:rPr lang="en-GB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4141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to Many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36410"/>
              </p:ext>
            </p:extLst>
          </p:nvPr>
        </p:nvGraphicFramePr>
        <p:xfrm>
          <a:off x="8349024" y="2565476"/>
          <a:ext cx="17410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ISBN_number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48881"/>
              </p:ext>
            </p:extLst>
          </p:nvPr>
        </p:nvGraphicFramePr>
        <p:xfrm>
          <a:off x="1578635" y="2505781"/>
          <a:ext cx="18172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ISBN_number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586442" y="2616316"/>
            <a:ext cx="4525701" cy="1046440"/>
            <a:chOff x="3368233" y="1909734"/>
            <a:chExt cx="4525701" cy="1046440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3368233" y="2407534"/>
              <a:ext cx="4525701" cy="5486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68233" y="2432954"/>
              <a:ext cx="300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∞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3039" y="1909734"/>
              <a:ext cx="300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∞</a:t>
              </a:r>
              <a:endParaRPr lang="en-GB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578635" y="3785448"/>
            <a:ext cx="1510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67425"/>
              </p:ext>
            </p:extLst>
          </p:nvPr>
        </p:nvGraphicFramePr>
        <p:xfrm>
          <a:off x="5071499" y="2646874"/>
          <a:ext cx="1856528" cy="188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28">
                  <a:extLst>
                    <a:ext uri="{9D8B030D-6E8A-4147-A177-3AD203B41FA5}">
                      <a16:colId xmlns:a16="http://schemas.microsoft.com/office/drawing/2014/main" val="2552152559"/>
                    </a:ext>
                  </a:extLst>
                </a:gridCol>
              </a:tblGrid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275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record_ID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5304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Store_id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2955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ISBN_number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457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Stock_level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225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493844" y="2745259"/>
            <a:ext cx="4811834" cy="1207602"/>
            <a:chOff x="3275635" y="2038677"/>
            <a:chExt cx="4811834" cy="120760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75635" y="2407534"/>
              <a:ext cx="1481560" cy="4051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6795947" y="2432954"/>
              <a:ext cx="1213734" cy="8133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786528" y="2523135"/>
              <a:ext cx="30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11967" y="2038677"/>
              <a:ext cx="30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06455" y="2348481"/>
              <a:ext cx="300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∞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5476" y="2719984"/>
              <a:ext cx="300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∞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73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Tables</a:t>
            </a:r>
          </a:p>
        </p:txBody>
      </p:sp>
      <p:pic>
        <p:nvPicPr>
          <p:cNvPr id="4100" name="Picture 4" descr="Image result for sql jo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97" y="1667538"/>
            <a:ext cx="6520406" cy="47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25081"/>
              </p:ext>
            </p:extLst>
          </p:nvPr>
        </p:nvGraphicFramePr>
        <p:xfrm>
          <a:off x="676436" y="1589885"/>
          <a:ext cx="187027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76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ISBN13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Store_id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Stock_level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14122"/>
              </p:ext>
            </p:extLst>
          </p:nvPr>
        </p:nvGraphicFramePr>
        <p:xfrm>
          <a:off x="9645288" y="1475106"/>
          <a:ext cx="18172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Author_ID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Published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24998"/>
              </p:ext>
            </p:extLst>
          </p:nvPr>
        </p:nvGraphicFramePr>
        <p:xfrm>
          <a:off x="676436" y="4413887"/>
          <a:ext cx="18702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76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Wards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Ward_ID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WardName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WardArea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27964"/>
              </p:ext>
            </p:extLst>
          </p:nvPr>
        </p:nvGraphicFramePr>
        <p:xfrm>
          <a:off x="9645288" y="4299108"/>
          <a:ext cx="18172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 err="1"/>
                        <a:t>HealthData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WardID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SmokingRate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ExcessWeight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1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291324"/>
              </p:ext>
            </p:extLst>
          </p:nvPr>
        </p:nvGraphicFramePr>
        <p:xfrm>
          <a:off x="1095737" y="1690688"/>
          <a:ext cx="10000526" cy="4078328"/>
        </p:xfrm>
        <a:graphic>
          <a:graphicData uri="http://schemas.openxmlformats.org/drawingml/2006/table">
            <a:tbl>
              <a:tblPr/>
              <a:tblGrid>
                <a:gridCol w="2216698">
                  <a:extLst>
                    <a:ext uri="{9D8B030D-6E8A-4147-A177-3AD203B41FA5}">
                      <a16:colId xmlns:a16="http://schemas.microsoft.com/office/drawing/2014/main" val="3668385958"/>
                    </a:ext>
                  </a:extLst>
                </a:gridCol>
                <a:gridCol w="7783828">
                  <a:extLst>
                    <a:ext uri="{9D8B030D-6E8A-4147-A177-3AD203B41FA5}">
                      <a16:colId xmlns:a16="http://schemas.microsoft.com/office/drawing/2014/main" val="3286039785"/>
                    </a:ext>
                  </a:extLst>
                </a:gridCol>
              </a:tblGrid>
              <a:tr h="34395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Data type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Description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90549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Text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Use for text or combinations of text and numbers. 255 characters maximum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13273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Integer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Allows whole numbers between -32,768 and 32,767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38035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Long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69307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Single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Single precision floating-point. Will handle most decimals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1367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Double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Double precision floating-point. Will handle most decimals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61914"/>
                  </a:ext>
                </a:extLst>
              </a:tr>
              <a:tr h="509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Currency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Use for currency. Holds up to 15 digits of whole dollars, plus 4 decimal places. </a:t>
                      </a:r>
                      <a:r>
                        <a:rPr lang="en-GB" sz="1600" b="1">
                          <a:effectLst/>
                        </a:rPr>
                        <a:t>Tip:</a:t>
                      </a:r>
                      <a:r>
                        <a:rPr lang="en-GB" sz="1600">
                          <a:effectLst/>
                        </a:rPr>
                        <a:t> You can choose which country's currency to use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050040"/>
                  </a:ext>
                </a:extLst>
              </a:tr>
              <a:tr h="50936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AutoNumber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AutoNumber fields automatically give each record its own number, usually starting at 1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2589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Date/Time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Use for dates and times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4921"/>
                  </a:ext>
                </a:extLst>
              </a:tr>
              <a:tr h="732771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Yes/No</a:t>
                      </a:r>
                    </a:p>
                  </a:txBody>
                  <a:tcPr marL="68256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A logical field can be displayed as Yes/No, True/False, or On/Off. In code, use the constants True and False (equivalent to -1 and 0). </a:t>
                      </a:r>
                      <a:r>
                        <a:rPr lang="en-GB" sz="1600" b="1" dirty="0">
                          <a:effectLst/>
                        </a:rPr>
                        <a:t>Note:</a:t>
                      </a:r>
                      <a:r>
                        <a:rPr lang="en-GB" sz="1600" dirty="0">
                          <a:effectLst/>
                        </a:rPr>
                        <a:t> Null values are not allowed in Yes/No fields</a:t>
                      </a:r>
                    </a:p>
                  </a:txBody>
                  <a:tcPr marL="34128" marR="34128" marT="34128" marB="341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98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98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appears like this within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474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04099-A799-4E9C-B1BB-5D6AB271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08101"/>
              </p:ext>
            </p:extLst>
          </p:nvPr>
        </p:nvGraphicFramePr>
        <p:xfrm>
          <a:off x="3658335" y="1990749"/>
          <a:ext cx="1856528" cy="188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28">
                  <a:extLst>
                    <a:ext uri="{9D8B030D-6E8A-4147-A177-3AD203B41FA5}">
                      <a16:colId xmlns:a16="http://schemas.microsoft.com/office/drawing/2014/main" val="2552152559"/>
                    </a:ext>
                  </a:extLst>
                </a:gridCol>
              </a:tblGrid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275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5304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Store_id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2955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ISBN_number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457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Stock_level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2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3EA83C-B1BC-4902-B10E-51067CE69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27456"/>
              </p:ext>
            </p:extLst>
          </p:nvPr>
        </p:nvGraphicFramePr>
        <p:xfrm>
          <a:off x="6791195" y="1965662"/>
          <a:ext cx="1856528" cy="301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28">
                  <a:extLst>
                    <a:ext uri="{9D8B030D-6E8A-4147-A177-3AD203B41FA5}">
                      <a16:colId xmlns:a16="http://schemas.microsoft.com/office/drawing/2014/main" val="2552152559"/>
                    </a:ext>
                  </a:extLst>
                </a:gridCol>
              </a:tblGrid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275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ISBN13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5304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2955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457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225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No_Pages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17039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AuthorID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81101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Published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17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5E375-B6CA-4B67-B83B-36362379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07724"/>
              </p:ext>
            </p:extLst>
          </p:nvPr>
        </p:nvGraphicFramePr>
        <p:xfrm>
          <a:off x="525475" y="1990749"/>
          <a:ext cx="1856528" cy="226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28">
                  <a:extLst>
                    <a:ext uri="{9D8B030D-6E8A-4147-A177-3AD203B41FA5}">
                      <a16:colId xmlns:a16="http://schemas.microsoft.com/office/drawing/2014/main" val="2552152559"/>
                    </a:ext>
                  </a:extLst>
                </a:gridCol>
              </a:tblGrid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275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 err="1"/>
                        <a:t>Branchid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5304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2955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457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5225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631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101371-ADEE-4625-9F85-B19BC8B8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94575"/>
              </p:ext>
            </p:extLst>
          </p:nvPr>
        </p:nvGraphicFramePr>
        <p:xfrm>
          <a:off x="9924055" y="1990749"/>
          <a:ext cx="1856528" cy="1120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28">
                  <a:extLst>
                    <a:ext uri="{9D8B030D-6E8A-4147-A177-3AD203B41FA5}">
                      <a16:colId xmlns:a16="http://schemas.microsoft.com/office/drawing/2014/main" val="2552152559"/>
                    </a:ext>
                  </a:extLst>
                </a:gridCol>
              </a:tblGrid>
              <a:tr h="187292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2753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75304"/>
                  </a:ext>
                </a:extLst>
              </a:tr>
              <a:tr h="377136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1295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A5D7F1-B35B-4468-8ECE-C4DEC8414E42}"/>
              </a:ext>
            </a:extLst>
          </p:cNvPr>
          <p:cNvCxnSpPr>
            <a:cxnSpLocks/>
          </p:cNvCxnSpPr>
          <p:nvPr/>
        </p:nvCxnSpPr>
        <p:spPr>
          <a:xfrm flipV="1">
            <a:off x="8647723" y="2580726"/>
            <a:ext cx="1196853" cy="1845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784681-84C6-45A2-86CB-EDB45BA4EBF5}"/>
              </a:ext>
            </a:extLst>
          </p:cNvPr>
          <p:cNvSpPr txBox="1"/>
          <p:nvPr/>
        </p:nvSpPr>
        <p:spPr>
          <a:xfrm>
            <a:off x="5511407" y="2671979"/>
            <a:ext cx="30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∞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2600E-03D9-4D6B-A503-8646EFDD3E3A}"/>
              </a:ext>
            </a:extLst>
          </p:cNvPr>
          <p:cNvSpPr txBox="1"/>
          <p:nvPr/>
        </p:nvSpPr>
        <p:spPr>
          <a:xfrm>
            <a:off x="6450514" y="2134469"/>
            <a:ext cx="30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C320E1-03E6-42C2-AD22-30126891CFDC}"/>
              </a:ext>
            </a:extLst>
          </p:cNvPr>
          <p:cNvCxnSpPr>
            <a:cxnSpLocks/>
          </p:cNvCxnSpPr>
          <p:nvPr/>
        </p:nvCxnSpPr>
        <p:spPr>
          <a:xfrm flipV="1">
            <a:off x="5594342" y="2550765"/>
            <a:ext cx="1196853" cy="74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B3CC7B-52D9-424D-81BC-2E75174E11B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78384" y="2356509"/>
            <a:ext cx="1179951" cy="577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F6DA30-EDF5-4A81-AFB8-95C0BE7F2754}"/>
              </a:ext>
            </a:extLst>
          </p:cNvPr>
          <p:cNvSpPr txBox="1"/>
          <p:nvPr/>
        </p:nvSpPr>
        <p:spPr>
          <a:xfrm>
            <a:off x="9543635" y="2134469"/>
            <a:ext cx="30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C1B22B-6193-400B-882B-4B3ADF282CD3}"/>
              </a:ext>
            </a:extLst>
          </p:cNvPr>
          <p:cNvSpPr txBox="1"/>
          <p:nvPr/>
        </p:nvSpPr>
        <p:spPr>
          <a:xfrm>
            <a:off x="8648458" y="4241842"/>
            <a:ext cx="30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∞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AF190-B3DB-48BA-8FFE-25792B71994F}"/>
              </a:ext>
            </a:extLst>
          </p:cNvPr>
          <p:cNvSpPr txBox="1"/>
          <p:nvPr/>
        </p:nvSpPr>
        <p:spPr>
          <a:xfrm>
            <a:off x="3195337" y="2356509"/>
            <a:ext cx="30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∞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C9DD1-7890-439A-8F18-D564AD931A89}"/>
              </a:ext>
            </a:extLst>
          </p:cNvPr>
          <p:cNvSpPr txBox="1"/>
          <p:nvPr/>
        </p:nvSpPr>
        <p:spPr>
          <a:xfrm>
            <a:off x="2413198" y="2433453"/>
            <a:ext cx="30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2C1244E-EFF1-4BE7-BCE5-1BD7755F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Training Database</a:t>
            </a:r>
          </a:p>
        </p:txBody>
      </p:sp>
    </p:spTree>
    <p:extLst>
      <p:ext uri="{BB962C8B-B14F-4D97-AF65-F5344CB8AC3E}">
        <p14:creationId xmlns:p14="http://schemas.microsoft.com/office/powerpoint/2010/main" val="384809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query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28" y="1400783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output contents, Aggregate Functions go here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Author, SUM(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No_Pages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4128" y="2376045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books</a:t>
            </a:r>
          </a:p>
        </p:txBody>
      </p:sp>
      <p:sp>
        <p:nvSpPr>
          <p:cNvPr id="8" name="Rectangle 7"/>
          <p:cNvSpPr/>
          <p:nvPr/>
        </p:nvSpPr>
        <p:spPr>
          <a:xfrm>
            <a:off x="924128" y="3347670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JOIN(s)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author ON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books.AuthorID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author.ID</a:t>
            </a:r>
          </a:p>
        </p:txBody>
      </p:sp>
      <p:sp>
        <p:nvSpPr>
          <p:cNvPr id="9" name="Rectangle 8"/>
          <p:cNvSpPr/>
          <p:nvPr/>
        </p:nvSpPr>
        <p:spPr>
          <a:xfrm>
            <a:off x="924128" y="4330839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Conditions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Pages &gt; 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4128" y="5314008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GROUP / SORT / HAVING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Author</a:t>
            </a:r>
          </a:p>
        </p:txBody>
      </p:sp>
    </p:spTree>
    <p:extLst>
      <p:ext uri="{BB962C8B-B14F-4D97-AF65-F5344CB8AC3E}">
        <p14:creationId xmlns:p14="http://schemas.microsoft.com/office/powerpoint/2010/main" val="366412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book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The * can be read as ‘all’ so this query can be read as select all from book. 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This query will select all fields from the book table.</a:t>
            </a:r>
          </a:p>
        </p:txBody>
      </p:sp>
      <p:sp>
        <p:nvSpPr>
          <p:cNvPr id="4" name="Explosion: 14 Points 3"/>
          <p:cNvSpPr/>
          <p:nvPr/>
        </p:nvSpPr>
        <p:spPr>
          <a:xfrm rot="21424951">
            <a:off x="8294549" y="440705"/>
            <a:ext cx="3015574" cy="179306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42088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WHERE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=			Equals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&lt;&gt;			Does not equal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LIKE / NOT LIKE	Is like (this is supported by wild cards)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% character can be used as a wild card</a:t>
            </a:r>
          </a:p>
        </p:txBody>
      </p:sp>
    </p:spTree>
    <p:extLst>
      <p:ext uri="{BB962C8B-B14F-4D97-AF65-F5344CB8AC3E}">
        <p14:creationId xmlns:p14="http://schemas.microsoft.com/office/powerpoint/2010/main" val="261467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the practice database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List all books by Ian Fleming</a:t>
            </a:r>
          </a:p>
          <a:p>
            <a:endParaRPr lang="en-GB" dirty="0"/>
          </a:p>
          <a:p>
            <a:r>
              <a:rPr lang="en-GB" dirty="0"/>
              <a:t>List all books longer than 700 pages</a:t>
            </a:r>
          </a:p>
        </p:txBody>
      </p:sp>
      <p:sp>
        <p:nvSpPr>
          <p:cNvPr id="4" name="Explosion: 14 Points 3"/>
          <p:cNvSpPr/>
          <p:nvPr/>
        </p:nvSpPr>
        <p:spPr>
          <a:xfrm rot="21424951">
            <a:off x="8294549" y="440705"/>
            <a:ext cx="3015574" cy="179306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135548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 / Not Like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Armenia</a:t>
            </a:r>
          </a:p>
          <a:p>
            <a:r>
              <a:rPr lang="en-GB" dirty="0"/>
              <a:t>Serbia</a:t>
            </a:r>
          </a:p>
          <a:p>
            <a:r>
              <a:rPr lang="en-GB" dirty="0"/>
              <a:t>Russia</a:t>
            </a:r>
          </a:p>
          <a:p>
            <a:r>
              <a:rPr lang="en-GB" dirty="0"/>
              <a:t>Haiti</a:t>
            </a:r>
          </a:p>
          <a:p>
            <a:r>
              <a:rPr lang="en-GB" dirty="0"/>
              <a:t>Somalia</a:t>
            </a:r>
          </a:p>
          <a:p>
            <a:r>
              <a:rPr lang="en-GB" dirty="0"/>
              <a:t>Belarus</a:t>
            </a:r>
          </a:p>
          <a:p>
            <a:r>
              <a:rPr lang="en-GB" dirty="0"/>
              <a:t>Kazakhstan</a:t>
            </a:r>
          </a:p>
          <a:p>
            <a:r>
              <a:rPr lang="en-GB" dirty="0"/>
              <a:t>Comoros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SELECT * FROM COUNTRIES WHERE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Name like ‘s%’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Name like ‘%s’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Name like ‘%s%’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Name not like ‘%s%’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754775" y="7104577"/>
            <a:ext cx="2152891" cy="4117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601884" y="2505075"/>
            <a:ext cx="2390795" cy="3513760"/>
            <a:chOff x="601884" y="2505075"/>
            <a:chExt cx="2390795" cy="3513760"/>
          </a:xfrm>
        </p:grpSpPr>
        <p:sp>
          <p:nvSpPr>
            <p:cNvPr id="10" name="Rectangle 9"/>
            <p:cNvSpPr/>
            <p:nvPr/>
          </p:nvSpPr>
          <p:spPr>
            <a:xfrm>
              <a:off x="601884" y="2505075"/>
              <a:ext cx="2152891" cy="41174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5163" y="3409368"/>
              <a:ext cx="2152891" cy="78066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9788" y="4682583"/>
              <a:ext cx="2152891" cy="133625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26335" y="2475861"/>
            <a:ext cx="2152891" cy="3102247"/>
            <a:chOff x="665162" y="2484629"/>
            <a:chExt cx="2152891" cy="3102247"/>
          </a:xfrm>
        </p:grpSpPr>
        <p:sp>
          <p:nvSpPr>
            <p:cNvPr id="15" name="Rectangle 14"/>
            <p:cNvSpPr/>
            <p:nvPr/>
          </p:nvSpPr>
          <p:spPr>
            <a:xfrm>
              <a:off x="665162" y="2484629"/>
              <a:ext cx="2152891" cy="219795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5162" y="5175131"/>
              <a:ext cx="2152891" cy="41174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7926" y="2543055"/>
            <a:ext cx="2237439" cy="1689803"/>
            <a:chOff x="667926" y="2543055"/>
            <a:chExt cx="2237439" cy="1689803"/>
          </a:xfrm>
        </p:grpSpPr>
        <p:sp>
          <p:nvSpPr>
            <p:cNvPr id="18" name="Rectangle 17"/>
            <p:cNvSpPr/>
            <p:nvPr/>
          </p:nvSpPr>
          <p:spPr>
            <a:xfrm>
              <a:off x="752474" y="3821113"/>
              <a:ext cx="2152891" cy="41174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7926" y="2543055"/>
              <a:ext cx="2152891" cy="41174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9947" y="3006726"/>
            <a:ext cx="2414828" cy="3016722"/>
            <a:chOff x="490536" y="2981668"/>
            <a:chExt cx="2414828" cy="3016722"/>
          </a:xfrm>
        </p:grpSpPr>
        <p:sp>
          <p:nvSpPr>
            <p:cNvPr id="21" name="Rectangle 20"/>
            <p:cNvSpPr/>
            <p:nvPr/>
          </p:nvSpPr>
          <p:spPr>
            <a:xfrm>
              <a:off x="490536" y="2981668"/>
              <a:ext cx="2152891" cy="7495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2473" y="4311355"/>
              <a:ext cx="2152891" cy="1687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676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Introduction to SQL, Databases and RDBMS</a:t>
            </a:r>
          </a:p>
          <a:p>
            <a:r>
              <a:rPr lang="en-GB" dirty="0"/>
              <a:t>Relational databases</a:t>
            </a:r>
          </a:p>
          <a:p>
            <a:r>
              <a:rPr lang="en-GB" dirty="0"/>
              <a:t>Joins and keys</a:t>
            </a:r>
          </a:p>
          <a:p>
            <a:r>
              <a:rPr lang="en-GB" dirty="0"/>
              <a:t>Select statements</a:t>
            </a:r>
          </a:p>
          <a:p>
            <a:r>
              <a:rPr lang="en-GB" dirty="0"/>
              <a:t>Conditional Queries</a:t>
            </a:r>
          </a:p>
          <a:p>
            <a:r>
              <a:rPr lang="en-GB" dirty="0"/>
              <a:t>Queries across multiple tables</a:t>
            </a:r>
          </a:p>
          <a:p>
            <a:r>
              <a:rPr lang="en-GB" dirty="0"/>
              <a:t>Aggregate functions</a:t>
            </a:r>
          </a:p>
          <a:p>
            <a:r>
              <a:rPr lang="en-GB" dirty="0"/>
              <a:t>Create TABLES and VIEWS</a:t>
            </a:r>
          </a:p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24862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BETWEEN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988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the practice database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date of Publication is “</a:t>
            </a:r>
            <a:r>
              <a:rPr lang="en-GB" dirty="0" err="1"/>
              <a:t>yyyy</a:t>
            </a:r>
            <a:r>
              <a:rPr lang="en-GB" dirty="0"/>
              <a:t>/mm/dd”</a:t>
            </a:r>
          </a:p>
          <a:p>
            <a:r>
              <a:rPr lang="en-GB" dirty="0"/>
              <a:t>Using Date() function and BETWEEN select all books published in 2010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xplosion: 14 Points 3"/>
          <p:cNvSpPr/>
          <p:nvPr/>
        </p:nvSpPr>
        <p:spPr>
          <a:xfrm rot="21424951">
            <a:off x="8294549" y="440705"/>
            <a:ext cx="3015574" cy="179306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26164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/ OR / XOR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Nested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AND ( x OR y)</a:t>
            </a:r>
          </a:p>
        </p:txBody>
      </p:sp>
      <p:pic>
        <p:nvPicPr>
          <p:cNvPr id="9" name="Picture 2" descr="http://questgarden.com/49/57/3/090624140518/images/Bolean%20search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81" y="2152651"/>
            <a:ext cx="3964238" cy="36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6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the practice database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Select all books with more than 200 pages AND containing the word “love” in their title</a:t>
            </a:r>
          </a:p>
          <a:p>
            <a:endParaRPr lang="en-GB" dirty="0"/>
          </a:p>
          <a:p>
            <a:r>
              <a:rPr lang="en-GB" dirty="0"/>
              <a:t>Select all books with more than 200 pages AND title contains either “go” OR “die”</a:t>
            </a:r>
          </a:p>
          <a:p>
            <a:endParaRPr lang="en-GB" dirty="0"/>
          </a:p>
        </p:txBody>
      </p:sp>
      <p:sp>
        <p:nvSpPr>
          <p:cNvPr id="4" name="Explosion: 14 Points 3"/>
          <p:cNvSpPr/>
          <p:nvPr/>
        </p:nvSpPr>
        <p:spPr>
          <a:xfrm rot="21424951">
            <a:off x="8294549" y="440705"/>
            <a:ext cx="3015574" cy="179306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323105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UNION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marL="0" indent="0">
              <a:buNone/>
            </a:pPr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condition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2670" y="1826409"/>
            <a:ext cx="3229336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difference between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Union all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that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Union all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will not eliminate duplicate rows, instead it just pulls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rows from </a:t>
            </a:r>
            <a:r>
              <a:rPr lang="en-GB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tables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fitting your query specifics and combines them into a table. A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UNION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statement effectively does a SELECT DISTINCT on the results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62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AVG() - Returns the average value</a:t>
            </a:r>
          </a:p>
          <a:p>
            <a:r>
              <a:rPr lang="en-GB" dirty="0">
                <a:highlight>
                  <a:srgbClr val="FFFF00"/>
                </a:highlight>
              </a:rPr>
              <a:t>COUNT() - Returns the number of rows COUNT(DISTINCT)</a:t>
            </a:r>
          </a:p>
          <a:p>
            <a:r>
              <a:rPr lang="en-GB" dirty="0"/>
              <a:t>FIRST() - Returns the first value</a:t>
            </a:r>
          </a:p>
          <a:p>
            <a:r>
              <a:rPr lang="en-GB" dirty="0"/>
              <a:t>LAST() - Returns the last value</a:t>
            </a:r>
          </a:p>
          <a:p>
            <a:r>
              <a:rPr lang="en-GB" dirty="0"/>
              <a:t>MAX() - Returns the largest value</a:t>
            </a:r>
          </a:p>
          <a:p>
            <a:r>
              <a:rPr lang="en-GB" dirty="0"/>
              <a:t>MIN() - Returns the smallest value</a:t>
            </a:r>
          </a:p>
          <a:p>
            <a:r>
              <a:rPr lang="en-GB" dirty="0"/>
              <a:t>SUM() - Returns the sum</a:t>
            </a:r>
          </a:p>
        </p:txBody>
      </p:sp>
    </p:spTree>
    <p:extLst>
      <p:ext uri="{BB962C8B-B14F-4D97-AF65-F5344CB8AC3E}">
        <p14:creationId xmlns:p14="http://schemas.microsoft.com/office/powerpoint/2010/main" val="1946377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ward, COUNT(variable)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Dataset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 BY (ward)</a:t>
            </a: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If GROUP BY() is not used an error will be received stating</a:t>
            </a:r>
          </a:p>
          <a:p>
            <a:pPr marL="0" indent="0" algn="ctr">
              <a:buNone/>
            </a:pPr>
            <a:r>
              <a:rPr lang="en-GB" i="1" dirty="0">
                <a:cs typeface="Courier New" panose="02070309020205020404" pitchFamily="49" charset="0"/>
              </a:rPr>
              <a:t>“variable is not part of an aggregate function”</a:t>
            </a:r>
          </a:p>
          <a:p>
            <a:pPr marL="0" indent="0">
              <a:buNone/>
            </a:pPr>
            <a:endParaRPr lang="en-GB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i="1" dirty="0">
                <a:cs typeface="Courier New" panose="02070309020205020404" pitchFamily="49" charset="0"/>
              </a:rPr>
              <a:t>Using: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('%Y',DATE(Published)) as year</a:t>
            </a: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What year had the most books published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11DE51A1-60C4-4181-8E0D-333B777044DD}"/>
              </a:ext>
            </a:extLst>
          </p:cNvPr>
          <p:cNvSpPr/>
          <p:nvPr/>
        </p:nvSpPr>
        <p:spPr>
          <a:xfrm rot="21424951">
            <a:off x="9421138" y="3315574"/>
            <a:ext cx="2618634" cy="1557043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247649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the practice database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many series contain more than 8 books? List them</a:t>
            </a:r>
          </a:p>
          <a:p>
            <a:endParaRPr lang="en-GB" dirty="0"/>
          </a:p>
          <a:p>
            <a:r>
              <a:rPr lang="en-GB" dirty="0"/>
              <a:t>How many series are included in the dataset</a:t>
            </a:r>
          </a:p>
          <a:p>
            <a:endParaRPr lang="en-GB" dirty="0"/>
          </a:p>
          <a:p>
            <a:r>
              <a:rPr lang="en-GB" dirty="0"/>
              <a:t>Summary statistics, By Author show the minimum, average, maximum and total pages that they have written in their books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Explosion: 14 Points 3"/>
          <p:cNvSpPr/>
          <p:nvPr/>
        </p:nvSpPr>
        <p:spPr>
          <a:xfrm rot="21424951">
            <a:off x="8294549" y="440705"/>
            <a:ext cx="3015574" cy="179306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TRY IT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46130"/>
            <a:ext cx="1212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Based on these results, what kind of books does Adam Hargreaves write</a:t>
            </a:r>
          </a:p>
        </p:txBody>
      </p:sp>
    </p:spTree>
    <p:extLst>
      <p:ext uri="{BB962C8B-B14F-4D97-AF65-F5344CB8AC3E}">
        <p14:creationId xmlns:p14="http://schemas.microsoft.com/office/powerpoint/2010/main" val="254641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ward, COUNT(variable)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Dataset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 BY (ward)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ORDER BY (ward)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This will order the wards from Abbey to Whalebone</a:t>
            </a: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If you would like to order from Whalebone to Abbey use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ORDER BY (ward) DESC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9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aggregate_function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operator value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GROUP BY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HAVING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aggregate_function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operator value</a:t>
            </a:r>
          </a:p>
        </p:txBody>
      </p:sp>
    </p:spTree>
    <p:extLst>
      <p:ext uri="{BB962C8B-B14F-4D97-AF65-F5344CB8AC3E}">
        <p14:creationId xmlns:p14="http://schemas.microsoft.com/office/powerpoint/2010/main" val="354263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Created by IBM in 1979 SEQUEL was renamed SQL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Structured Query Language allows you to access and manipulate databases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 is an American National Standards Institute (ANSI) standard</a:t>
            </a:r>
          </a:p>
        </p:txBody>
      </p:sp>
    </p:spTree>
    <p:extLst>
      <p:ext uri="{BB962C8B-B14F-4D97-AF65-F5344CB8AC3E}">
        <p14:creationId xmlns:p14="http://schemas.microsoft.com/office/powerpoint/2010/main" val="5122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the practice database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many pages has each author written</a:t>
            </a:r>
          </a:p>
          <a:p>
            <a:endParaRPr lang="en-GB" dirty="0"/>
          </a:p>
          <a:p>
            <a:r>
              <a:rPr lang="en-GB" dirty="0"/>
              <a:t>Use HAVING to show only those authors who have written more than 1000 pages</a:t>
            </a:r>
          </a:p>
          <a:p>
            <a:endParaRPr lang="en-GB" dirty="0"/>
          </a:p>
          <a:p>
            <a:r>
              <a:rPr lang="en-GB" dirty="0"/>
              <a:t>Which author has written the most pages in the dataset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xplosion: 14 Points 3"/>
          <p:cNvSpPr/>
          <p:nvPr/>
        </p:nvSpPr>
        <p:spPr>
          <a:xfrm rot="21424951">
            <a:off x="8294549" y="440705"/>
            <a:ext cx="3015574" cy="1793064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3340449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query (with HAVING)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28" y="1400783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 output contents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Author, SUM(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No_Pages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4128" y="2376045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books</a:t>
            </a:r>
          </a:p>
        </p:txBody>
      </p:sp>
      <p:sp>
        <p:nvSpPr>
          <p:cNvPr id="8" name="Rectangle 7"/>
          <p:cNvSpPr/>
          <p:nvPr/>
        </p:nvSpPr>
        <p:spPr>
          <a:xfrm>
            <a:off x="924128" y="3347670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JOIN(s)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 author ON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books.AuthorID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author.ID</a:t>
            </a:r>
          </a:p>
        </p:txBody>
      </p:sp>
      <p:sp>
        <p:nvSpPr>
          <p:cNvPr id="9" name="Rectangle 8"/>
          <p:cNvSpPr/>
          <p:nvPr/>
        </p:nvSpPr>
        <p:spPr>
          <a:xfrm>
            <a:off x="924128" y="4330839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Conditions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Pages &gt; 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4128" y="5314008"/>
            <a:ext cx="9931940" cy="86305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GROUP / SORT / HAVING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Author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SUM(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No_Pages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1000</a:t>
            </a:r>
          </a:p>
        </p:txBody>
      </p:sp>
    </p:spTree>
    <p:extLst>
      <p:ext uri="{BB962C8B-B14F-4D97-AF65-F5344CB8AC3E}">
        <p14:creationId xmlns:p14="http://schemas.microsoft.com/office/powerpoint/2010/main" val="421683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5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Using the AS statement you can name</a:t>
            </a:r>
          </a:p>
          <a:p>
            <a:endParaRPr lang="en-GB" dirty="0"/>
          </a:p>
          <a:p>
            <a:r>
              <a:rPr lang="en-GB" dirty="0"/>
              <a:t>Fields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Book</a:t>
            </a:r>
          </a:p>
          <a:p>
            <a:endParaRPr lang="en-GB" dirty="0"/>
          </a:p>
          <a:p>
            <a:r>
              <a:rPr lang="en-GB" dirty="0"/>
              <a:t>Tables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Author_Name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Book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Author_table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Author ON Book.ID = Author.ID</a:t>
            </a:r>
          </a:p>
        </p:txBody>
      </p:sp>
    </p:spTree>
    <p:extLst>
      <p:ext uri="{BB962C8B-B14F-4D97-AF65-F5344CB8AC3E}">
        <p14:creationId xmlns:p14="http://schemas.microsoft.com/office/powerpoint/2010/main" val="492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SELECT 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Nested SELECT statements allow you to use the results of a SELECT statement in another statement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in a IN statement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 WHERE Id IN (SELECT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OrderItem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Quantity &gt; 100)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Query the results of a query</a:t>
            </a:r>
          </a:p>
        </p:txBody>
      </p:sp>
    </p:spTree>
    <p:extLst>
      <p:ext uri="{BB962C8B-B14F-4D97-AF65-F5344CB8AC3E}">
        <p14:creationId xmlns:p14="http://schemas.microsoft.com/office/powerpoint/2010/main" val="3551886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/ IFF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Case</a:t>
            </a:r>
          </a:p>
          <a:p>
            <a:pPr marL="0" indent="0">
              <a:buNone/>
            </a:pPr>
            <a:r>
              <a:rPr lang="en-GB" sz="2300" dirty="0"/>
              <a:t>WHEN condition THEN</a:t>
            </a:r>
          </a:p>
          <a:p>
            <a:pPr marL="0" indent="0">
              <a:buNone/>
            </a:pPr>
            <a:r>
              <a:rPr lang="en-GB" sz="2300" dirty="0"/>
              <a:t>ELSE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WHEN date &gt;= ‘2015-04-01' THEN '2015/16'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WHEN date &gt;= ' 2014-04-01' THEN '2014/15'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WHEN date &gt;= ' 2013-04-01' THEN '2013/14'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'Before Sep 13' 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school_year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IFF</a:t>
            </a:r>
          </a:p>
          <a:p>
            <a:pPr marL="0" indent="0">
              <a:buNone/>
            </a:pPr>
            <a:r>
              <a:rPr lang="en-GB" sz="2000" dirty="0"/>
              <a:t>IFF(condition, </a:t>
            </a:r>
            <a:r>
              <a:rPr lang="en-GB" sz="2000" dirty="0" err="1"/>
              <a:t>valueifTRUE</a:t>
            </a:r>
            <a:r>
              <a:rPr lang="en-GB" sz="2000" dirty="0"/>
              <a:t>, </a:t>
            </a:r>
            <a:r>
              <a:rPr lang="en-GB" sz="2000" dirty="0" err="1"/>
              <a:t>valueifFALSE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</a:t>
            </a:r>
          </a:p>
          <a:p>
            <a:pPr marL="0" indent="0">
              <a:buNone/>
            </a:pPr>
            <a:r>
              <a:rPr lang="en-GB" sz="1900" dirty="0"/>
              <a:t>SELECT </a:t>
            </a:r>
            <a:r>
              <a:rPr lang="en-GB" sz="1900" dirty="0" err="1"/>
              <a:t>Study_LSOACode</a:t>
            </a:r>
            <a:r>
              <a:rPr lang="en-GB" sz="1900" dirty="0"/>
              <a:t>, Sum(smoker) as smokers, Sum(</a:t>
            </a:r>
            <a:r>
              <a:rPr lang="en-GB" sz="1900" dirty="0" err="1"/>
              <a:t>exsmoker</a:t>
            </a:r>
            <a:r>
              <a:rPr lang="en-GB" sz="1900" dirty="0"/>
              <a:t>) as </a:t>
            </a:r>
            <a:r>
              <a:rPr lang="en-GB" sz="1900" dirty="0" err="1"/>
              <a:t>Exsmokers</a:t>
            </a:r>
            <a:r>
              <a:rPr lang="en-GB" sz="1900" dirty="0"/>
              <a:t>, Sum(</a:t>
            </a:r>
            <a:r>
              <a:rPr lang="en-GB" sz="1900" dirty="0" err="1"/>
              <a:t>nonsmoker</a:t>
            </a:r>
            <a:r>
              <a:rPr lang="en-GB" sz="1900" dirty="0"/>
              <a:t>) as </a:t>
            </a:r>
            <a:r>
              <a:rPr lang="en-GB" sz="1900" dirty="0" err="1"/>
              <a:t>Nonsmokers</a:t>
            </a:r>
            <a:endParaRPr lang="en-GB" sz="1900" dirty="0"/>
          </a:p>
          <a:p>
            <a:pPr marL="0" indent="0">
              <a:buNone/>
            </a:pPr>
            <a:r>
              <a:rPr lang="en-GB" sz="1900" dirty="0"/>
              <a:t>FROM(</a:t>
            </a:r>
          </a:p>
          <a:p>
            <a:pPr marL="0" indent="0">
              <a:buNone/>
            </a:pPr>
            <a:r>
              <a:rPr lang="en-GB" sz="1900" dirty="0"/>
              <a:t>SELECT </a:t>
            </a:r>
            <a:r>
              <a:rPr lang="en-GB" sz="1900" dirty="0" err="1"/>
              <a:t>Study_LSOACode</a:t>
            </a:r>
            <a:r>
              <a:rPr lang="en-GB" sz="1900" dirty="0"/>
              <a:t>,</a:t>
            </a:r>
          </a:p>
          <a:p>
            <a:pPr marL="0" indent="0">
              <a:buNone/>
            </a:pPr>
            <a:r>
              <a:rPr lang="en-GB" sz="1900" dirty="0"/>
              <a:t>IIF(</a:t>
            </a:r>
            <a:r>
              <a:rPr lang="en-GB" sz="1900" dirty="0" err="1"/>
              <a:t>QOF_SmokingStatus</a:t>
            </a:r>
            <a:r>
              <a:rPr lang="en-GB" sz="1900" dirty="0"/>
              <a:t> = '1', '1', '0') AS smoker,</a:t>
            </a:r>
          </a:p>
          <a:p>
            <a:pPr marL="0" indent="0">
              <a:buNone/>
            </a:pPr>
            <a:r>
              <a:rPr lang="en-GB" sz="1900" dirty="0"/>
              <a:t>IIF(</a:t>
            </a:r>
            <a:r>
              <a:rPr lang="en-GB" sz="1900" dirty="0" err="1"/>
              <a:t>QOF_SmokingStatus</a:t>
            </a:r>
            <a:r>
              <a:rPr lang="en-GB" sz="1900" dirty="0"/>
              <a:t> = '2', '1', '0') AS </a:t>
            </a:r>
            <a:r>
              <a:rPr lang="en-GB" sz="1900" dirty="0" err="1"/>
              <a:t>exsmoker</a:t>
            </a:r>
            <a:r>
              <a:rPr lang="en-GB" sz="1900" dirty="0"/>
              <a:t>,</a:t>
            </a:r>
          </a:p>
          <a:p>
            <a:pPr marL="0" indent="0">
              <a:buNone/>
            </a:pPr>
            <a:r>
              <a:rPr lang="en-GB" sz="1900" dirty="0"/>
              <a:t>IIF(</a:t>
            </a:r>
            <a:r>
              <a:rPr lang="en-GB" sz="1900" dirty="0" err="1"/>
              <a:t>QOF_SmokingStatus</a:t>
            </a:r>
            <a:r>
              <a:rPr lang="en-GB" sz="1900" dirty="0"/>
              <a:t> = '3', '1', '0') AS </a:t>
            </a:r>
            <a:r>
              <a:rPr lang="en-GB" sz="1900" dirty="0" err="1"/>
              <a:t>nonsmoker</a:t>
            </a:r>
            <a:endParaRPr lang="en-GB" sz="1900" dirty="0"/>
          </a:p>
          <a:p>
            <a:pPr marL="0" indent="0">
              <a:buNone/>
            </a:pPr>
            <a:r>
              <a:rPr lang="en-GB" sz="1900" dirty="0"/>
              <a:t>FROM </a:t>
            </a:r>
            <a:r>
              <a:rPr lang="en-GB" sz="1900" dirty="0" err="1"/>
              <a:t>Healthanalyticsdata</a:t>
            </a:r>
            <a:endParaRPr lang="en-GB" sz="1900" dirty="0"/>
          </a:p>
          <a:p>
            <a:pPr marL="0" indent="0">
              <a:buNone/>
            </a:pPr>
            <a:r>
              <a:rPr lang="en-GB" sz="1900" dirty="0"/>
              <a:t>)</a:t>
            </a:r>
          </a:p>
          <a:p>
            <a:pPr marL="0" indent="0">
              <a:buNone/>
            </a:pPr>
            <a:r>
              <a:rPr lang="en-GB" sz="1900" dirty="0"/>
              <a:t>GROUP BY </a:t>
            </a:r>
            <a:r>
              <a:rPr lang="en-GB" sz="1900" dirty="0" err="1"/>
              <a:t>Study_LSOACode</a:t>
            </a:r>
            <a:r>
              <a:rPr lang="en-GB" sz="19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991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items</a:t>
            </a:r>
          </a:p>
        </p:txBody>
      </p:sp>
    </p:spTree>
    <p:extLst>
      <p:ext uri="{BB962C8B-B14F-4D97-AF65-F5344CB8AC3E}">
        <p14:creationId xmlns:p14="http://schemas.microsoft.com/office/powerpoint/2010/main" val="1562663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command do you use to extract data from a database?</a:t>
            </a:r>
          </a:p>
          <a:p>
            <a:endParaRPr lang="en-GB" dirty="0"/>
          </a:p>
          <a:p>
            <a:r>
              <a:rPr lang="en-GB" dirty="0"/>
              <a:t>How would you select all records from a table called ‘Books’</a:t>
            </a:r>
          </a:p>
          <a:p>
            <a:endParaRPr lang="en-GB" dirty="0"/>
          </a:p>
          <a:p>
            <a:r>
              <a:rPr lang="en-GB" dirty="0"/>
              <a:t>List and explain the types of JOIN clauses?</a:t>
            </a:r>
          </a:p>
          <a:p>
            <a:endParaRPr lang="en-GB" dirty="0"/>
          </a:p>
          <a:p>
            <a:r>
              <a:rPr lang="en-GB" dirty="0"/>
              <a:t>What is the difference between WHERE and HAVING?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718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967" y="1825625"/>
            <a:ext cx="7418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http://www.w3schools.com/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https://www.codecademy.com/learn/learn-sql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https://www.sololearn.com/Course/SQL/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Edgar. F. Codd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Invented the relational database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Boyce-Codd Normal Form (BCNF) or 3.5 Normal Form</a:t>
            </a:r>
          </a:p>
          <a:p>
            <a:pPr marL="0" indent="0">
              <a:buNone/>
            </a:pPr>
            <a:r>
              <a:rPr lang="en-GB" dirty="0"/>
              <a:t>Developed in 1974 by Raymond F. Boyce and E. F. Codd</a:t>
            </a:r>
          </a:p>
        </p:txBody>
      </p:sp>
    </p:spTree>
    <p:extLst>
      <p:ext uri="{BB962C8B-B14F-4D97-AF65-F5344CB8AC3E}">
        <p14:creationId xmlns:p14="http://schemas.microsoft.com/office/powerpoint/2010/main" val="351837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Non-relational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0310620"/>
              </p:ext>
            </p:extLst>
          </p:nvPr>
        </p:nvGraphicFramePr>
        <p:xfrm>
          <a:off x="839788" y="2505075"/>
          <a:ext cx="515778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557">
                  <a:extLst>
                    <a:ext uri="{9D8B030D-6E8A-4147-A177-3AD203B41FA5}">
                      <a16:colId xmlns:a16="http://schemas.microsoft.com/office/drawing/2014/main" val="3986990105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1200356210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08104584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3131072678"/>
                    </a:ext>
                  </a:extLst>
                </a:gridCol>
                <a:gridCol w="1031557">
                  <a:extLst>
                    <a:ext uri="{9D8B030D-6E8A-4147-A177-3AD203B41FA5}">
                      <a16:colId xmlns:a16="http://schemas.microsoft.com/office/drawing/2014/main" val="2377888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Shelf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BookTitle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0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Mr 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978-1405274845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Hargreaves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7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My 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978-1405274845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Roger Hargreaves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9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Mr Noisy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978-1405274685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Roger Hargreaves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My Noisy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978-1405274685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Roger Hargreaves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4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Eyre Affair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978-0340733561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Jasper </a:t>
                      </a:r>
                      <a:r>
                        <a:rPr kumimoji="0" lang="en-GB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Fforde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7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 Eyre Affair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978-0340733561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Jasper </a:t>
                      </a:r>
                      <a:r>
                        <a:rPr kumimoji="0" lang="en-GB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Fforde</a:t>
                      </a:r>
                      <a:endParaRPr kumimoji="0" lang="en-GB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15198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Relational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7995"/>
              </p:ext>
            </p:extLst>
          </p:nvPr>
        </p:nvGraphicFramePr>
        <p:xfrm>
          <a:off x="6429804" y="2647932"/>
          <a:ext cx="18702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76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Item_ID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Book_ID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Shelf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74534"/>
              </p:ext>
            </p:extLst>
          </p:nvPr>
        </p:nvGraphicFramePr>
        <p:xfrm>
          <a:off x="8732311" y="2647932"/>
          <a:ext cx="17410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00557"/>
              </p:ext>
            </p:extLst>
          </p:nvPr>
        </p:nvGraphicFramePr>
        <p:xfrm>
          <a:off x="8732311" y="3998388"/>
          <a:ext cx="18172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Author_ID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sp>
        <p:nvSpPr>
          <p:cNvPr id="15" name="Explosion: 14 Points 14"/>
          <p:cNvSpPr/>
          <p:nvPr/>
        </p:nvSpPr>
        <p:spPr>
          <a:xfrm rot="20225067">
            <a:off x="1136206" y="1214196"/>
            <a:ext cx="9722734" cy="439838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FFFF00"/>
                </a:solidFill>
              </a:rPr>
              <a:t>Minimise Redundancy</a:t>
            </a:r>
          </a:p>
        </p:txBody>
      </p:sp>
      <p:sp>
        <p:nvSpPr>
          <p:cNvPr id="17" name="Speech Bubble: Rectangle 16"/>
          <p:cNvSpPr/>
          <p:nvPr/>
        </p:nvSpPr>
        <p:spPr>
          <a:xfrm>
            <a:off x="2741286" y="1487619"/>
            <a:ext cx="7824486" cy="3851536"/>
          </a:xfrm>
          <a:prstGeom prst="wedge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Data redundancy is a condition created within a database or data storage technology in which the same piece of data is held in two separate places. This can mean two different fields within a single database, or two different spots in multiple software environments or platforms.</a:t>
            </a:r>
          </a:p>
        </p:txBody>
      </p:sp>
    </p:spTree>
    <p:extLst>
      <p:ext uri="{BB962C8B-B14F-4D97-AF65-F5344CB8AC3E}">
        <p14:creationId xmlns:p14="http://schemas.microsoft.com/office/powerpoint/2010/main" val="17964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Relational Database Management Systems</a:t>
            </a:r>
          </a:p>
          <a:p>
            <a:r>
              <a:rPr lang="en-GB" dirty="0"/>
              <a:t>Oracle </a:t>
            </a:r>
          </a:p>
          <a:p>
            <a:r>
              <a:rPr lang="en-GB" dirty="0"/>
              <a:t>MS Access</a:t>
            </a:r>
          </a:p>
          <a:p>
            <a:r>
              <a:rPr lang="en-GB" dirty="0"/>
              <a:t>MS SQL Server</a:t>
            </a:r>
          </a:p>
          <a:p>
            <a:r>
              <a:rPr lang="en-GB" dirty="0"/>
              <a:t>MySQL</a:t>
            </a:r>
          </a:p>
        </p:txBody>
      </p:sp>
      <p:pic>
        <p:nvPicPr>
          <p:cNvPr id="3074" name="Picture 2" descr="Image result f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58" y="3531903"/>
            <a:ext cx="1698838" cy="14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778" y="4830962"/>
            <a:ext cx="1200573" cy="14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394" y="3600195"/>
            <a:ext cx="1914424" cy="9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34" y="2416548"/>
            <a:ext cx="2257063" cy="123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2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Relational databases are made up of several tables joined together in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333698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pic>
        <p:nvPicPr>
          <p:cNvPr id="6146" name="Picture 2" descr="Image result for 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902" y="162216"/>
            <a:ext cx="1731380" cy="173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28692"/>
              </p:ext>
            </p:extLst>
          </p:nvPr>
        </p:nvGraphicFramePr>
        <p:xfrm>
          <a:off x="1450049" y="2285335"/>
          <a:ext cx="18702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276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Item_ID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Book_ID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Shelf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83859"/>
              </p:ext>
            </p:extLst>
          </p:nvPr>
        </p:nvGraphicFramePr>
        <p:xfrm>
          <a:off x="8613976" y="2285335"/>
          <a:ext cx="17410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25903"/>
              </p:ext>
            </p:extLst>
          </p:nvPr>
        </p:nvGraphicFramePr>
        <p:xfrm>
          <a:off x="5284244" y="2285335"/>
          <a:ext cx="18172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Author_ID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26106" y="2833975"/>
            <a:ext cx="1701479" cy="365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11028" y="2833975"/>
            <a:ext cx="1250066" cy="696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0796" y="2693785"/>
            <a:ext cx="30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∞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32832" y="2464643"/>
            <a:ext cx="30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0557" y="3024292"/>
            <a:ext cx="30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∞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236594" y="2447409"/>
            <a:ext cx="30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641" y="4537276"/>
            <a:ext cx="963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library can have more than one copy of each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book has one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author can write more than one book</a:t>
            </a:r>
          </a:p>
        </p:txBody>
      </p:sp>
    </p:spTree>
    <p:extLst>
      <p:ext uri="{BB962C8B-B14F-4D97-AF65-F5344CB8AC3E}">
        <p14:creationId xmlns:p14="http://schemas.microsoft.com/office/powerpoint/2010/main" val="79103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Each table has a UNIQUE primary key which can identify each record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primary key in a different table is called a foreign key</a:t>
            </a:r>
          </a:p>
        </p:txBody>
      </p:sp>
      <p:pic>
        <p:nvPicPr>
          <p:cNvPr id="5122" name="Picture 2" descr="Image result for primary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070940" y="266701"/>
            <a:ext cx="1491456" cy="149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38083"/>
              </p:ext>
            </p:extLst>
          </p:nvPr>
        </p:nvGraphicFramePr>
        <p:xfrm>
          <a:off x="6551183" y="3860412"/>
          <a:ext cx="17410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0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61259"/>
              </p:ext>
            </p:extLst>
          </p:nvPr>
        </p:nvGraphicFramePr>
        <p:xfrm>
          <a:off x="3221451" y="3860412"/>
          <a:ext cx="18172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25">
                  <a:extLst>
                    <a:ext uri="{9D8B030D-6E8A-4147-A177-3AD203B41FA5}">
                      <a16:colId xmlns:a16="http://schemas.microsoft.com/office/drawing/2014/main" val="850354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126422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67591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9289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r>
                        <a:rPr lang="en-GB" dirty="0" err="1"/>
                        <a:t>Author_ID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95883"/>
                  </a:ext>
                </a:extLst>
              </a:tr>
              <a:tr h="35272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5491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5148235" y="4409052"/>
            <a:ext cx="1250066" cy="696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764" y="4599369"/>
            <a:ext cx="30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∞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73801" y="4022486"/>
            <a:ext cx="30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6760" y="4227995"/>
            <a:ext cx="1870276" cy="36211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550621" y="4237256"/>
            <a:ext cx="1870276" cy="362114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02723" y="4924298"/>
            <a:ext cx="1870276" cy="36211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9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1480</Words>
  <Application>Microsoft Office PowerPoint</Application>
  <PresentationFormat>Widescreen</PresentationFormat>
  <Paragraphs>427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Comic Sans MS</vt:lpstr>
      <vt:lpstr>Courier New</vt:lpstr>
      <vt:lpstr>Office Theme</vt:lpstr>
      <vt:lpstr>Introduction to SQL</vt:lpstr>
      <vt:lpstr>Course Content</vt:lpstr>
      <vt:lpstr>What is SQL?</vt:lpstr>
      <vt:lpstr>Edgar. F. Codd</vt:lpstr>
      <vt:lpstr>Database</vt:lpstr>
      <vt:lpstr>RDBMS</vt:lpstr>
      <vt:lpstr>Relational Database</vt:lpstr>
      <vt:lpstr>Relationships</vt:lpstr>
      <vt:lpstr>Keys</vt:lpstr>
      <vt:lpstr>Many to Many relationships</vt:lpstr>
      <vt:lpstr>Joining Tables</vt:lpstr>
      <vt:lpstr>Data Types</vt:lpstr>
      <vt:lpstr>SQL coding</vt:lpstr>
      <vt:lpstr>Training Database</vt:lpstr>
      <vt:lpstr>Anatomy of a query</vt:lpstr>
      <vt:lpstr>SELECT statement</vt:lpstr>
      <vt:lpstr>Conditional statements</vt:lpstr>
      <vt:lpstr>Practical Examples</vt:lpstr>
      <vt:lpstr>Like / Not Like examples</vt:lpstr>
      <vt:lpstr>Conditional statements continued</vt:lpstr>
      <vt:lpstr>Practical Examples</vt:lpstr>
      <vt:lpstr>AND / OR / XOR</vt:lpstr>
      <vt:lpstr>Practical Examples</vt:lpstr>
      <vt:lpstr>Joining Queries</vt:lpstr>
      <vt:lpstr>Aggregate function</vt:lpstr>
      <vt:lpstr>GROUP BY()</vt:lpstr>
      <vt:lpstr>Practical Examples</vt:lpstr>
      <vt:lpstr>ORDER BY()</vt:lpstr>
      <vt:lpstr>HAVING</vt:lpstr>
      <vt:lpstr>Practical Examples</vt:lpstr>
      <vt:lpstr>Anatomy of a query (with HAVING)</vt:lpstr>
      <vt:lpstr>Advanced queries</vt:lpstr>
      <vt:lpstr>AS</vt:lpstr>
      <vt:lpstr>Nested SELECT Statements</vt:lpstr>
      <vt:lpstr>Case / IFF</vt:lpstr>
      <vt:lpstr>Additional items</vt:lpstr>
      <vt:lpstr>Quiz</vt:lpstr>
      <vt:lpstr>Quiz continued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Sinclair Michael</dc:creator>
  <cp:lastModifiedBy>Sinclair Michael</cp:lastModifiedBy>
  <cp:revision>37</cp:revision>
  <dcterms:created xsi:type="dcterms:W3CDTF">2017-01-16T14:21:42Z</dcterms:created>
  <dcterms:modified xsi:type="dcterms:W3CDTF">2019-04-30T10:58:08Z</dcterms:modified>
</cp:coreProperties>
</file>