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89" r:id="rId5"/>
    <p:sldId id="259" r:id="rId6"/>
    <p:sldId id="262" r:id="rId7"/>
    <p:sldId id="261" r:id="rId8"/>
    <p:sldId id="265" r:id="rId9"/>
    <p:sldId id="266" r:id="rId10"/>
    <p:sldId id="267" r:id="rId11"/>
    <p:sldId id="268" r:id="rId12"/>
    <p:sldId id="290" r:id="rId13"/>
    <p:sldId id="269" r:id="rId14"/>
    <p:sldId id="280" r:id="rId15"/>
    <p:sldId id="270" r:id="rId16"/>
    <p:sldId id="272" r:id="rId17"/>
    <p:sldId id="274" r:id="rId18"/>
    <p:sldId id="275" r:id="rId19"/>
    <p:sldId id="286" r:id="rId20"/>
    <p:sldId id="287" r:id="rId21"/>
    <p:sldId id="288" r:id="rId22"/>
    <p:sldId id="281" r:id="rId23"/>
    <p:sldId id="282" r:id="rId24"/>
    <p:sldId id="283" r:id="rId25"/>
    <p:sldId id="284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90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microsoft.com/en-us/dotnet/api/system.windows.controls.button?view=netframework-4.7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תכנות ויזואלי 02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BF40-3A22-43A1-9B40-ECD46342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אירועים אפשריים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398B-165D-4418-8D47-620F452B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אירועי </a:t>
            </a:r>
            <a:r>
              <a:rPr lang="en-US" dirty="0"/>
              <a:t>GUI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מקש </a:t>
            </a:r>
            <a:r>
              <a:rPr lang="he-IL" dirty="0" err="1"/>
              <a:t>שהוקש</a:t>
            </a:r>
            <a:endParaRPr lang="he-IL" dirty="0"/>
          </a:p>
          <a:p>
            <a:pPr lvl="1" algn="r" rtl="1"/>
            <a:r>
              <a:rPr lang="he-IL" dirty="0"/>
              <a:t>לחיצה על </a:t>
            </a:r>
            <a:r>
              <a:rPr lang="en-US" dirty="0"/>
              <a:t>Button</a:t>
            </a:r>
            <a:endParaRPr lang="he-IL" dirty="0"/>
          </a:p>
          <a:p>
            <a:pPr lvl="1" algn="r" rtl="1"/>
            <a:r>
              <a:rPr lang="he-IL" dirty="0"/>
              <a:t>עכבר שזז או </a:t>
            </a:r>
            <a:r>
              <a:rPr lang="he-IL" dirty="0" err="1"/>
              <a:t>הוקש</a:t>
            </a:r>
            <a:endParaRPr lang="he-IL" dirty="0"/>
          </a:p>
          <a:p>
            <a:pPr lvl="1" algn="r" rtl="1"/>
            <a:r>
              <a:rPr lang="he-IL" dirty="0"/>
              <a:t>נגיעה במסך מגע</a:t>
            </a:r>
          </a:p>
          <a:p>
            <a:pPr algn="r" rtl="1"/>
            <a:r>
              <a:rPr lang="he-IL" dirty="0"/>
              <a:t>אירועים אחרים:</a:t>
            </a:r>
          </a:p>
          <a:p>
            <a:pPr lvl="1" algn="r" rtl="1"/>
            <a:r>
              <a:rPr lang="he-IL" dirty="0"/>
              <a:t>חבילה שהגיע מהרשת</a:t>
            </a:r>
          </a:p>
          <a:p>
            <a:pPr lvl="1" algn="r" rtl="1"/>
            <a:r>
              <a:rPr lang="he-IL" dirty="0"/>
              <a:t>שעון שסיים לספור זמן</a:t>
            </a:r>
          </a:p>
          <a:p>
            <a:pPr lvl="1" algn="r" rtl="1"/>
            <a:r>
              <a:rPr lang="he-IL" dirty="0"/>
              <a:t>סנסור שחש בשינוי</a:t>
            </a:r>
          </a:p>
          <a:p>
            <a:pPr lvl="1" algn="r" rtl="1"/>
            <a:r>
              <a:rPr lang="he-IL" dirty="0"/>
              <a:t>מכשיר שחובר למחשב</a:t>
            </a:r>
          </a:p>
          <a:p>
            <a:pPr algn="r" rtl="1"/>
            <a:r>
              <a:rPr lang="he-IL" dirty="0"/>
              <a:t>ועוד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CB88-A7FC-4C4F-828C-321F7EC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ניהול אירועים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03BD-8230-4517-A0FC-53CD82F0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רובצים</a:t>
            </a:r>
          </a:p>
          <a:p>
            <a:pPr algn="r" rtl="1"/>
            <a:r>
              <a:rPr lang="he-IL" dirty="0"/>
              <a:t>מקבלים</a:t>
            </a:r>
          </a:p>
          <a:p>
            <a:pPr algn="r" rtl="1"/>
            <a:r>
              <a:rPr lang="he-IL" dirty="0"/>
              <a:t>מטפלים</a:t>
            </a:r>
          </a:p>
          <a:p>
            <a:pPr algn="r" rtl="1"/>
            <a:r>
              <a:rPr lang="he-IL" dirty="0"/>
              <a:t>וחוזרים לרבוץ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C0785-73EE-45BD-B41A-98A2D155C870}"/>
              </a:ext>
            </a:extLst>
          </p:cNvPr>
          <p:cNvGrpSpPr/>
          <p:nvPr/>
        </p:nvGrpSpPr>
        <p:grpSpPr>
          <a:xfrm>
            <a:off x="1277816" y="1773614"/>
            <a:ext cx="6489929" cy="4712851"/>
            <a:chOff x="73682" y="180421"/>
            <a:chExt cx="8678801" cy="630236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54E5E47-D9DC-4638-A996-3F79DFEFC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82" y="3596710"/>
              <a:ext cx="2809875" cy="28860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0A76CA-1EE8-435C-9042-7AF0C8D79E9B}"/>
                </a:ext>
              </a:extLst>
            </p:cNvPr>
            <p:cNvGrpSpPr/>
            <p:nvPr/>
          </p:nvGrpSpPr>
          <p:grpSpPr>
            <a:xfrm>
              <a:off x="78515" y="180421"/>
              <a:ext cx="8673968" cy="5206990"/>
              <a:chOff x="78515" y="180421"/>
              <a:chExt cx="8673968" cy="520699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4EF2D96-D580-4722-B57C-F17F352B37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15" y="180421"/>
                <a:ext cx="2838450" cy="2867025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930FEE-0F10-403B-8587-87CB039E9CF0}"/>
                  </a:ext>
                </a:extLst>
              </p:cNvPr>
              <p:cNvGrpSpPr/>
              <p:nvPr/>
            </p:nvGrpSpPr>
            <p:grpSpPr>
              <a:xfrm>
                <a:off x="1316250" y="1135473"/>
                <a:ext cx="7436233" cy="4251938"/>
                <a:chOff x="1316250" y="1135473"/>
                <a:chExt cx="7436233" cy="425193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DCEDE73-F2B9-4A08-A47F-291E0557FA6A}"/>
                    </a:ext>
                  </a:extLst>
                </p:cNvPr>
                <p:cNvGrpSpPr/>
                <p:nvPr/>
              </p:nvGrpSpPr>
              <p:grpSpPr>
                <a:xfrm>
                  <a:off x="3133488" y="1135473"/>
                  <a:ext cx="5618995" cy="4251938"/>
                  <a:chOff x="3133488" y="1135473"/>
                  <a:chExt cx="5618995" cy="4251938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DA8F9C30-B163-42F9-8CB3-A939C7A0C7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932958" y="4692086"/>
                    <a:ext cx="3819525" cy="695325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0FE58E47-0E78-4BE9-9686-6E49AA44ED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54612" y="1135473"/>
                    <a:ext cx="1895475" cy="1057275"/>
                  </a:xfrm>
                  <a:prstGeom prst="rect">
                    <a:avLst/>
                  </a:prstGeom>
                </p:spPr>
              </p:pic>
              <p:sp>
                <p:nvSpPr>
                  <p:cNvPr id="9" name="Arrow: Right 8">
                    <a:extLst>
                      <a:ext uri="{FF2B5EF4-FFF2-40B4-BE49-F238E27FC236}">
                        <a16:creationId xmlns:a16="http://schemas.microsoft.com/office/drawing/2014/main" id="{B81B73EB-EC36-4E85-9895-0F8D9029EF37}"/>
                      </a:ext>
                    </a:extLst>
                  </p:cNvPr>
                  <p:cNvSpPr/>
                  <p:nvPr/>
                </p:nvSpPr>
                <p:spPr>
                  <a:xfrm>
                    <a:off x="3135305" y="1451564"/>
                    <a:ext cx="1797654" cy="324740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C52760A9-2E50-4799-AFD8-9388ED8D31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80857" y="3159710"/>
                    <a:ext cx="1736935" cy="324740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row: Right 10">
                    <a:extLst>
                      <a:ext uri="{FF2B5EF4-FFF2-40B4-BE49-F238E27FC236}">
                        <a16:creationId xmlns:a16="http://schemas.microsoft.com/office/drawing/2014/main" id="{C2A898B5-12BE-45ED-A225-DE97BAB250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33488" y="4877378"/>
                    <a:ext cx="1799470" cy="324740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Arrow: Right 12">
                  <a:extLst>
                    <a:ext uri="{FF2B5EF4-FFF2-40B4-BE49-F238E27FC236}">
                      <a16:creationId xmlns:a16="http://schemas.microsoft.com/office/drawing/2014/main" id="{85A2AD3A-E811-4CDE-B1C7-F21BD97DDF21}"/>
                    </a:ext>
                  </a:extLst>
                </p:cNvPr>
                <p:cNvSpPr/>
                <p:nvPr/>
              </p:nvSpPr>
              <p:spPr>
                <a:xfrm rot="16200000">
                  <a:off x="610152" y="3159709"/>
                  <a:ext cx="1736935" cy="324740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0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B495-53C3-4E5E-BD21-C336BF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פקדים - </a:t>
            </a:r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75CA-24E0-4E7C-A426-D0E8BAAF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F699D-B588-4CCC-B8D2-DB549C18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16" y="2357032"/>
            <a:ext cx="2122567" cy="21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254D-CFC1-43A3-9B2E-5434979C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הוספת פקדים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A686-175C-43D9-80A3-FF133EB6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DA715-DBCC-4828-9050-8FC819AC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74" y="2214988"/>
            <a:ext cx="6722452" cy="38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8D94-927B-4B66-85EC-173B535B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נוסיף כפתור - </a:t>
            </a:r>
            <a:r>
              <a:rPr lang="en-US" dirty="0"/>
              <a:t>Button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99202-000B-463E-A62E-DDC8E189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5D81E-8312-494D-A0B0-48710FFE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4" y="1527334"/>
            <a:ext cx="5646184" cy="3803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A0D4B-F96A-4EA4-B848-057C846B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22" y="3429000"/>
            <a:ext cx="3390900" cy="2867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ACE4B-B565-4A45-9F3D-03DC854E9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913" y="1935480"/>
            <a:ext cx="33813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B0C-75C1-45D3-9CB3-B53089BD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נוספות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2D3B-46E9-4B1D-812F-0C308657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https://docs.microsoft.com/en-us/dotnet/api/system.windows.controls.button?view=netframework-4.7.2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4C6A8-24B2-4BB0-9544-85E7D54B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18" y="2972751"/>
            <a:ext cx="5562600" cy="2314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D777C-0749-4290-BF1A-0E5F4822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36" y="2563175"/>
            <a:ext cx="34671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1511-539A-4CA7-A98E-600ABA1A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הוספת תוויות (</a:t>
            </a:r>
            <a:r>
              <a:rPr lang="en-US" dirty="0"/>
              <a:t>Labels</a:t>
            </a:r>
            <a:r>
              <a:rPr lang="he-IL" dirty="0"/>
              <a:t>) ותיבות טקסט (</a:t>
            </a:r>
            <a:r>
              <a:rPr lang="en-US" dirty="0"/>
              <a:t>Textboxes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D548-9AD4-4A46-872B-59E69A22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48B0AE-A260-4AFB-B2FD-6E73125BF47A}"/>
              </a:ext>
            </a:extLst>
          </p:cNvPr>
          <p:cNvGrpSpPr/>
          <p:nvPr/>
        </p:nvGrpSpPr>
        <p:grpSpPr>
          <a:xfrm>
            <a:off x="1030771" y="2549675"/>
            <a:ext cx="2890598" cy="649683"/>
            <a:chOff x="565811" y="3171843"/>
            <a:chExt cx="2890598" cy="6496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D27A90-65A5-452B-A920-6E2A2208AD54}"/>
                </a:ext>
              </a:extLst>
            </p:cNvPr>
            <p:cNvSpPr txBox="1"/>
            <p:nvPr/>
          </p:nvSpPr>
          <p:spPr>
            <a:xfrm>
              <a:off x="565811" y="3171843"/>
              <a:ext cx="2890598" cy="64633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 algn="ctr" rtl="1"/>
              <a:r>
                <a:rPr lang="he-IL" dirty="0"/>
                <a:t>עבור </a:t>
              </a:r>
              <a:r>
                <a:rPr lang="en-US" dirty="0"/>
                <a:t>label</a:t>
              </a:r>
              <a:r>
                <a:rPr lang="he-IL" dirty="0"/>
                <a:t> עם טקסט בעברית</a:t>
              </a:r>
            </a:p>
            <a:p>
              <a:pPr algn="ctr" rtl="1"/>
              <a:endParaRPr lang="en-US" dirty="0" err="1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8EF4CD-0831-4964-A7E5-A132DFA27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885" y="3583401"/>
              <a:ext cx="2076450" cy="23812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F7CDB1-2373-40DA-ACA4-C8EE0C2C2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346" y="2031341"/>
            <a:ext cx="5143500" cy="3744581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1E127F0-8A93-4318-A950-17ADCDE3AB21}"/>
              </a:ext>
            </a:extLst>
          </p:cNvPr>
          <p:cNvSpPr/>
          <p:nvPr/>
        </p:nvSpPr>
        <p:spPr>
          <a:xfrm>
            <a:off x="4128403" y="3668858"/>
            <a:ext cx="914400" cy="461181"/>
          </a:xfrm>
          <a:prstGeom prst="wedgeRoundRectCallout">
            <a:avLst>
              <a:gd name="adj1" fmla="val 391347"/>
              <a:gd name="adj2" fmla="val -7324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A401ABD-2E7E-44F6-92D9-5FFCD4BD3D9A}"/>
              </a:ext>
            </a:extLst>
          </p:cNvPr>
          <p:cNvSpPr/>
          <p:nvPr/>
        </p:nvSpPr>
        <p:spPr>
          <a:xfrm>
            <a:off x="3921369" y="4306611"/>
            <a:ext cx="1161414" cy="461181"/>
          </a:xfrm>
          <a:prstGeom prst="wedgeRoundRectCallout">
            <a:avLst>
              <a:gd name="adj1" fmla="val 342634"/>
              <a:gd name="adj2" fmla="val -1533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5D729DF-E0EF-45DA-B936-34B42D3B95EB}"/>
              </a:ext>
            </a:extLst>
          </p:cNvPr>
          <p:cNvSpPr/>
          <p:nvPr/>
        </p:nvSpPr>
        <p:spPr>
          <a:xfrm>
            <a:off x="3968262" y="4867754"/>
            <a:ext cx="991014" cy="461181"/>
          </a:xfrm>
          <a:prstGeom prst="wedgeRoundRectCallout">
            <a:avLst>
              <a:gd name="adj1" fmla="val 375632"/>
              <a:gd name="adj2" fmla="val -17238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5DEE6C1-F63C-432F-B88F-55AE7843F517}"/>
              </a:ext>
            </a:extLst>
          </p:cNvPr>
          <p:cNvSpPr/>
          <p:nvPr/>
        </p:nvSpPr>
        <p:spPr>
          <a:xfrm>
            <a:off x="3212123" y="5417327"/>
            <a:ext cx="1747153" cy="461181"/>
          </a:xfrm>
          <a:prstGeom prst="wedgeRoundRectCallout">
            <a:avLst>
              <a:gd name="adj1" fmla="val 256282"/>
              <a:gd name="adj2" fmla="val -17873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A5357-ABBD-4AE0-8F07-66282C50E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3" y="3599635"/>
            <a:ext cx="3409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A07-2F63-43A5-9294-A32CC965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הוספת קוד שמטפל בלחיצה על ה- </a:t>
            </a:r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D18E-307D-4B5C-BDEE-B8BA944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664D6-F9DA-4FE5-8453-B23D3E0FAC8E}"/>
              </a:ext>
            </a:extLst>
          </p:cNvPr>
          <p:cNvSpPr txBox="1"/>
          <p:nvPr/>
        </p:nvSpPr>
        <p:spPr>
          <a:xfrm>
            <a:off x="1362973" y="2794912"/>
            <a:ext cx="8795998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ClickMeButton_Click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outputlabel.Text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e-IL" dirty="0">
                <a:solidFill>
                  <a:srgbClr val="A31515"/>
                </a:solidFill>
                <a:latin typeface="Consolas" panose="020B0609020204030204" pitchFamily="49" charset="0"/>
              </a:rPr>
              <a:t>אין זכייה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Random().Next(1, 6);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inputTextBox.Text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num) &amp;&amp; num == rand)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outputlabel.Text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100.ToString(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e-IL" dirty="0">
                <a:solidFill>
                  <a:srgbClr val="A31515"/>
                </a:solidFill>
                <a:latin typeface="Consolas" panose="020B0609020204030204" pitchFamily="49" charset="0"/>
              </a:rPr>
              <a:t>זכית ב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outputlabel.Size.Width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outputlabel.Location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Point(x-10,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outputlabel.Location.Y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outputlabel.Visible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2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088-B960-4A34-98E8-DEE71FE0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הרצה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EF90-22C4-45D8-A2A2-ABA8319E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958F5-E21D-4B04-BF7E-1CC2931F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332" y="2544127"/>
            <a:ext cx="3343275" cy="317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67F3C-F9E4-40C5-A2A3-31777CDE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44" y="2558414"/>
            <a:ext cx="33623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1677-0725-4D84-ADC5-B8D85D43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תכונות שכיחות של </a:t>
            </a:r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528E-7FC3-4748-9767-8F09622D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0AEF4-857B-44CF-AAA6-70E48D15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3110865"/>
            <a:ext cx="57435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תוכן עניינים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solidFill>
                  <a:srgbClr val="FF0000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7894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98B5-707F-493E-A2C6-99667ECE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ואירועים שכיחים של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5C23-9E64-4C72-8D9D-2518E02D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7D5BC-8B52-40EB-BBC2-D153890D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935480"/>
            <a:ext cx="69437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B930-FDCD-48E2-83AC-757AB561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ואירועים שכיחים של </a:t>
            </a:r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C27A-65E0-401C-8618-7E54417B4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C8DC1-67B3-4E61-B28B-EEF44A1A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558415"/>
            <a:ext cx="69723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5B47-604E-4C71-A2C3-86A44FC1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עבודת הגשה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A200-6400-46B6-ACFE-3BA3898B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Write a GUI program named </a:t>
            </a:r>
            <a:r>
              <a:rPr lang="en-GB" b="1" dirty="0" err="1"/>
              <a:t>PayrollGUI</a:t>
            </a:r>
            <a:r>
              <a:rPr lang="en-GB" dirty="0"/>
              <a:t> that prompts the user for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GB" dirty="0"/>
              <a:t>name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GB" dirty="0"/>
              <a:t>social security number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GB" dirty="0"/>
              <a:t>hourly pay rate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GB" dirty="0"/>
              <a:t>number of hours worked</a:t>
            </a:r>
          </a:p>
          <a:p>
            <a:pPr marL="514800" lvl="1" indent="0">
              <a:buNone/>
            </a:pPr>
            <a:r>
              <a:rPr lang="en-GB" dirty="0"/>
              <a:t>In an attractive format, display 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GB" dirty="0"/>
              <a:t>all the input data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GB" dirty="0"/>
              <a:t>gross pay, defined as hourly pay rate times hours worked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GB" dirty="0"/>
              <a:t>federal withholding tax, defined as 15 percent of the gross pay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GB" dirty="0"/>
              <a:t>state withholding tax, defined as 5 percent of the gross pay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GB" dirty="0"/>
              <a:t>net pay, defined as gross pay minus taxes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כתבו גרסת </a:t>
            </a:r>
            <a:r>
              <a:rPr lang="en-US" dirty="0"/>
              <a:t>GUI</a:t>
            </a:r>
            <a:r>
              <a:rPr lang="he-IL" dirty="0"/>
              <a:t> בשם </a:t>
            </a:r>
            <a:r>
              <a:rPr lang="en-US" dirty="0"/>
              <a:t>GreenvilleRevenueGUI_01</a:t>
            </a:r>
            <a:r>
              <a:rPr lang="he-IL" dirty="0"/>
              <a:t> ל- </a:t>
            </a:r>
            <a:r>
              <a:rPr lang="en-US" dirty="0" err="1"/>
              <a:t>GreenvilleRevenue</a:t>
            </a: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כתבו גרסת </a:t>
            </a:r>
            <a:r>
              <a:rPr lang="en-US" dirty="0"/>
              <a:t>GUI</a:t>
            </a:r>
            <a:r>
              <a:rPr lang="he-IL" dirty="0"/>
              <a:t> בשם </a:t>
            </a:r>
            <a:r>
              <a:rPr lang="en-US" dirty="0"/>
              <a:t>MarshallsRevenueGUI_01</a:t>
            </a:r>
            <a:r>
              <a:rPr lang="he-IL" dirty="0"/>
              <a:t> ל- </a:t>
            </a:r>
            <a:r>
              <a:rPr lang="en-US" dirty="0" err="1"/>
              <a:t>MarshallsRevenue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שימו לב</a:t>
            </a:r>
            <a:r>
              <a:rPr lang="he-IL" dirty="0"/>
              <a:t>: יש לעבוד "נקי" (לתת שמות מתאימים, להשתמש בפורמטים מתאימים של </a:t>
            </a:r>
            <a:r>
              <a:rPr lang="en-US" dirty="0" err="1"/>
              <a:t>ToString</a:t>
            </a:r>
            <a:r>
              <a:rPr lang="he-IL" dirty="0"/>
              <a:t> וכדומה)</a:t>
            </a:r>
          </a:p>
        </p:txBody>
      </p:sp>
    </p:spTree>
    <p:extLst>
      <p:ext uri="{BB962C8B-B14F-4D97-AF65-F5344CB8AC3E}">
        <p14:creationId xmlns:p14="http://schemas.microsoft.com/office/powerpoint/2010/main" val="254556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F320-2202-4202-AFF6-DAF6DF0C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עבודת הגשה </a:t>
            </a:r>
            <a:r>
              <a:rPr lang="en-US" dirty="0"/>
              <a:t>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24F4E1-4EEC-4EA0-A551-CB5B84D4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D3FC78-7304-49F1-90AD-E18449E89904}"/>
              </a:ext>
            </a:extLst>
          </p:cNvPr>
          <p:cNvGrpSpPr/>
          <p:nvPr/>
        </p:nvGrpSpPr>
        <p:grpSpPr>
          <a:xfrm>
            <a:off x="1435694" y="2326189"/>
            <a:ext cx="9839771" cy="3921499"/>
            <a:chOff x="91689" y="1811369"/>
            <a:chExt cx="12027674" cy="47934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4D2740-FFC7-4172-BAEC-B4E2A8863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9" y="1870900"/>
              <a:ext cx="3924300" cy="47339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580582-F43F-4F2C-B77E-3C2F71A2B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6004" y="1811369"/>
              <a:ext cx="3952875" cy="47815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198E3E-86F8-40D4-8783-108BFF261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6013" y="1811369"/>
              <a:ext cx="3943350" cy="479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5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3B36-831A-4544-B971-2FC7E687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עבודת הגשה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3F35-D21B-4FE7-A46D-7AC0CC14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A5FB4-0762-4AE0-8062-211374B0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12" y="2544127"/>
            <a:ext cx="3876675" cy="3171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AF5CF-2F62-4070-B1C4-71C557EF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869" y="2582227"/>
            <a:ext cx="38671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F395-D17A-4A7E-B1DA-4C9328A1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עבודת הגשה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CD91-9670-4159-AC97-FE740112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F86E8-2095-4F96-87FA-BCB3B3B1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6" y="2525077"/>
            <a:ext cx="30480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4689F-F9E4-4900-BD6A-969AAA9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42" y="2525077"/>
            <a:ext cx="49815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1D92-E86B-4B87-8DEE-ABF9FA6B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תרגילים נוספים (לא להגשה)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4090-21A2-4687-889C-57810795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GUI program named </a:t>
            </a:r>
            <a:r>
              <a:rPr lang="en-US" b="1" dirty="0" err="1"/>
              <a:t>MilesToKilometersGUI</a:t>
            </a:r>
            <a:r>
              <a:rPr lang="en-US" b="1" dirty="0"/>
              <a:t> </a:t>
            </a:r>
            <a:r>
              <a:rPr lang="en-US" dirty="0"/>
              <a:t>that allows the user to input a distance in miles and output the value in kilometers. There are 1.6 kilometers in a mile.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GUI program named </a:t>
            </a:r>
            <a:r>
              <a:rPr lang="en-US" b="1" dirty="0" err="1"/>
              <a:t>ProjectedRaisesGUI</a:t>
            </a:r>
            <a:r>
              <a:rPr lang="en-US" b="1" dirty="0"/>
              <a:t> </a:t>
            </a:r>
            <a:r>
              <a:rPr lang="en-US" dirty="0"/>
              <a:t>that allows a user to enter an employee’s salary. Then display, with explanatory text, next year’s salary, which reflects a 4 percent increase.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named </a:t>
            </a:r>
            <a:r>
              <a:rPr lang="en-US" b="1" dirty="0" err="1"/>
              <a:t>CarRentalInteractiveGUI</a:t>
            </a:r>
            <a:r>
              <a:rPr lang="en-US" b="1" dirty="0"/>
              <a:t> </a:t>
            </a:r>
            <a:r>
              <a:rPr lang="en-US" dirty="0"/>
              <a:t>that prompts a user for days and miles for a car rental and displays the total rental fee computed as $20 per day plus 25 cents per mile.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GUI program named </a:t>
            </a:r>
            <a:r>
              <a:rPr lang="en-US" b="1" dirty="0" err="1"/>
              <a:t>EggsInteractiveGUI</a:t>
            </a:r>
            <a:r>
              <a:rPr lang="en-US" b="1" dirty="0"/>
              <a:t> </a:t>
            </a:r>
            <a:r>
              <a:rPr lang="en-US" dirty="0"/>
              <a:t>that allows a user to input the number of eggs produced in a month by each of five chickens. Sum the eggs, then display the total in dozens and eggs. For example, a total of 127 eggs is 10 dozen and 7 eggs.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GUI program named </a:t>
            </a:r>
            <a:r>
              <a:rPr lang="en-US" b="1" dirty="0" err="1"/>
              <a:t>TestsInteractiveGUI</a:t>
            </a:r>
            <a:r>
              <a:rPr lang="en-US" b="1" dirty="0"/>
              <a:t> </a:t>
            </a:r>
            <a:r>
              <a:rPr lang="en-US" dirty="0"/>
              <a:t>that allows a user to enter scores for five tests he has taken. Display the average of the test scores to two decimal places.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GUI program named </a:t>
            </a:r>
            <a:r>
              <a:rPr lang="en-US" b="1" dirty="0" err="1"/>
              <a:t>MonthNamesGUI</a:t>
            </a:r>
            <a:r>
              <a:rPr lang="en-US" b="1" dirty="0"/>
              <a:t> </a:t>
            </a:r>
            <a:r>
              <a:rPr lang="en-US" dirty="0"/>
              <a:t>that prompts the user for a month integer. Convert the user’s entry to a Month name, and display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Pig Latin is a nonsense language. To create a word in pig Latin, you remove the first letter and then add the first letter and </a:t>
            </a:r>
            <a:r>
              <a:rPr lang="en-US" i="1" dirty="0"/>
              <a:t>ay </a:t>
            </a:r>
            <a:r>
              <a:rPr lang="en-US" dirty="0"/>
              <a:t>at the end of the word. For example, </a:t>
            </a:r>
            <a:r>
              <a:rPr lang="en-US" i="1" dirty="0"/>
              <a:t>dog </a:t>
            </a:r>
            <a:r>
              <a:rPr lang="en-US" dirty="0"/>
              <a:t>becomes </a:t>
            </a:r>
            <a:r>
              <a:rPr lang="en-US" i="1" dirty="0" err="1"/>
              <a:t>ogday</a:t>
            </a:r>
            <a:r>
              <a:rPr lang="en-US" dirty="0"/>
              <a:t>, and </a:t>
            </a:r>
            <a:r>
              <a:rPr lang="en-US" i="1" dirty="0"/>
              <a:t>cat </a:t>
            </a:r>
            <a:r>
              <a:rPr lang="en-US" dirty="0"/>
              <a:t>becomes </a:t>
            </a:r>
            <a:r>
              <a:rPr lang="en-US" i="1" dirty="0" err="1"/>
              <a:t>atcay</a:t>
            </a:r>
            <a:r>
              <a:rPr lang="en-US" dirty="0"/>
              <a:t>. Write a GUI program named </a:t>
            </a:r>
            <a:r>
              <a:rPr lang="en-US" b="1" dirty="0" err="1"/>
              <a:t>PigLatinGUI</a:t>
            </a:r>
            <a:r>
              <a:rPr lang="en-US" b="1" dirty="0"/>
              <a:t> </a:t>
            </a:r>
            <a:r>
              <a:rPr lang="en-US" dirty="0"/>
              <a:t>that allows the user to enter a word and displays the pig Latin version.</a:t>
            </a:r>
          </a:p>
        </p:txBody>
      </p:sp>
    </p:spTree>
    <p:extLst>
      <p:ext uri="{BB962C8B-B14F-4D97-AF65-F5344CB8AC3E}">
        <p14:creationId xmlns:p14="http://schemas.microsoft.com/office/powerpoint/2010/main" val="34578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21E0-A560-4273-8CE0-A0D75552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תוכנית עם </a:t>
            </a:r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78E1-6D5F-44A7-A556-D932089A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41C0C-E5BB-4C4B-BB1B-CD99FA4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78" y="1936777"/>
            <a:ext cx="6465644" cy="4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1A8F-F009-4EAC-8738-03805DDF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קובץ ה- </a:t>
            </a:r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1FE5-273A-4C0A-AB34-64DC0295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E9477-1D8B-4D7A-8257-FE20807E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201227"/>
            <a:ext cx="33909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3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3EA5E-DB3C-45D2-8B36-70E5DB17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2918"/>
            <a:ext cx="6200906" cy="4949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97316-B6DD-40D6-A342-78684A0F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מסך התוכנית ומסך ה- </a:t>
            </a:r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8FF4-67AC-4BF3-834B-5A8DC3E0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4917D-850A-4E7A-B8D8-4AA368C1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05" y="2559937"/>
            <a:ext cx="6072918" cy="42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7F1F-CAA3-476D-9192-C209E7CE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שינוי שם קובץ ה- </a:t>
            </a:r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ED93-36CB-434B-9B39-4BED286A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31B56-DF35-4941-96D8-CDC14161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84" y="2086561"/>
            <a:ext cx="4130436" cy="4086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C438C-DF5D-469E-A814-C891292F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51" y="3177540"/>
            <a:ext cx="3381375" cy="1905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C6044A-0474-4008-AFB8-63363236162A}"/>
              </a:ext>
            </a:extLst>
          </p:cNvPr>
          <p:cNvSpPr/>
          <p:nvPr/>
        </p:nvSpPr>
        <p:spPr>
          <a:xfrm>
            <a:off x="5978769" y="3713871"/>
            <a:ext cx="1494692" cy="8323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0ECD-60CE-4BB2-9E19-A691D82E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שינוי הכותרת של ה- </a:t>
            </a:r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1106-AE77-4390-B8DD-A96A48F9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1366F-2B0B-435D-96C8-69197B03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0" y="1601152"/>
            <a:ext cx="3381375" cy="505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CE7D9-1221-4CA2-9CB6-64913B07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22" y="2138532"/>
            <a:ext cx="6129338" cy="398301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6AA910D-7191-4DA1-8A72-84E6D7EB44E1}"/>
              </a:ext>
            </a:extLst>
          </p:cNvPr>
          <p:cNvSpPr/>
          <p:nvPr/>
        </p:nvSpPr>
        <p:spPr>
          <a:xfrm>
            <a:off x="3956684" y="3713870"/>
            <a:ext cx="1494692" cy="8323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0774-4909-47B7-83CE-1B89FDC9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וכשנריץ ...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97D9-71EC-412E-A1CE-F924BE63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EC637-DB33-4189-8DB9-FBFFDE94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52" y="2089152"/>
            <a:ext cx="6748096" cy="40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9CA4-850F-4360-9BE5-8FE7D6AF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תכנות מונחה אירועים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1E0B-D06C-480D-8322-945076B9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6B350-F910-44BD-B267-30331626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" y="2887027"/>
            <a:ext cx="5905500" cy="2486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F6718-6A99-4A0E-B2B9-78286217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00" y="2887027"/>
            <a:ext cx="4829175" cy="3124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D064EA-E9EA-4F48-9CD5-8EC2196358BD}"/>
              </a:ext>
            </a:extLst>
          </p:cNvPr>
          <p:cNvCxnSpPr/>
          <p:nvPr/>
        </p:nvCxnSpPr>
        <p:spPr>
          <a:xfrm>
            <a:off x="6429286" y="2298819"/>
            <a:ext cx="0" cy="41026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927</TotalTime>
  <Words>688</Words>
  <Application>Microsoft Office PowerPoint</Application>
  <PresentationFormat>Widescreen</PresentationFormat>
  <Paragraphs>82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Century Gothic</vt:lpstr>
      <vt:lpstr>Consolas</vt:lpstr>
      <vt:lpstr>Gisha</vt:lpstr>
      <vt:lpstr>Palatino Linotype</vt:lpstr>
      <vt:lpstr>Wingdings 2</vt:lpstr>
      <vt:lpstr>Presentation on brainstorming</vt:lpstr>
      <vt:lpstr>תכנות ויזואלי 02</vt:lpstr>
      <vt:lpstr>תוכן עניינים</vt:lpstr>
      <vt:lpstr>תוכנית עם GUI</vt:lpstr>
      <vt:lpstr>קובץ ה- Form</vt:lpstr>
      <vt:lpstr>מסך התוכנית ומסך ה- Design</vt:lpstr>
      <vt:lpstr>שינוי שם קובץ ה- Form</vt:lpstr>
      <vt:lpstr>שינוי הכותרת של ה- Form</vt:lpstr>
      <vt:lpstr>וכשנריץ ... </vt:lpstr>
      <vt:lpstr>תכנות מונחה אירועים</vt:lpstr>
      <vt:lpstr>אירועים אפשריים</vt:lpstr>
      <vt:lpstr>ניהול אירועים</vt:lpstr>
      <vt:lpstr>פקדים - Controls</vt:lpstr>
      <vt:lpstr>הוספת פקדים</vt:lpstr>
      <vt:lpstr>נוסיף כפתור - Button</vt:lpstr>
      <vt:lpstr>תכונות נוספות</vt:lpstr>
      <vt:lpstr>הוספת תוויות (Labels) ותיבות טקסט (Textboxes)</vt:lpstr>
      <vt:lpstr>הוספת קוד שמטפל בלחיצה על ה- Button</vt:lpstr>
      <vt:lpstr>הרצה</vt:lpstr>
      <vt:lpstr>תכונות שכיחות של Labels</vt:lpstr>
      <vt:lpstr>תכונות ואירועים שכיחים של TextBox</vt:lpstr>
      <vt:lpstr>תכונות ואירועים שכיחים של Button</vt:lpstr>
      <vt:lpstr>עבודת הגשה 3</vt:lpstr>
      <vt:lpstr>עבודת הגשה 3</vt:lpstr>
      <vt:lpstr>עבודת הגשה 3</vt:lpstr>
      <vt:lpstr>עבודת הגשה 3</vt:lpstr>
      <vt:lpstr>תרגילים נוספים (לא להגשה)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ויזואלי</dc:title>
  <dc:creator>Tzachi Rosen</dc:creator>
  <cp:lastModifiedBy>Tzachi Rosen</cp:lastModifiedBy>
  <cp:revision>41</cp:revision>
  <dcterms:created xsi:type="dcterms:W3CDTF">2017-10-11T04:42:52Z</dcterms:created>
  <dcterms:modified xsi:type="dcterms:W3CDTF">2018-10-25T11:31:48Z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