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1" r:id="rId5"/>
    <p:sldId id="287" r:id="rId6"/>
    <p:sldId id="258" r:id="rId7"/>
    <p:sldId id="285" r:id="rId8"/>
    <p:sldId id="284" r:id="rId9"/>
    <p:sldId id="286" r:id="rId10"/>
    <p:sldId id="264" r:id="rId11"/>
    <p:sldId id="260" r:id="rId12"/>
    <p:sldId id="262" r:id="rId13"/>
    <p:sldId id="282" r:id="rId14"/>
    <p:sldId id="265" r:id="rId15"/>
    <p:sldId id="283" r:id="rId16"/>
    <p:sldId id="266" r:id="rId17"/>
    <p:sldId id="273" r:id="rId18"/>
    <p:sldId id="272" r:id="rId19"/>
    <p:sldId id="269" r:id="rId20"/>
    <p:sldId id="270" r:id="rId21"/>
    <p:sldId id="268" r:id="rId22"/>
    <p:sldId id="271" r:id="rId23"/>
    <p:sldId id="267" r:id="rId24"/>
    <p:sldId id="274" r:id="rId25"/>
    <p:sldId id="276" r:id="rId26"/>
    <p:sldId id="275" r:id="rId27"/>
    <p:sldId id="277" r:id="rId28"/>
    <p:sldId id="280" r:id="rId29"/>
    <p:sldId id="281" r:id="rId30"/>
    <p:sldId id="278" r:id="rId31"/>
    <p:sldId id="27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946" autoAdjust="0"/>
  </p:normalViewPr>
  <p:slideViewPr>
    <p:cSldViewPr>
      <p:cViewPr>
        <p:scale>
          <a:sx n="100" d="100"/>
          <a:sy n="100" d="100"/>
        </p:scale>
        <p:origin x="-936" y="118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46FF1-0975-41D9-8E38-A3AC1DFAE0AC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D3A76-0271-43DC-B48F-B17322422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2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예제를 봐도 알 수 있듯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여러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공유할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으로부터 입력 받는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위치는 어떠한 순서도 없이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독립적으로 들어온다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점들을 모두 받은 후에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해결을 해야 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latinLnBrk="1"/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모든 점의 정보를 다 아는 상황에서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한점부터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쭉 찾아 가는 방식을 고안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57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9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9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4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시작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자신을 지나가는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리스트를 가지고 있어서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그중 기울기가 큰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직각은 일단 설명 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이전에 사용한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저장하므로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이과정을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반복하고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점이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 체크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문제가되는 경우가 직각의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기울기를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선택에 기준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기울기가 무한대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직각인지 아닌지 체크하고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1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선택하는 과정은 다음과 같다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지나는 모든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크게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Non-right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중에서 가장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가장 큰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정면에서 봤을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작은 다른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가려지기 때문이다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가장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기울기가 가장 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경우와 같은 이유이다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 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 non-right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모두 가지고 있는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이전에 선택한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 아닌지를 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Final proper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구하는 과정은 다음과 같다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점과 선택한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점들 중에서 가장 가까운 점을 구하되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Traverse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방향을 고려하여 선택한다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Traverse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아래에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가까운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Traverse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크되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가까운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인스턴스</a:t>
                </a:r>
                <a:r>
                  <a:rPr lang="ko-KR" altLang="en-US" dirty="0" smtClean="0"/>
                  <a:t> 형성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Traverse </a:t>
                </a:r>
                <a:r>
                  <a:rPr lang="ko-KR" altLang="en-US" dirty="0" smtClean="0"/>
                  <a:t>과정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처음에는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돌면서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연결되어 있는지 여부와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연결되어 있다면 그들 중에서 가장 적절한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(sky line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이루는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는 어느 것인지 판단하여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이동하는 알고리즘을 생각하였다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그런데 이 알고리즘은 일단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구하는데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연산 횟수가 들어간다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마다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 조사를 해야 하므로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대략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제곱만큼의 연산을 요구한다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되는 것이다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그래서 자료를 좀 더 정리하여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정보를 추가하여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대해서만 조사하는 알고리즘을 고안하였다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ko-KR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9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edge</a:t>
                </a:r>
                <a:r>
                  <a:rPr lang="ko-KR" altLang="en-US" dirty="0" smtClean="0"/>
                  <a:t>개수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인스턴스</a:t>
                </a:r>
                <a:r>
                  <a:rPr lang="ko-KR" altLang="en-US" dirty="0" smtClean="0"/>
                  <a:t> 형성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Traverse </a:t>
                </a:r>
                <a:r>
                  <a:rPr lang="ko-KR" altLang="en-US" dirty="0" smtClean="0"/>
                  <a:t>과정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처음에는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돌면서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연결되어 있는지 여부와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연결되어 있다면 그들 중에서 가장 적절한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(sky line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이루는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는 어느 것인지 판단하여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이동하는 알고리즘을 생각하였다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그런데 이 알고리즘은 일단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구하는데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연산 횟수가 들어간다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마다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 조사를 해야 하므로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대략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제곱만큼의 연산을 요구한다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되는 것이다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그래서 자료를 좀 더 정리하여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정보를 추가하여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대해서만 조사하는 알고리즘을 고안하였다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ko-KR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6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인스턴스</a:t>
                </a:r>
                <a:r>
                  <a:rPr lang="ko-KR" altLang="en-US" dirty="0" smtClean="0"/>
                  <a:t> 형성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Traverse </a:t>
                </a:r>
                <a:r>
                  <a:rPr lang="ko-KR" altLang="en-US" dirty="0" smtClean="0"/>
                  <a:t>과정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처음에는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돌면서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연결되어 있는지 여부와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연결되어 있다면 그들 중에서 가장 적절한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(sky line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이루는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는 어느 것인지 판단하여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이동하는 알고리즘을 생각하였다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그런데 이 알고리즘은 일단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구하는데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연산 횟수가 들어간다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마다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 조사를 해야 하므로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대략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제곱만큼의 연산을 요구한다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되는 것이다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그래서 자료를 좀 더 정리하여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정보를 추가하여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대해서만 조사하는 알고리즘을 고안하였다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인스턴스</a:t>
                </a:r>
                <a:r>
                  <a:rPr lang="ko-KR" altLang="en-US" dirty="0" smtClean="0"/>
                  <a:t> 형성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Traverse </a:t>
                </a:r>
                <a:r>
                  <a:rPr lang="ko-KR" altLang="en-US" dirty="0" smtClean="0"/>
                  <a:t>과정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처음에는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돌면서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연결되어 있는지 여부와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연결되어 있다면 그들 중에서 가장 적절한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(sky line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이루는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는 어느 것인지 판단하여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이동하는 알고리즘을 생각하였다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그런데 이 알고리즘은 일단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구하는데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연산 횟수가 들어간다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마다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 조사를 해야 하므로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대략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제곱만큼의 연산을 요구한다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되는 것이다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그래서 자료를 좀 더 정리하여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정보를 추가하여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대해서만 조사하는 알고리즘을 고안하였다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ko-KR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5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VertexSet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Input.txt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받는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좌표값이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먼저 들어온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저장하고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나중에 들어온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자리에는 먼저 들어온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넣는다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점과 끝 점은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전체를 조회하여 구할 수 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EdgeSet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Input.txt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들어온 순서대로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저장하는 객체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추가적으로 생기는 점들은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VertexSet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따로 갱신을 하지 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VertexInsTable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EdgeInsTable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에만 갱신함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하는 과정에서 모든 점과 선분들을 어떻게 이을까 생각을 하다가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것과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VertexInsTable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EdgeInsTable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나오게 되었다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나타내는 객체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VertexInsTable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InstanceSet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: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찾기 위해 만든 객체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EdgeInsTable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들어온 순서를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하여 해당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InstanceList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만든 객체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멤버 변수가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들어온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있다고 할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EdgeInsTable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입력으로 들어온 선분을 가지는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객체값을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가지고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InstanceList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Instance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만들어진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Wrapper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5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atinLnBrk="1"/>
                <a:r>
                  <a:rPr lang="en-US" altLang="ko-KR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2.2 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알고리즘에 대한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세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부 구현</a:t>
                </a:r>
                <a:endParaRPr lang="ko-KR" altLang="ko-KR" sz="8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 latinLnBrk="1"/>
                <a:r>
                  <a:rPr lang="ko-KR" altLang="ko-KR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교점찾기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처음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×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linenum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입력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받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는다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들로부터 각 삼각형마다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edge(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left_top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top_right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만들어서 저장한다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altLang="ko-K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 fontAlgn="base" latinLnBrk="1"/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들로부터 다른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만나서 생기는 교점들을 찾는다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과정은 다음과 같다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 자신이 아닌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들과 교점이 생기는지 확인해야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여기서 교점의 개수는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이므로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n</m:t>
                        </m:r>
                      </m:e>
                      <m:sup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경우에 대해서 교점 발생 여부를 조사해야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여기에서 경우를 나눈 게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평행하거나 겹치는 경우이다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그럴 때는 단순히 기울기가 다른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교점을 발생시키는 것과는 다르게 처리를 해줘야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평행하고 겹치지 않는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교점이 발생하지 않는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같은 경우에 대하여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시작점과 끝점을 이용해 직선의 방정식을 구한다음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값이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일 때 방정식의 값을 구해서 그 값을 비교한다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값이 다르면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들은 교점을 발생시키지 않는 것이다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그럴 때는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null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리턴해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주면서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make_intersection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함수를 종료해준다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평행하고 겹치는 경우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교점이 무수히 많은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같고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들의 직선의 방정식을 구했을 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값으로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대입하여 얻은 값이 같으면 그 두 직선은 시작점이 같고 기울기도 같은 것으로 볼 수 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이런 경우에는 교점이 무수히 많이 생기지만 우리의 알고리즘에서는 그 두 선분 중에서 짧은 선분의 가운데 있는 점을 교점으로 보아야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이유는 시작점이나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끝점중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하나는 항상 일치할 것이고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우리가 고려할 사항은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위를 이동하는 경우에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중간점을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‘거쳐서 가는가 거치지 않고 가는가’이기 때문이다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altLang="ko-K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이루는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중에서 가운데 오는 점이 어떤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인지를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판별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한다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만약 교점인 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라면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교점과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교점을 지나는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저장한다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Instance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저장한다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fontAlgn="base" latinLnBrk="1"/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일반적인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다르고 교점이 하나 발생하는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좌표와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좌표를 각각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insx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insy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하자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어느 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대해서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포함하는 직선의 방정식을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y=(slope)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x+displacement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했을 때 교점의 좌표를 아래의 식에 의해서 구한다</a:t>
                </a:r>
              </a:p>
              <a:p>
                <a:pPr fontAlgn="base" latinLnBrk="1"/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insx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-(displacement1 - displacement2)/(slope1 - slope2);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insy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(slope1*displacement2 - displacement1*slope2)/(slope1 – slope2);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과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이렇게 구한 교점을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갖는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edgeset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추가해 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altLang="ko-K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endParaRPr lang="en-US" altLang="ko-K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그런데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여기서 주의할 점은 기울기가 다르다고 해서 항상 교점이 생기는 게 아니라는 점이다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기울기가 같을 때는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displacement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만 비교해서 교점의 발생 여부를 알 수 있지만 기울기가 다른 경우에는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직선이라 생각하고 구한 교점이 실제로 그 선분들 위에 있는지 확인해야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altLang="ko-K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이런 예외를 따로 처리하는 이유는 우리가 교점을 구하는 과정에서 실제로는 선분인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직선의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방정식으로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바꾸어서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직선으로 생각하여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교점을 구하기 때문이다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그래서 위 그림에서 오른쪽 경우와 같이 실제로는 교점이 생기지 않지만 아래쪽에 있는 선분이 연장됐을 경우 생기는 교점을 일단 구하기 때문에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교점이 실제로 각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선분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있는지를 아래의 식을 이용하여 판단한다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0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여기서 값의 기준을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잡은 것은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double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계산에서 이 문제가 요구하는 소수점 아래의 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자리이므로 그 자릿수에 영향을 주는 오차를 고려하기 위함이다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atinLnBrk="1"/>
                <a:r>
                  <a:rPr lang="en-US" altLang="ko-KR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2.2 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알고리즘에 대한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세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부 구현</a:t>
                </a:r>
                <a:endParaRPr lang="ko-KR" altLang="ko-KR" sz="8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 latinLnBrk="1"/>
                <a:r>
                  <a:rPr lang="ko-KR" altLang="ko-KR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교점찾기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처음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×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linenum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입력 받고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들로부터 각 삼각형마다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edge(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left_top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top_right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만들어서 저장한다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들로부터 다른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만나서 생기는 교점들을 찾는다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과정은 다음과 같다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 자신이 아닌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들과 교점이 생기는지 확인해야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여기서 교점의 개수는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이므로 총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경우에 대해서 교점 발생 여부를 조사해야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여기에서 경우를 나눈 게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평행하거나 겹치는 경우이다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그럴 때는 단순히 기울기가 다른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교점을 발생시키는 것과는 다르게 처리를 해줘야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평행하고 겹치지 않는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교점이 발생하지 않는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같은 경우에 대하여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시작점과 끝점을 이용해 직선의 방정식을 구한다음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값이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일 때 방정식의 값을 구해서 그 값을 비교한다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값이 다르면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들은 교점을 발생시키지 않는 것이다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그럴 때는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null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리턴해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주면서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make_intersection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함수를 종료해준다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평행하고 겹치는 경우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교점이 무수히 많은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같고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들의 직선의 방정식을 구했을 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값으로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대입하여 얻은 값이 같으면 그 두 직선은 시작점이 같고 기울기도 같은 것으로 볼 수 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이런 경우에는 교점이 무수히 많이 생기지만 우리의 알고리즘에서는 그 두 선분 중에서 짧은 선분의 가운데 있는 점을 교점으로 보아야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이유는 시작점이나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끝점중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하나는 항상 일치할 것이고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우리가 고려할 사항은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위를 이동하는 경우에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중간점을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‘거쳐서 가는가 거치지 않고 가는가’이기 때문이다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이루는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중에서 가운데 오는 점이 어떤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인지를 판별하여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교점으로 보고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교점을 지나는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저장한다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일반적인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다르고 교점이 하나 발생하는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좌표와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좌표를 각각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insx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insy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하자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어느 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대해서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포함하는 직선의 방정식을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y=(slope)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x+displacement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했을 때 교점의 좌표를 아래의 식에 의해서 구한다</a:t>
                </a:r>
              </a:p>
              <a:p>
                <a:pPr fontAlgn="base" latinLnBrk="1"/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insx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-(displacement1 - displacement2)/(slope1 - slope2);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insy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(slope1*displacement2 - displacement1*slope2)/(slope1 – slope2);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과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이렇게 구한 교점을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갖는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edgeset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추가해 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그런데 여기서 주의할 점은 기울기가 다르다고 해서 항상 교점이 생기는 게 아니라는 점이다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기울기가 같을 때는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displacement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만 비교해서 교점의 발생 여부를 알 수 있지만 기울기가 다른 경우에는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직선이라 생각하고 구한 교점이 실제로 그 선분들 위에 있는지 확인해야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이런 예외를 따로 처리하는 이유는 우리가 교점을 구하는 과정에서 실제로는 선분인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직선의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방정식으로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바꾸어서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직선으로 생각하여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교점을 구하기 때문이다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그래서 위 그림에서 오른쪽 경우와 같이 실제로는 교점이 생기지 않지만 아래쪽에 있는 선분이 연장됐을 경우 생기는 교점을 일단 구하기 때문에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교점이 실제로 각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선분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있는지를 아래의 식을 이용하여 판단한다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0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여기서 값의 기준을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잡은 것은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double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계산에서 이 문제가 요구하는 소수점 아래의 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자리이므로 그 자릿수에 영향을 주는 오차를 고려하기 위함이다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1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8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0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7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3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0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68CE-0A13-4F08-81E2-374013BDF2E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2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HW#2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5661248"/>
            <a:ext cx="6400800" cy="96051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1800" dirty="0" smtClean="0"/>
              <a:t>2011147068 </a:t>
            </a:r>
            <a:r>
              <a:rPr lang="ko-KR" altLang="ko-KR" sz="1800" dirty="0"/>
              <a:t>김정환</a:t>
            </a:r>
          </a:p>
          <a:p>
            <a:pPr algn="r"/>
            <a:r>
              <a:rPr lang="en-US" altLang="ko-KR" sz="1800" dirty="0"/>
              <a:t>2011147115 </a:t>
            </a:r>
            <a:r>
              <a:rPr lang="ko-KR" altLang="ko-KR" sz="1800" dirty="0"/>
              <a:t>허재화</a:t>
            </a:r>
          </a:p>
          <a:p>
            <a:pPr algn="r"/>
            <a:r>
              <a:rPr lang="en-US" altLang="ko-KR" sz="1800" dirty="0"/>
              <a:t>2012147562 </a:t>
            </a:r>
            <a:r>
              <a:rPr lang="ko-KR" altLang="ko-KR" sz="1800" dirty="0"/>
              <a:t>최인호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설명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740724"/>
            <a:ext cx="3888432" cy="2665516"/>
          </a:xfrm>
          <a:prstGeom prst="rect">
            <a:avLst/>
          </a:prstGeom>
        </p:spPr>
      </p:pic>
      <p:pic>
        <p:nvPicPr>
          <p:cNvPr id="5" name="내용 개체 틀 3" descr="C:\Users\Jeunghwan_Kim\Pictures\hw2_1예시final.png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42894"/>
            <a:ext cx="4572000" cy="2602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/>
          <p:cNvSpPr/>
          <p:nvPr/>
        </p:nvSpPr>
        <p:spPr>
          <a:xfrm>
            <a:off x="663248" y="3446016"/>
            <a:ext cx="771120" cy="1190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 smtClean="0">
                <a:solidFill>
                  <a:schemeClr val="tx1"/>
                </a:solidFill>
              </a:rPr>
              <a:t>VertexInsTable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61405"/>
            <a:ext cx="8229600" cy="4999285"/>
          </a:xfrm>
        </p:spPr>
        <p:txBody>
          <a:bodyPr/>
          <a:lstStyle/>
          <a:p>
            <a:r>
              <a:rPr lang="ko-KR" altLang="en-US" sz="1800" dirty="0" smtClean="0"/>
              <a:t>전체 점 만들기</a:t>
            </a:r>
            <a:endParaRPr lang="en-US" altLang="ko-KR" sz="1800" dirty="0" smtClean="0"/>
          </a:p>
          <a:p>
            <a:r>
              <a:rPr lang="ko-KR" altLang="en-US" sz="1800" dirty="0" smtClean="0"/>
              <a:t>전체 점 찾기 </a:t>
            </a:r>
            <a:r>
              <a:rPr lang="en-US" altLang="ko-KR" sz="1800" dirty="0" smtClean="0"/>
              <a:t>-&gt; input</a:t>
            </a:r>
            <a:r>
              <a:rPr lang="ko-KR" altLang="en-US" sz="1800" dirty="0" smtClean="0"/>
              <a:t>에 있는 점 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선분이 만나 생기는 교점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교점인지 아닌지 판별식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86711" y="2060848"/>
            <a:ext cx="5112568" cy="151216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80830" y="3543555"/>
            <a:ext cx="5075346" cy="1469621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>
            <a:off x="1115616" y="5805264"/>
            <a:ext cx="5731510" cy="8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Outline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Traverse</a:t>
            </a:r>
          </a:p>
          <a:p>
            <a:pPr lvl="2"/>
            <a:r>
              <a:rPr lang="en-US" altLang="ko-KR" dirty="0" smtClean="0"/>
              <a:t>Start Vertex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End Vertex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 skyline</a:t>
            </a:r>
            <a:r>
              <a:rPr lang="ko-KR" altLang="en-US" dirty="0" smtClean="0"/>
              <a:t>을 그리는 과정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Next</a:t>
            </a:r>
            <a:r>
              <a:rPr lang="ko-KR" altLang="en-US" dirty="0" smtClean="0"/>
              <a:t> </a:t>
            </a:r>
            <a:r>
              <a:rPr lang="en-US" altLang="ko-KR" dirty="0"/>
              <a:t>e</a:t>
            </a:r>
            <a:r>
              <a:rPr lang="en-US" altLang="ko-KR" dirty="0" smtClean="0"/>
              <a:t>dge </a:t>
            </a:r>
            <a:r>
              <a:rPr lang="ko-KR" altLang="en-US" dirty="0" smtClean="0"/>
              <a:t>찾기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를 지나는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, Travers</a:t>
            </a:r>
            <a:r>
              <a:rPr lang="ko-KR" altLang="en-US" dirty="0"/>
              <a:t> </a:t>
            </a:r>
            <a:r>
              <a:rPr lang="ko-KR" altLang="en-US" dirty="0" smtClean="0"/>
              <a:t>방향에 맞는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Next</a:t>
            </a:r>
            <a:r>
              <a:rPr lang="ko-KR" altLang="en-US" dirty="0" smtClean="0"/>
              <a:t> </a:t>
            </a:r>
            <a:r>
              <a:rPr lang="en-US" altLang="ko-KR" dirty="0"/>
              <a:t>v</a:t>
            </a:r>
            <a:r>
              <a:rPr lang="en-US" altLang="ko-KR" dirty="0" smtClean="0"/>
              <a:t>ertex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다음에 선택하는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는 현재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와 가장 가까운 </a:t>
            </a:r>
            <a:r>
              <a:rPr lang="en-US" altLang="ko-KR" dirty="0"/>
              <a:t>V</a:t>
            </a:r>
            <a:r>
              <a:rPr lang="en-US" altLang="ko-KR" dirty="0" smtClean="0"/>
              <a:t>ertex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5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Traverse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2547030" y="3421700"/>
            <a:ext cx="2351866" cy="2045470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2547030" y="4293540"/>
            <a:ext cx="1349432" cy="117363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1496265" y="4729460"/>
            <a:ext cx="2101530" cy="7377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2810664" y="4041442"/>
            <a:ext cx="1355495" cy="14257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42025" y="5507960"/>
            <a:ext cx="86409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97167" y="5380646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88024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913062" y="3421700"/>
            <a:ext cx="1080120" cy="20705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7020271" y="4293540"/>
            <a:ext cx="1169957" cy="120596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00392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894085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813965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259632" y="4729460"/>
            <a:ext cx="236632" cy="499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3902" y="4355812"/>
            <a:ext cx="7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8193008" y="4725144"/>
            <a:ext cx="1954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24702" y="4283804"/>
            <a:ext cx="7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Traverse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8" y="2281593"/>
            <a:ext cx="7560840" cy="356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Traverse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Action_iter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2547030" y="3421700"/>
            <a:ext cx="2351866" cy="2045470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2547030" y="4293540"/>
            <a:ext cx="1349432" cy="117363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1496265" y="4729460"/>
            <a:ext cx="2101530" cy="7377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2810664" y="4041442"/>
            <a:ext cx="1355495" cy="14257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42025" y="5507960"/>
            <a:ext cx="86409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97167" y="5380646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88024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913062" y="3421700"/>
            <a:ext cx="1080120" cy="20705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7020271" y="4293540"/>
            <a:ext cx="1169957" cy="120596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00392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894085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813965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259632" y="4729460"/>
            <a:ext cx="236632" cy="499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3902" y="4149080"/>
            <a:ext cx="112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Start_iter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024656" y="4797152"/>
            <a:ext cx="1954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88024" y="43558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End_iter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3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5"/>
            <a:ext cx="69913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8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 Proper Edge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29408" y="2924944"/>
            <a:ext cx="5994920" cy="3564964"/>
            <a:chOff x="1529408" y="2097420"/>
            <a:chExt cx="6354960" cy="4392488"/>
          </a:xfrm>
        </p:grpSpPr>
        <p:sp>
          <p:nvSpPr>
            <p:cNvPr id="4" name="직각 삼각형 3"/>
            <p:cNvSpPr/>
            <p:nvPr/>
          </p:nvSpPr>
          <p:spPr>
            <a:xfrm>
              <a:off x="3491880" y="2097420"/>
              <a:ext cx="4392488" cy="4392488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491880" y="3969628"/>
              <a:ext cx="2520280" cy="2520280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1529408" y="4905732"/>
              <a:ext cx="3924944" cy="1584176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298847" y="4761716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이등변 삼각형 8"/>
          <p:cNvSpPr/>
          <p:nvPr/>
        </p:nvSpPr>
        <p:spPr>
          <a:xfrm>
            <a:off x="2843808" y="4005064"/>
            <a:ext cx="2388176" cy="2484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예각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>
            <a:off x="3380696" y="2348880"/>
            <a:ext cx="4143632" cy="3564964"/>
          </a:xfrm>
          <a:prstGeom prst="rtTriangl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3380696" y="3868373"/>
            <a:ext cx="2377494" cy="2045471"/>
          </a:xfrm>
          <a:prstGeom prst="rtTriangl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1529408" y="4628119"/>
            <a:ext cx="3702576" cy="1285725"/>
          </a:xfrm>
          <a:prstGeom prst="triangl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198600" y="4511235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2843808" y="3429000"/>
            <a:ext cx="2388176" cy="2484844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25" y="2526844"/>
            <a:ext cx="71151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5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문제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input</a:t>
            </a:r>
            <a:endParaRPr lang="en-US" altLang="ko-KR" dirty="0"/>
          </a:p>
          <a:p>
            <a:r>
              <a:rPr lang="en-US" altLang="ko-KR" sz="1800" dirty="0" smtClean="0"/>
              <a:t>Test case </a:t>
            </a:r>
            <a:r>
              <a:rPr lang="en-US" altLang="ko-KR" sz="1800" dirty="0" err="1" smtClean="0"/>
              <a:t>num</a:t>
            </a:r>
            <a:endParaRPr lang="en-US" altLang="ko-KR" sz="1800" dirty="0" smtClean="0"/>
          </a:p>
          <a:p>
            <a:r>
              <a:rPr lang="en-US" altLang="ko-KR" sz="1800" dirty="0" err="1" smtClean="0"/>
              <a:t>building_num</a:t>
            </a:r>
            <a:endParaRPr lang="en-US" altLang="ko-KR" sz="1800" dirty="0" smtClean="0"/>
          </a:p>
          <a:p>
            <a:r>
              <a:rPr lang="en-US" altLang="ko-KR" sz="1800" dirty="0" smtClean="0"/>
              <a:t>Vertex </a:t>
            </a:r>
            <a:r>
              <a:rPr lang="ko-KR" altLang="en-US" sz="1800" dirty="0" smtClean="0"/>
              <a:t>개수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: </a:t>
            </a:r>
            <a:r>
              <a:rPr lang="en-US" altLang="ko-KR" sz="1800" dirty="0" smtClean="0"/>
              <a:t>3 </a:t>
            </a:r>
            <a:r>
              <a:rPr lang="en-US" altLang="ko-KR" sz="1800" dirty="0" smtClean="0"/>
              <a:t>× </a:t>
            </a:r>
            <a:r>
              <a:rPr lang="en-US" altLang="ko-KR" sz="1800" dirty="0" err="1" smtClean="0"/>
              <a:t>building_num</a:t>
            </a:r>
            <a:endParaRPr lang="en-US" altLang="ko-KR" sz="1800" dirty="0" smtClean="0"/>
          </a:p>
          <a:p>
            <a:r>
              <a:rPr lang="en-US" altLang="ko-KR" sz="1800" dirty="0" smtClean="0"/>
              <a:t>Edge </a:t>
            </a:r>
            <a:r>
              <a:rPr lang="en-US" altLang="ko-KR" sz="1800" dirty="0" err="1" smtClean="0"/>
              <a:t>num</a:t>
            </a:r>
            <a:r>
              <a:rPr lang="en-US" altLang="ko-KR" sz="1800" dirty="0" smtClean="0"/>
              <a:t> : </a:t>
            </a:r>
            <a:r>
              <a:rPr lang="en-US" altLang="ko-KR" sz="1800" dirty="0" smtClean="0"/>
              <a:t>2 </a:t>
            </a:r>
            <a:r>
              <a:rPr lang="en-US" altLang="ko-KR" sz="1800" dirty="0" smtClean="0"/>
              <a:t>× </a:t>
            </a:r>
            <a:r>
              <a:rPr lang="en-US" altLang="ko-KR" sz="1800" dirty="0" err="1" smtClean="0"/>
              <a:t>building_num</a:t>
            </a:r>
            <a:endParaRPr lang="en-US" altLang="ko-KR" sz="1800" dirty="0" smtClean="0"/>
          </a:p>
          <a:p>
            <a:r>
              <a:rPr lang="en-US" altLang="ko-KR" sz="1800" dirty="0" err="1" smtClean="0"/>
              <a:t>x_left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&lt;= </a:t>
            </a:r>
            <a:r>
              <a:rPr lang="en-US" altLang="ko-KR" sz="1800" dirty="0" err="1"/>
              <a:t>x_top</a:t>
            </a:r>
            <a:r>
              <a:rPr lang="en-US" altLang="ko-KR" sz="1800" dirty="0"/>
              <a:t> &lt;= </a:t>
            </a:r>
            <a:r>
              <a:rPr lang="en-US" altLang="ko-KR" sz="1800" dirty="0" err="1" smtClean="0"/>
              <a:t>x_right</a:t>
            </a:r>
            <a:r>
              <a:rPr lang="en-US" altLang="ko-KR" sz="1800" dirty="0" smtClean="0"/>
              <a:t> : acute triangle </a:t>
            </a:r>
            <a:r>
              <a:rPr lang="ko-KR" altLang="ko-KR" sz="1800" dirty="0" smtClean="0"/>
              <a:t>혹은</a:t>
            </a:r>
            <a:r>
              <a:rPr lang="en-US" altLang="ko-KR" sz="1800" dirty="0" smtClean="0"/>
              <a:t> right triangle </a:t>
            </a:r>
          </a:p>
          <a:p>
            <a:r>
              <a:rPr lang="en-US" altLang="ko-KR" sz="1800" dirty="0"/>
              <a:t>Output</a:t>
            </a:r>
            <a:r>
              <a:rPr lang="ko-KR" altLang="ko-KR" sz="1800" dirty="0"/>
              <a:t>은</a:t>
            </a:r>
            <a:r>
              <a:rPr lang="en-US" altLang="ko-KR" sz="1800" dirty="0"/>
              <a:t> building</a:t>
            </a:r>
            <a:r>
              <a:rPr lang="ko-KR" altLang="ko-KR" sz="1800" dirty="0"/>
              <a:t>들을 정면에서 빛을 투과 </a:t>
            </a:r>
            <a:r>
              <a:rPr lang="ko-KR" altLang="en-US" sz="1800" dirty="0" smtClean="0"/>
              <a:t>시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하늘과 맞닿는 점들의 좌표의 </a:t>
            </a:r>
            <a:r>
              <a:rPr lang="ko-KR" altLang="ko-KR" sz="1800" dirty="0" smtClean="0"/>
              <a:t>집합</a:t>
            </a:r>
            <a:r>
              <a:rPr lang="en-US" altLang="ko-KR" sz="1800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844824"/>
            <a:ext cx="3888432" cy="200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2399"/>
            <a:ext cx="20764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직각</a:t>
            </a:r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3483968" y="2282081"/>
            <a:ext cx="4143632" cy="3564964"/>
          </a:xfrm>
          <a:prstGeom prst="rt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483968" y="3801574"/>
            <a:ext cx="2377494" cy="2045471"/>
          </a:xfrm>
          <a:prstGeom prst="rtTriangl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1632680" y="4590541"/>
            <a:ext cx="3702576" cy="1285725"/>
          </a:xfrm>
          <a:prstGeom prst="triangl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301872" y="4444436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2947080" y="3391422"/>
            <a:ext cx="2388176" cy="2484844"/>
          </a:xfrm>
          <a:prstGeom prst="triangl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75" y="2307769"/>
            <a:ext cx="71723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9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 proper Edge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3380696" y="2924944"/>
            <a:ext cx="4143632" cy="3564964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3380696" y="4444437"/>
            <a:ext cx="2377494" cy="204547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1529408" y="5204183"/>
            <a:ext cx="3702576" cy="12857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2843808" y="4005064"/>
            <a:ext cx="2388176" cy="2484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9" idx="0"/>
          </p:cNvCxnSpPr>
          <p:nvPr/>
        </p:nvCxnSpPr>
        <p:spPr>
          <a:xfrm flipV="1">
            <a:off x="2843808" y="4005064"/>
            <a:ext cx="1194088" cy="24848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0"/>
          </p:cNvCxnSpPr>
          <p:nvPr/>
        </p:nvCxnSpPr>
        <p:spPr>
          <a:xfrm flipH="1">
            <a:off x="3368421" y="2924944"/>
            <a:ext cx="12275" cy="35649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198600" y="5087299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870" y="1700808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71" y="2060848"/>
            <a:ext cx="6254473" cy="368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선택된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예각인 경우</a:t>
            </a:r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2123728" y="4977172"/>
            <a:ext cx="4032448" cy="1620180"/>
          </a:xfrm>
          <a:prstGeom prst="triangl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2843808" y="3356992"/>
            <a:ext cx="2880320" cy="3240360"/>
          </a:xfrm>
          <a:prstGeom prst="triangl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203848" y="2708920"/>
            <a:ext cx="4104456" cy="3888432"/>
          </a:xfrm>
          <a:prstGeom prst="triangl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2" idx="2"/>
          </p:cNvCxnSpPr>
          <p:nvPr/>
        </p:nvCxnSpPr>
        <p:spPr>
          <a:xfrm flipV="1">
            <a:off x="2123728" y="4005064"/>
            <a:ext cx="3384376" cy="25922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 flipV="1">
            <a:off x="3095836" y="5553236"/>
            <a:ext cx="252028" cy="252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flipV="1">
            <a:off x="3887924" y="5085184"/>
            <a:ext cx="252028" cy="252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flipV="1">
            <a:off x="4680012" y="4509120"/>
            <a:ext cx="252028" cy="252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4499992" y="4005064"/>
            <a:ext cx="1224136" cy="2592288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5" idx="4"/>
          </p:cNvCxnSpPr>
          <p:nvPr/>
        </p:nvCxnSpPr>
        <p:spPr>
          <a:xfrm>
            <a:off x="5508104" y="4005064"/>
            <a:ext cx="1800200" cy="25922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771800" y="4761148"/>
            <a:ext cx="396044" cy="6840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 flipV="1">
            <a:off x="2051720" y="6417332"/>
            <a:ext cx="252028" cy="2520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 flipV="1">
            <a:off x="5364088" y="3933056"/>
            <a:ext cx="252028" cy="252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51720" y="393305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Current point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09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870" y="1700808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9245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7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선택된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직각인 경우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3483968" y="2643127"/>
            <a:ext cx="4143632" cy="3564964"/>
          </a:xfrm>
          <a:prstGeom prst="rt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3483968" y="4162620"/>
            <a:ext cx="2377494" cy="2045471"/>
          </a:xfrm>
          <a:prstGeom prst="rtTriangle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1632680" y="4951587"/>
            <a:ext cx="3702576" cy="1285725"/>
          </a:xfrm>
          <a:prstGeom prst="triangle">
            <a:avLst/>
          </a:prstGeom>
          <a:solidFill>
            <a:schemeClr val="bg1"/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01872" y="480548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4149080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75856" y="2632734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7" idx="4"/>
            <a:endCxn id="6" idx="3"/>
          </p:cNvCxnSpPr>
          <p:nvPr/>
        </p:nvCxnSpPr>
        <p:spPr>
          <a:xfrm>
            <a:off x="3471693" y="5097692"/>
            <a:ext cx="12275" cy="113962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843808" y="4113076"/>
            <a:ext cx="396044" cy="6840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7744" y="344119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Current point</a:t>
            </a:r>
            <a:endParaRPr lang="ko-KR" altLang="en-US" sz="2000" b="1" dirty="0"/>
          </a:p>
        </p:txBody>
      </p:sp>
      <p:sp>
        <p:nvSpPr>
          <p:cNvPr id="15" name="타원 14"/>
          <p:cNvSpPr/>
          <p:nvPr/>
        </p:nvSpPr>
        <p:spPr>
          <a:xfrm flipV="1">
            <a:off x="1583668" y="6165304"/>
            <a:ext cx="252028" cy="2520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870" y="1700808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25" y="2420888"/>
            <a:ext cx="55816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4864"/>
            <a:ext cx="59436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915" y="1630551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선택된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직각인 경우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3483968" y="2643127"/>
            <a:ext cx="4143632" cy="3564964"/>
          </a:xfrm>
          <a:prstGeom prst="rt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3483968" y="4162620"/>
            <a:ext cx="2377494" cy="2045471"/>
          </a:xfrm>
          <a:prstGeom prst="rtTriangle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1632680" y="4951587"/>
            <a:ext cx="3702576" cy="1285725"/>
          </a:xfrm>
          <a:prstGeom prst="triangle">
            <a:avLst/>
          </a:prstGeom>
          <a:solidFill>
            <a:schemeClr val="bg1"/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01872" y="480548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4149080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96176" y="2541294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7" idx="4"/>
            <a:endCxn id="6" idx="3"/>
          </p:cNvCxnSpPr>
          <p:nvPr/>
        </p:nvCxnSpPr>
        <p:spPr>
          <a:xfrm>
            <a:off x="3471693" y="5097692"/>
            <a:ext cx="12275" cy="113962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627784" y="2960948"/>
            <a:ext cx="601869" cy="54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7664" y="3297178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Current point</a:t>
            </a:r>
            <a:endParaRPr lang="ko-KR" altLang="en-US" sz="2000" b="1" dirty="0"/>
          </a:p>
        </p:txBody>
      </p:sp>
      <p:sp>
        <p:nvSpPr>
          <p:cNvPr id="11" name="이등변 삼각형 10"/>
          <p:cNvSpPr/>
          <p:nvPr/>
        </p:nvSpPr>
        <p:spPr>
          <a:xfrm>
            <a:off x="1547664" y="3189166"/>
            <a:ext cx="4860032" cy="3120154"/>
          </a:xfrm>
          <a:prstGeom prst="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3094977" y="3054164"/>
            <a:ext cx="5129808" cy="3276364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872318" y="298350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788024" y="371703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275856" y="3717032"/>
            <a:ext cx="339642" cy="29221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flipV="1">
            <a:off x="1439652" y="6165304"/>
            <a:ext cx="252028" cy="2520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870" y="1700808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10941"/>
            <a:ext cx="56388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4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endParaRPr lang="en-US" altLang="ko-KR" sz="2000" dirty="0" smtClean="0"/>
          </a:p>
          <a:p>
            <a:pPr lvl="0"/>
            <a:r>
              <a:rPr lang="ko-KR" altLang="en-US" sz="2000" dirty="0" smtClean="0"/>
              <a:t>시작점과 끝점을 선택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y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인 점 중에서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값이 가장 작은 </a:t>
            </a:r>
            <a:r>
              <a:rPr lang="en-US" altLang="ko-KR" sz="1600" dirty="0" smtClean="0"/>
              <a:t>vertex : </a:t>
            </a:r>
            <a:r>
              <a:rPr lang="ko-KR" altLang="en-US" sz="1600" dirty="0" smtClean="0"/>
              <a:t>시작점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y</a:t>
            </a:r>
            <a:r>
              <a:rPr lang="ko-KR" altLang="en-US" sz="1600" dirty="0"/>
              <a:t>값이 </a:t>
            </a:r>
            <a:r>
              <a:rPr lang="en-US" altLang="ko-KR" sz="1600" dirty="0"/>
              <a:t>0</a:t>
            </a:r>
            <a:r>
              <a:rPr lang="ko-KR" altLang="en-US" sz="1600" dirty="0"/>
              <a:t>인 점 중에서 </a:t>
            </a:r>
            <a:r>
              <a:rPr lang="en-US" altLang="ko-KR" sz="1600" dirty="0"/>
              <a:t>x</a:t>
            </a:r>
            <a:r>
              <a:rPr lang="ko-KR" altLang="en-US" sz="1600" dirty="0"/>
              <a:t>값이 가장 </a:t>
            </a:r>
            <a:r>
              <a:rPr lang="ko-KR" altLang="en-US" sz="1600" dirty="0" smtClean="0"/>
              <a:t>큰 </a:t>
            </a:r>
            <a:r>
              <a:rPr lang="en-US" altLang="ko-KR" sz="1600" dirty="0"/>
              <a:t>vertex : </a:t>
            </a:r>
            <a:r>
              <a:rPr lang="ko-KR" altLang="en-US" sz="1600" dirty="0" smtClean="0"/>
              <a:t>끝점</a:t>
            </a:r>
            <a:endParaRPr lang="en-US" altLang="ko-KR" sz="1600" dirty="0" smtClean="0"/>
          </a:p>
          <a:p>
            <a:pPr marL="0" lvl="0" indent="0">
              <a:buNone/>
            </a:pPr>
            <a:endParaRPr lang="ko-KR" altLang="ko-KR" sz="2000" dirty="0"/>
          </a:p>
          <a:p>
            <a:pPr lvl="0"/>
            <a:r>
              <a:rPr lang="en-US" altLang="ko-KR" sz="2400" dirty="0" smtClean="0"/>
              <a:t>Traverse</a:t>
            </a:r>
            <a:endParaRPr lang="ko-KR" altLang="ko-KR" sz="2400" dirty="0"/>
          </a:p>
          <a:p>
            <a:pPr lvl="1"/>
            <a:r>
              <a:rPr lang="ko-KR" altLang="ko-KR" sz="1600" dirty="0" smtClean="0"/>
              <a:t>현재 </a:t>
            </a:r>
            <a:r>
              <a:rPr lang="ko-KR" altLang="ko-KR" sz="1600" dirty="0"/>
              <a:t>선택한 점을 포함하는</a:t>
            </a:r>
            <a:r>
              <a:rPr lang="en-US" altLang="ko-KR" sz="1600" dirty="0"/>
              <a:t> Edge </a:t>
            </a:r>
            <a:r>
              <a:rPr lang="ko-KR" altLang="ko-KR" sz="1600" dirty="0"/>
              <a:t>중에서 가장 적절한</a:t>
            </a:r>
            <a:r>
              <a:rPr lang="en-US" altLang="ko-KR" sz="1600" dirty="0"/>
              <a:t> Edge</a:t>
            </a:r>
            <a:r>
              <a:rPr lang="ko-KR" altLang="ko-KR" sz="1600" dirty="0"/>
              <a:t>를 </a:t>
            </a:r>
            <a:r>
              <a:rPr lang="ko-KR" altLang="ko-KR" sz="1600" dirty="0" smtClean="0"/>
              <a:t>선택</a:t>
            </a:r>
            <a:r>
              <a:rPr lang="en-US" altLang="ko-KR" sz="1600" dirty="0" smtClean="0"/>
              <a:t>.</a:t>
            </a:r>
            <a:endParaRPr lang="ko-KR" altLang="ko-KR" sz="1600" dirty="0"/>
          </a:p>
          <a:p>
            <a:pPr lvl="1"/>
            <a:r>
              <a:rPr lang="ko-KR" altLang="en-US" sz="1600" dirty="0" smtClean="0"/>
              <a:t>그 </a:t>
            </a:r>
            <a:r>
              <a:rPr lang="en-US" altLang="ko-KR" sz="1600" dirty="0" smtClean="0"/>
              <a:t>edge</a:t>
            </a:r>
            <a:r>
              <a:rPr lang="ko-KR" altLang="en-US" sz="1600" dirty="0" smtClean="0"/>
              <a:t>상의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중 가장 가까운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로 이동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그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에 추가</a:t>
            </a:r>
            <a:r>
              <a:rPr lang="en-US" altLang="ko-KR" sz="1600" dirty="0" smtClean="0"/>
              <a:t>.</a:t>
            </a:r>
            <a:endParaRPr lang="ko-KR" altLang="ko-KR" sz="1600" dirty="0"/>
          </a:p>
          <a:p>
            <a:pPr lvl="1"/>
            <a:r>
              <a:rPr lang="ko-KR" altLang="ko-KR" sz="1600" dirty="0"/>
              <a:t>이 과정을</a:t>
            </a:r>
            <a:r>
              <a:rPr lang="en-US" altLang="ko-KR" sz="1600" dirty="0"/>
              <a:t> ( x, 0 )</a:t>
            </a:r>
            <a:r>
              <a:rPr lang="ko-KR" altLang="ko-KR" sz="1600" dirty="0"/>
              <a:t>에 도달할 때 까지 수행한다</a:t>
            </a:r>
            <a:r>
              <a:rPr lang="en-US" altLang="ko-KR" sz="1600" dirty="0" smtClean="0"/>
              <a:t>.</a:t>
            </a:r>
          </a:p>
          <a:p>
            <a:pPr lvl="1"/>
            <a:endParaRPr lang="ko-KR" altLang="ko-KR" sz="1800" dirty="0"/>
          </a:p>
          <a:p>
            <a:pPr lvl="0"/>
            <a:r>
              <a:rPr lang="ko-KR" altLang="ko-KR" sz="2000" dirty="0"/>
              <a:t>도달한</a:t>
            </a:r>
            <a:r>
              <a:rPr lang="en-US" altLang="ko-KR" sz="2000" dirty="0"/>
              <a:t> ( x, 0 )</a:t>
            </a:r>
            <a:r>
              <a:rPr lang="ko-KR" altLang="ko-KR" sz="2000" dirty="0"/>
              <a:t>이 끝점과 같은 점인지 </a:t>
            </a:r>
            <a:r>
              <a:rPr lang="ko-KR" altLang="ko-KR" sz="2000" dirty="0" smtClean="0"/>
              <a:t>비교</a:t>
            </a:r>
            <a:endParaRPr lang="ko-KR" altLang="ko-KR" sz="2000" dirty="0"/>
          </a:p>
          <a:p>
            <a:pPr lvl="1"/>
            <a:r>
              <a:rPr lang="ko-KR" altLang="ko-KR" sz="1600" dirty="0"/>
              <a:t>끝점과 같다면</a:t>
            </a:r>
            <a:r>
              <a:rPr lang="en-US" altLang="ko-KR" sz="1600" dirty="0"/>
              <a:t>, Traverse</a:t>
            </a:r>
            <a:r>
              <a:rPr lang="ko-KR" altLang="ko-KR" sz="1600" dirty="0"/>
              <a:t>를 </a:t>
            </a:r>
            <a:r>
              <a:rPr lang="ko-KR" altLang="ko-KR" sz="1600" dirty="0" smtClean="0"/>
              <a:t>종료한다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끝점이 아니면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 시작점을 찾아서 계속 </a:t>
            </a:r>
            <a:r>
              <a:rPr lang="en-US" altLang="ko-KR" sz="1600" dirty="0" smtClean="0"/>
              <a:t>Traverse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701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선택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3483968" y="2643127"/>
            <a:ext cx="4143632" cy="3564964"/>
          </a:xfrm>
          <a:prstGeom prst="rt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3483968" y="4162620"/>
            <a:ext cx="2377494" cy="2045471"/>
          </a:xfrm>
          <a:prstGeom prst="rtTriangle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1632680" y="4951587"/>
            <a:ext cx="3702576" cy="1285725"/>
          </a:xfrm>
          <a:prstGeom prst="triangle">
            <a:avLst/>
          </a:prstGeom>
          <a:solidFill>
            <a:schemeClr val="bg1"/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96254" y="407707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7" idx="4"/>
            <a:endCxn id="6" idx="3"/>
          </p:cNvCxnSpPr>
          <p:nvPr/>
        </p:nvCxnSpPr>
        <p:spPr>
          <a:xfrm>
            <a:off x="3471693" y="5097692"/>
            <a:ext cx="12275" cy="113962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375756" y="4941168"/>
            <a:ext cx="684076" cy="104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616" y="463648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Current point</a:t>
            </a:r>
            <a:endParaRPr lang="ko-KR" altLang="en-US" sz="2000" b="1" dirty="0"/>
          </a:p>
        </p:txBody>
      </p:sp>
      <p:sp>
        <p:nvSpPr>
          <p:cNvPr id="15" name="타원 14"/>
          <p:cNvSpPr/>
          <p:nvPr/>
        </p:nvSpPr>
        <p:spPr>
          <a:xfrm flipV="1">
            <a:off x="1583668" y="6165304"/>
            <a:ext cx="252028" cy="2520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2753798" y="3645024"/>
            <a:ext cx="3107664" cy="2592288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83768" y="3871468"/>
            <a:ext cx="576064" cy="349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31640" y="328498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Candidate in right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68144" y="335699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Candidate in acute</a:t>
            </a:r>
            <a:endParaRPr lang="ko-KR" altLang="en-US" sz="20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355976" y="3645024"/>
            <a:ext cx="1436230" cy="7146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301872" y="480548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07904" y="4293096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870" y="1700808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708920"/>
            <a:ext cx="65024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5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ko-KR" altLang="ko-KR" sz="1800" dirty="0" smtClean="0"/>
              <a:t>적절한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edge</a:t>
            </a:r>
            <a:r>
              <a:rPr lang="ko-KR" altLang="ko-KR" sz="1800" dirty="0"/>
              <a:t>를 선택하는 </a:t>
            </a:r>
            <a:r>
              <a:rPr lang="ko-KR" altLang="ko-KR" sz="1800" dirty="0" smtClean="0"/>
              <a:t>과정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r>
              <a:rPr lang="en-US" altLang="ko-KR" sz="1400" dirty="0" smtClean="0"/>
              <a:t>Edge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두가지로</a:t>
            </a:r>
            <a:r>
              <a:rPr lang="ko-KR" altLang="en-US" sz="1400" dirty="0" smtClean="0"/>
              <a:t> 나뉨 </a:t>
            </a:r>
            <a:r>
              <a:rPr lang="en-US" altLang="ko-KR" sz="1400" dirty="0" smtClean="0"/>
              <a:t>: 1. x</a:t>
            </a:r>
            <a:r>
              <a:rPr lang="ko-KR" altLang="en-US" sz="1400" dirty="0" smtClean="0"/>
              <a:t>축과 수직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Right </a:t>
            </a:r>
            <a:r>
              <a:rPr lang="en-US" altLang="ko-KR" sz="1400" dirty="0" smtClean="0"/>
              <a:t>Edge)  2. x</a:t>
            </a:r>
            <a:r>
              <a:rPr lang="ko-KR" altLang="en-US" sz="1400" dirty="0" smtClean="0"/>
              <a:t>축과 예각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Acute </a:t>
            </a:r>
            <a:r>
              <a:rPr lang="en-US" altLang="ko-KR" sz="1400" dirty="0" smtClean="0"/>
              <a:t>edge)</a:t>
            </a:r>
            <a:endParaRPr lang="ko-KR" altLang="ko-KR" sz="1400" dirty="0"/>
          </a:p>
          <a:p>
            <a:pPr lvl="1"/>
            <a:r>
              <a:rPr lang="en-US" altLang="ko-KR" sz="1400" dirty="0"/>
              <a:t>Right </a:t>
            </a:r>
            <a:r>
              <a:rPr lang="en-US" altLang="ko-KR" sz="1400" dirty="0" smtClean="0"/>
              <a:t>Edge : </a:t>
            </a:r>
            <a:r>
              <a:rPr lang="ko-KR" altLang="en-US" sz="1400" dirty="0" smtClean="0"/>
              <a:t>길이가 더 긴 </a:t>
            </a:r>
            <a:r>
              <a:rPr lang="en-US" altLang="ko-KR" sz="1400" dirty="0" smtClean="0"/>
              <a:t>edge</a:t>
            </a:r>
            <a:r>
              <a:rPr lang="ko-KR" altLang="en-US" sz="1400" dirty="0" smtClean="0"/>
              <a:t>를 선택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pPr lvl="1"/>
            <a:r>
              <a:rPr lang="en-US" altLang="ko-KR" sz="1400" dirty="0"/>
              <a:t>Acute </a:t>
            </a:r>
            <a:r>
              <a:rPr lang="en-US" altLang="ko-KR" sz="1400" dirty="0" smtClean="0"/>
              <a:t>edge : </a:t>
            </a:r>
            <a:r>
              <a:rPr lang="ko-KR" altLang="ko-KR" sz="1400" dirty="0" smtClean="0"/>
              <a:t>기울기가 </a:t>
            </a:r>
            <a:r>
              <a:rPr lang="ko-KR" altLang="ko-KR" sz="1400" dirty="0"/>
              <a:t>가장 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edge</a:t>
            </a:r>
            <a:r>
              <a:rPr lang="ko-KR" altLang="en-US" sz="1400" dirty="0" smtClean="0"/>
              <a:t>를 선택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경우중</a:t>
            </a:r>
            <a:r>
              <a:rPr lang="ko-KR" altLang="en-US" sz="1400" dirty="0" smtClean="0"/>
              <a:t> 하나만 존재하면 그 </a:t>
            </a:r>
            <a:r>
              <a:rPr lang="en-US" altLang="ko-KR" sz="1400" dirty="0" smtClean="0"/>
              <a:t>edge</a:t>
            </a:r>
            <a:r>
              <a:rPr lang="ko-KR" altLang="en-US" sz="1400" dirty="0" smtClean="0"/>
              <a:t>가 다음에 진행할 </a:t>
            </a:r>
            <a:r>
              <a:rPr lang="en-US" altLang="ko-KR" sz="1400" dirty="0" smtClean="0"/>
              <a:t>edge</a:t>
            </a: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0"/>
            <a:r>
              <a:rPr lang="en-US" altLang="ko-KR" sz="1800" dirty="0" smtClean="0"/>
              <a:t>Right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Acute</a:t>
            </a:r>
            <a:r>
              <a:rPr lang="ko-KR" altLang="en-US" sz="1800" dirty="0" smtClean="0"/>
              <a:t>가 둘 다 존재하는 경우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r>
              <a:rPr lang="en-US" altLang="ko-KR" sz="1400" dirty="0" smtClean="0"/>
              <a:t>Right edge</a:t>
            </a:r>
            <a:r>
              <a:rPr lang="ko-KR" altLang="en-US" sz="1400" dirty="0" smtClean="0"/>
              <a:t>의 큰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값과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 현재 </a:t>
            </a:r>
            <a:r>
              <a:rPr lang="en-US" altLang="ko-KR" sz="1400" dirty="0" smtClean="0"/>
              <a:t>vertex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값의 크기비교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ko-KR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04" y="4149081"/>
            <a:ext cx="277368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361" y="58569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Acute Edge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95584"/>
            <a:ext cx="249555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76056" y="58366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Right Edge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sz="1800" dirty="0"/>
              <a:t>선택한</a:t>
            </a:r>
            <a:r>
              <a:rPr lang="en-US" altLang="ko-KR" sz="1800" dirty="0"/>
              <a:t> edge</a:t>
            </a:r>
            <a:r>
              <a:rPr lang="ko-KR" altLang="ko-KR" sz="1800" dirty="0"/>
              <a:t>에서 가장 적절한</a:t>
            </a:r>
            <a:r>
              <a:rPr lang="en-US" altLang="ko-KR" sz="1800" dirty="0"/>
              <a:t> vertex</a:t>
            </a:r>
            <a:r>
              <a:rPr lang="ko-KR" altLang="ko-KR" sz="1800" dirty="0"/>
              <a:t>를 구하는 과정</a:t>
            </a:r>
            <a:r>
              <a:rPr lang="en-US" altLang="ko-KR" sz="1800" dirty="0"/>
              <a:t>.</a:t>
            </a:r>
            <a:endParaRPr lang="ko-KR" altLang="ko-KR" sz="1600" dirty="0"/>
          </a:p>
          <a:p>
            <a:pPr lvl="1"/>
            <a:r>
              <a:rPr lang="ko-KR" altLang="ko-KR" sz="1400" dirty="0"/>
              <a:t>현재 점과 선택한</a:t>
            </a:r>
            <a:r>
              <a:rPr lang="en-US" altLang="ko-KR" sz="1400" dirty="0"/>
              <a:t> edge </a:t>
            </a:r>
            <a:r>
              <a:rPr lang="ko-KR" altLang="ko-KR" sz="1400" dirty="0"/>
              <a:t>위의 점들 중에서 가장 </a:t>
            </a:r>
            <a:r>
              <a:rPr lang="ko-KR" altLang="ko-KR" sz="1400" dirty="0" smtClean="0"/>
              <a:t>가까운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중간 </a:t>
            </a:r>
            <a:r>
              <a:rPr lang="en-US" altLang="ko-KR" sz="1400" dirty="0" smtClean="0"/>
              <a:t>vertex</a:t>
            </a:r>
            <a:r>
              <a:rPr lang="ko-KR" altLang="en-US" sz="1400" dirty="0" smtClean="0"/>
              <a:t>들이 </a:t>
            </a:r>
            <a:r>
              <a:rPr lang="en-US" altLang="ko-KR" sz="1400" dirty="0" smtClean="0"/>
              <a:t>output</a:t>
            </a:r>
            <a:r>
              <a:rPr lang="ko-KR" altLang="en-US" sz="1400" dirty="0" smtClean="0"/>
              <a:t>에 포함될지 안될지 아직 모르기 때문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50768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725144"/>
            <a:ext cx="73448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직전 </a:t>
            </a:r>
            <a:r>
              <a:rPr lang="en-US" altLang="ko-KR" dirty="0" smtClean="0"/>
              <a:t>Traverse</a:t>
            </a:r>
            <a:r>
              <a:rPr lang="ko-KR" altLang="en-US" dirty="0" smtClean="0"/>
              <a:t>과정에서 선택된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의 기울기를 참조</a:t>
            </a:r>
            <a:r>
              <a:rPr lang="en-US" altLang="ko-K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선택된 </a:t>
            </a:r>
            <a:r>
              <a:rPr lang="en-US" altLang="ko-KR" sz="1600" dirty="0" smtClean="0"/>
              <a:t>edge </a:t>
            </a:r>
            <a:r>
              <a:rPr lang="ko-KR" altLang="en-US" sz="1600" dirty="0" smtClean="0"/>
              <a:t>기울기와 이전 </a:t>
            </a:r>
            <a:r>
              <a:rPr lang="en-US" altLang="ko-KR" sz="1600" dirty="0" smtClean="0"/>
              <a:t>edge </a:t>
            </a:r>
            <a:r>
              <a:rPr lang="ko-KR" altLang="en-US" sz="1600" dirty="0" smtClean="0"/>
              <a:t>기울기가 같다면</a:t>
            </a:r>
            <a:endParaRPr lang="en-US" altLang="ko-KR" sz="1600" dirty="0" smtClean="0"/>
          </a:p>
          <a:p>
            <a:pPr lvl="0"/>
            <a:r>
              <a:rPr lang="en-US" altLang="ko-KR" sz="1600" dirty="0" smtClean="0"/>
              <a:t>				</a:t>
            </a: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에서 제거</a:t>
            </a:r>
            <a:r>
              <a:rPr lang="en-US" altLang="ko-KR" sz="1600" dirty="0" smtClean="0"/>
              <a:t>.		</a:t>
            </a:r>
          </a:p>
          <a:p>
            <a:pPr lvl="0"/>
            <a:r>
              <a:rPr lang="en-US" altLang="ko-KR" sz="1600" dirty="0" smtClean="0"/>
              <a:t>		</a:t>
            </a:r>
            <a:endParaRPr lang="en-US" altLang="ko-KR" sz="1600" dirty="0"/>
          </a:p>
          <a:p>
            <a:pPr lvl="0"/>
            <a:endParaRPr lang="en-US" altLang="ko-KR" sz="1600" dirty="0" smtClean="0"/>
          </a:p>
        </p:txBody>
      </p:sp>
      <p:sp>
        <p:nvSpPr>
          <p:cNvPr id="6" name="오른쪽 화살표 5"/>
          <p:cNvSpPr/>
          <p:nvPr/>
        </p:nvSpPr>
        <p:spPr>
          <a:xfrm>
            <a:off x="2843808" y="5345156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4" name="내용 개체 틀 3" descr="C:\Users\Jeunghwan_Kim\Pictures\hw2_1예시final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229600" cy="3348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AutoNum type="romanLcPeriod"/>
            </a:pPr>
            <a:r>
              <a:rPr lang="en-US" altLang="ko-KR" sz="4000" dirty="0" smtClean="0"/>
              <a:t>Create Instances</a:t>
            </a:r>
          </a:p>
          <a:p>
            <a:pPr marL="857250" indent="-857250">
              <a:buAutoNum type="romanLcPeriod"/>
            </a:pPr>
            <a:endParaRPr lang="en-US" altLang="ko-KR" sz="2000" dirty="0" smtClean="0"/>
          </a:p>
          <a:p>
            <a:pPr marL="857250" lvl="2" indent="-457200">
              <a:buFont typeface="+mj-lt"/>
              <a:buAutoNum type="alphaUcPeriod"/>
            </a:pPr>
            <a:r>
              <a:rPr lang="ko-KR" altLang="ko-KR" sz="2100" dirty="0" smtClean="0"/>
              <a:t>입력 </a:t>
            </a:r>
            <a:r>
              <a:rPr lang="ko-KR" altLang="ko-KR" sz="2100" dirty="0"/>
              <a:t>받은 모든 </a:t>
            </a:r>
            <a:r>
              <a:rPr lang="en-US" altLang="ko-KR" sz="2100" dirty="0"/>
              <a:t>vertex</a:t>
            </a:r>
            <a:r>
              <a:rPr lang="ko-KR" altLang="ko-KR" sz="2100" dirty="0"/>
              <a:t>와 그로 인해 생기는 </a:t>
            </a:r>
            <a:r>
              <a:rPr lang="en-US" altLang="ko-KR" sz="2100" dirty="0"/>
              <a:t>edge</a:t>
            </a:r>
            <a:r>
              <a:rPr lang="ko-KR" altLang="ko-KR" sz="2100" dirty="0" smtClean="0"/>
              <a:t>들</a:t>
            </a:r>
            <a:r>
              <a:rPr lang="ko-KR" altLang="en-US" sz="2100" dirty="0" smtClean="0"/>
              <a:t>의 </a:t>
            </a:r>
            <a:r>
              <a:rPr lang="ko-KR" altLang="ko-KR" sz="2100" dirty="0" smtClean="0"/>
              <a:t>교</a:t>
            </a:r>
            <a:r>
              <a:rPr lang="ko-KR" altLang="en-US" sz="2100" dirty="0" smtClean="0"/>
              <a:t>점</a:t>
            </a:r>
            <a:endParaRPr lang="en-US" altLang="ko-KR" sz="2100" dirty="0"/>
          </a:p>
          <a:p>
            <a:pPr marL="857250" lvl="2" indent="-457200">
              <a:buFont typeface="+mj-lt"/>
              <a:buAutoNum type="alphaUcPeriod"/>
            </a:pPr>
            <a:endParaRPr lang="en-US" altLang="ko-KR" sz="2100" dirty="0" smtClean="0"/>
          </a:p>
          <a:p>
            <a:pPr marL="857250" lvl="2" indent="-457200">
              <a:buFont typeface="+mj-lt"/>
              <a:buAutoNum type="alphaUcPeriod"/>
            </a:pPr>
            <a:r>
              <a:rPr lang="ko-KR" altLang="en-US" sz="1900" dirty="0" smtClean="0"/>
              <a:t>입력 </a:t>
            </a:r>
            <a:r>
              <a:rPr lang="en-US" altLang="ko-KR" sz="1900" dirty="0" smtClean="0"/>
              <a:t>vertex</a:t>
            </a:r>
            <a:r>
              <a:rPr lang="ko-KR" altLang="en-US" sz="1900" dirty="0" smtClean="0"/>
              <a:t>의 수 </a:t>
            </a:r>
            <a:r>
              <a:rPr lang="en-US" altLang="ko-KR" sz="1900" dirty="0" smtClean="0"/>
              <a:t>=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2n</a:t>
            </a:r>
          </a:p>
          <a:p>
            <a:pPr marL="857250" lvl="2" indent="-457200">
              <a:buFont typeface="+mj-lt"/>
              <a:buAutoNum type="alphaUcPeriod"/>
            </a:pPr>
            <a:endParaRPr lang="en-US" altLang="ko-KR" sz="1900" dirty="0"/>
          </a:p>
          <a:p>
            <a:pPr marL="857250" lvl="2" indent="-457200">
              <a:buFont typeface="+mj-lt"/>
              <a:buAutoNum type="alphaUcPeriod"/>
            </a:pPr>
            <a:r>
              <a:rPr lang="ko-KR" altLang="en-US" sz="1900" dirty="0" smtClean="0"/>
              <a:t>교점의 수 </a:t>
            </a:r>
            <a:r>
              <a:rPr lang="en-US" altLang="ko-KR" sz="1900" dirty="0" smtClean="0"/>
              <a:t>&gt;= n(n+1)/2</a:t>
            </a:r>
            <a:r>
              <a:rPr lang="ko-KR" altLang="en-US" sz="1900" dirty="0" smtClean="0"/>
              <a:t> </a:t>
            </a:r>
            <a:endParaRPr lang="en-US" altLang="ko-KR" sz="1900" dirty="0" smtClean="0"/>
          </a:p>
          <a:p>
            <a:pPr marL="857250" lvl="2" indent="-457200">
              <a:buFont typeface="+mj-lt"/>
              <a:buAutoNum type="alphaUcPeriod"/>
            </a:pPr>
            <a:endParaRPr lang="en-US" altLang="ko-KR" sz="1900" dirty="0"/>
          </a:p>
          <a:p>
            <a:pPr marL="400050" lvl="2" indent="0">
              <a:buNone/>
            </a:pPr>
            <a:r>
              <a:rPr lang="en-US" altLang="ko-KR" sz="1900" dirty="0"/>
              <a:t>-</a:t>
            </a:r>
            <a:r>
              <a:rPr lang="en-US" altLang="ko-KR" sz="1900" dirty="0" smtClean="0"/>
              <a:t>&gt;</a:t>
            </a:r>
            <a:r>
              <a:rPr lang="en-US" altLang="ko-KR" sz="1400" dirty="0" smtClean="0"/>
              <a:t> </a:t>
            </a:r>
            <a:r>
              <a:rPr lang="en-US" altLang="ko-KR" sz="2000" dirty="0" smtClean="0"/>
              <a:t>O(n(n+1</a:t>
            </a:r>
            <a:r>
              <a:rPr lang="en-US" altLang="ko-KR" sz="2000" dirty="0"/>
              <a:t>)/2 + </a:t>
            </a:r>
            <a:r>
              <a:rPr lang="en-US" altLang="ko-KR" sz="2000" dirty="0" smtClean="0"/>
              <a:t>2n) </a:t>
            </a:r>
            <a:r>
              <a:rPr lang="en-US" altLang="ko-KR" sz="2000" dirty="0"/>
              <a:t>= O(n^2)</a:t>
            </a:r>
            <a:endParaRPr lang="ko-KR" altLang="ko-KR" sz="2000" dirty="0"/>
          </a:p>
          <a:p>
            <a:pPr marL="400050" lvl="2" indent="0">
              <a:buNone/>
            </a:pPr>
            <a:endParaRPr lang="ko-KR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2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/>
              <a:t>ii.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Traverse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time complexity</a:t>
            </a:r>
          </a:p>
          <a:p>
            <a:pPr lvl="1">
              <a:buFont typeface="Arial" charset="0"/>
              <a:buChar char="•"/>
            </a:pPr>
            <a:endParaRPr lang="en-US" altLang="ko-KR" sz="2000" dirty="0"/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1800" dirty="0" smtClean="0"/>
              <a:t>Traverse </a:t>
            </a:r>
            <a:r>
              <a:rPr lang="ko-KR" altLang="ko-KR" sz="1800" dirty="0" smtClean="0"/>
              <a:t>과정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</a:t>
            </a:r>
            <a:r>
              <a:rPr lang="ko-KR" altLang="en-US" sz="1800" dirty="0" smtClean="0"/>
              <a:t> </a:t>
            </a:r>
            <a:r>
              <a:rPr lang="ko-KR" altLang="ko-KR" sz="1800" dirty="0" smtClean="0"/>
              <a:t> </a:t>
            </a:r>
            <a:r>
              <a:rPr lang="en-US" altLang="ko-KR" sz="1800" dirty="0" smtClean="0"/>
              <a:t>Instance</a:t>
            </a:r>
            <a:r>
              <a:rPr lang="ko-KR" altLang="en-US" sz="1800" dirty="0" smtClean="0"/>
              <a:t>의 수 </a:t>
            </a:r>
            <a:r>
              <a:rPr lang="en-US" altLang="ko-KR" sz="1800" dirty="0" smtClean="0"/>
              <a:t>x </a:t>
            </a:r>
            <a:r>
              <a:rPr lang="ko-KR" altLang="en-US" sz="1800" dirty="0" smtClean="0"/>
              <a:t>각 </a:t>
            </a:r>
            <a:r>
              <a:rPr lang="en-US" altLang="ko-KR" sz="1800" dirty="0" smtClean="0"/>
              <a:t>Instance</a:t>
            </a:r>
            <a:r>
              <a:rPr lang="ko-KR" altLang="en-US" sz="1800" dirty="0" smtClean="0"/>
              <a:t>에서 선택할</a:t>
            </a:r>
            <a:r>
              <a:rPr lang="en-US" altLang="ko-KR" sz="1800" dirty="0" smtClean="0"/>
              <a:t>edge</a:t>
            </a:r>
            <a:r>
              <a:rPr lang="ko-KR" altLang="en-US" sz="1800" dirty="0" smtClean="0"/>
              <a:t>의 수</a:t>
            </a:r>
            <a:endParaRPr lang="en-US" altLang="ko-KR" sz="1800" dirty="0" smtClean="0"/>
          </a:p>
          <a:p>
            <a:pPr marL="914400" lvl="1" indent="-457200">
              <a:buFont typeface="+mj-lt"/>
              <a:buAutoNum type="alphaUcPeriod"/>
            </a:pPr>
            <a:endParaRPr lang="en-US" altLang="ko-KR" sz="1800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1800" dirty="0" smtClean="0"/>
              <a:t>Instance</a:t>
            </a:r>
            <a:r>
              <a:rPr lang="ko-KR" altLang="ko-KR" sz="1800" dirty="0"/>
              <a:t>의 </a:t>
            </a:r>
            <a:r>
              <a:rPr lang="ko-KR" altLang="ko-KR" sz="1800" dirty="0" smtClean="0"/>
              <a:t>개수 </a:t>
            </a:r>
            <a:r>
              <a:rPr lang="en-US" altLang="ko-KR" sz="1800" dirty="0" smtClean="0"/>
              <a:t>&lt;= n(n+1)/2 + 2n</a:t>
            </a:r>
          </a:p>
          <a:p>
            <a:pPr marL="914400" lvl="1" indent="-457200">
              <a:buFont typeface="+mj-lt"/>
              <a:buAutoNum type="alphaUcPeriod"/>
            </a:pPr>
            <a:endParaRPr lang="en-US" altLang="ko-KR" sz="1800" dirty="0" smtClean="0"/>
          </a:p>
          <a:p>
            <a:pPr marL="914400" lvl="1" indent="-457200">
              <a:buFont typeface="+mj-lt"/>
              <a:buAutoNum type="alphaUcPeriod"/>
            </a:pPr>
            <a:r>
              <a:rPr lang="ko-KR" altLang="en-US" sz="1800" dirty="0" smtClean="0"/>
              <a:t>각 </a:t>
            </a:r>
            <a:r>
              <a:rPr lang="en-US" altLang="ko-KR" sz="1800" dirty="0" smtClean="0"/>
              <a:t>Instance</a:t>
            </a:r>
            <a:r>
              <a:rPr lang="ko-KR" altLang="en-US" sz="1800" dirty="0" smtClean="0"/>
              <a:t>에서 선택할 평균 </a:t>
            </a:r>
            <a:r>
              <a:rPr lang="en-US" altLang="ko-KR" sz="1800" dirty="0" smtClean="0"/>
              <a:t>edge</a:t>
            </a:r>
            <a:r>
              <a:rPr lang="ko-KR" altLang="en-US" sz="1800" dirty="0" smtClean="0"/>
              <a:t>의 수 </a:t>
            </a:r>
            <a:r>
              <a:rPr lang="en-US" altLang="ko-KR" sz="1800" dirty="0" smtClean="0"/>
              <a:t>&lt;=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2</a:t>
            </a:r>
          </a:p>
          <a:p>
            <a:pPr marL="914400" lvl="1" indent="-457200">
              <a:buFont typeface="+mj-lt"/>
              <a:buAutoNum type="alphaUcPeriod"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2500" dirty="0"/>
              <a:t>-</a:t>
            </a:r>
            <a:r>
              <a:rPr lang="en-US" altLang="ko-KR" sz="2500" dirty="0" smtClean="0"/>
              <a:t>&gt; O({n(n+1</a:t>
            </a:r>
            <a:r>
              <a:rPr lang="en-US" altLang="ko-KR" sz="2500" dirty="0"/>
              <a:t>)/</a:t>
            </a:r>
            <a:r>
              <a:rPr lang="en-US" altLang="ko-KR" sz="2500" dirty="0" smtClean="0"/>
              <a:t>2 + 2n} </a:t>
            </a:r>
            <a:r>
              <a:rPr lang="ko-KR" altLang="ko-KR" sz="2500" dirty="0"/>
              <a:t>×</a:t>
            </a:r>
            <a:r>
              <a:rPr lang="en-US" altLang="ko-KR" sz="2500" dirty="0"/>
              <a:t> </a:t>
            </a:r>
            <a:r>
              <a:rPr lang="en-US" altLang="ko-KR" sz="2500" dirty="0" smtClean="0"/>
              <a:t>2) </a:t>
            </a:r>
            <a:r>
              <a:rPr lang="en-US" altLang="ko-KR" sz="2500" dirty="0"/>
              <a:t>= </a:t>
            </a:r>
            <a:r>
              <a:rPr lang="en-US" altLang="ko-KR" sz="2500" dirty="0" smtClean="0"/>
              <a:t>O(n^2)</a:t>
            </a:r>
            <a:endParaRPr lang="ko-KR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25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4000" dirty="0" smtClean="0"/>
              <a:t>Total time complexity</a:t>
            </a:r>
          </a:p>
          <a:p>
            <a:pPr marL="457200" lvl="1" indent="0" algn="ctr">
              <a:buNone/>
            </a:pPr>
            <a:endParaRPr lang="en-US" altLang="ko-KR" sz="25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altLang="ko-KR" sz="2500" dirty="0" smtClean="0"/>
              <a:t>Create instances : O(n^2)  </a:t>
            </a:r>
          </a:p>
          <a:p>
            <a:pPr marL="971550" lvl="1" indent="-514350">
              <a:buFont typeface="+mj-lt"/>
              <a:buAutoNum type="alphaUcPeriod"/>
            </a:pPr>
            <a:endParaRPr lang="en-US" altLang="ko-KR" sz="25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altLang="ko-KR" sz="2500" dirty="0" smtClean="0"/>
              <a:t>Traverse : O(n^2)</a:t>
            </a:r>
          </a:p>
          <a:p>
            <a:pPr marL="971550" lvl="1" indent="-514350">
              <a:buFont typeface="+mj-lt"/>
              <a:buAutoNum type="alphaUcPeriod"/>
            </a:pPr>
            <a:endParaRPr lang="en-US" altLang="ko-KR" sz="2500" dirty="0" smtClean="0"/>
          </a:p>
          <a:p>
            <a:pPr marL="457200" lvl="1" indent="0">
              <a:buNone/>
            </a:pPr>
            <a:r>
              <a:rPr lang="en-US" altLang="ko-KR" sz="2500" dirty="0" smtClean="0"/>
              <a:t>=&gt; O(n^2) + O(n^2) = O(n^2)</a:t>
            </a:r>
          </a:p>
        </p:txBody>
      </p:sp>
    </p:spTree>
    <p:extLst>
      <p:ext uri="{BB962C8B-B14F-4D97-AF65-F5344CB8AC3E}">
        <p14:creationId xmlns:p14="http://schemas.microsoft.com/office/powerpoint/2010/main" val="6613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1769</Words>
  <Application>Microsoft Office PowerPoint</Application>
  <PresentationFormat>화면 슬라이드 쇼(4:3)</PresentationFormat>
  <Paragraphs>234</Paragraphs>
  <Slides>31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HW#2 Presentation</vt:lpstr>
      <vt:lpstr>1. 문제 분석</vt:lpstr>
      <vt:lpstr>2. 알고리즘</vt:lpstr>
      <vt:lpstr>2. 알고리즘</vt:lpstr>
      <vt:lpstr>2. 알고리즘</vt:lpstr>
      <vt:lpstr>2. 알고리즘</vt:lpstr>
      <vt:lpstr>3. 분석</vt:lpstr>
      <vt:lpstr>3. 분석</vt:lpstr>
      <vt:lpstr>3. 분석</vt:lpstr>
      <vt:lpstr>4. 구현</vt:lpstr>
      <vt:lpstr>4. 구현</vt:lpstr>
      <vt:lpstr>4. 구현</vt:lpstr>
      <vt:lpstr>4. Traverse</vt:lpstr>
      <vt:lpstr>4. 구현</vt:lpstr>
      <vt:lpstr>4. Traverse</vt:lpstr>
      <vt:lpstr>4. 구현</vt:lpstr>
      <vt:lpstr>4. Pick next edge</vt:lpstr>
      <vt:lpstr>4. Pick next edge</vt:lpstr>
      <vt:lpstr>4. Pick next edge</vt:lpstr>
      <vt:lpstr>4. Pick next edge</vt:lpstr>
      <vt:lpstr>4. Pick next edge</vt:lpstr>
      <vt:lpstr>4. Pick next edge</vt:lpstr>
      <vt:lpstr>4. Pick next edge</vt:lpstr>
      <vt:lpstr>4. Pick next vertex</vt:lpstr>
      <vt:lpstr>4. Pick next vertex</vt:lpstr>
      <vt:lpstr>4. Pick next vertex</vt:lpstr>
      <vt:lpstr>4. Pick next vertex</vt:lpstr>
      <vt:lpstr>4. Pick next vertex</vt:lpstr>
      <vt:lpstr>4. Pick next vertex</vt:lpstr>
      <vt:lpstr>4. Pick next vertex</vt:lpstr>
      <vt:lpstr>4. Pick next vertex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HW#2 Presentation</dc:title>
  <dc:creator>Jeunghwankim</dc:creator>
  <cp:lastModifiedBy>skychoy</cp:lastModifiedBy>
  <cp:revision>67</cp:revision>
  <dcterms:created xsi:type="dcterms:W3CDTF">2016-11-03T06:13:39Z</dcterms:created>
  <dcterms:modified xsi:type="dcterms:W3CDTF">2016-11-09T08:35:18Z</dcterms:modified>
</cp:coreProperties>
</file>