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1" y="4343409"/>
            <a:ext cx="5486399" cy="4114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381000" y="684213"/>
            <a:ext cx="6096000" cy="3430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381000" y="684213"/>
            <a:ext cx="6096000" cy="3430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381000" y="684213"/>
            <a:ext cx="6096000" cy="3430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381000" y="684213"/>
            <a:ext cx="6096000" cy="3430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381000" y="684213"/>
            <a:ext cx="6096000" cy="3430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381000" y="684213"/>
            <a:ext cx="6096000" cy="3430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381000" y="684213"/>
            <a:ext cx="6096000" cy="3430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381000" y="684213"/>
            <a:ext cx="6096000" cy="3430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381000" y="684213"/>
            <a:ext cx="6096000" cy="3430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1" y="4343409"/>
            <a:ext cx="5486399" cy="4114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실험을 진행하는 동안에는 Information 버튼과 Signal Check 버튼만이 사용됨.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 한 번의 실험이 진행되는 동안 App의 사용 순서.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Main화면 -&gt; Information으로 이동 -&gt; 피실험자 정보입력 및 서명 -&gt; Main으로 -&gt;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-&gt; Signal Check으로 이동 -&gt; 장비 연결 및 실험 진행 -&gt; STOP버튼으로 실험 종료 -&gt; 다시 Main으로. (실험 도중 App 종료 X, Exit버튼 클릭 X)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*각 단계에 대한 자세한 설명은 뒤에 이어짐.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381000" y="684213"/>
            <a:ext cx="6096000" cy="3430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실험을 진행하는 동안에는 Information 버튼과 Signal Check 버튼만이 사용됨.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 한 번의 실험이 진행되는 동안 App의 사용 순서.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Main화면 -&gt; Information으로 이동 -&gt; 피실험자 정보입력 및 서명 -&gt; Main으로 -&gt;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-&gt; Signal Check으로 이동 -&gt; 장비 연결 및 실험 진행 -&gt; STOP버튼으로 실험 종료 -&gt; 다시 Main으로. (실험 도중 App 종료 X, Exit버튼 클릭 X)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*각 단계에 대한 자세한 설명은 뒤에 이어짐.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381000" y="684213"/>
            <a:ext cx="6096000" cy="3430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381000" y="684213"/>
            <a:ext cx="6096000" cy="3430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381000" y="684213"/>
            <a:ext cx="6096000" cy="3430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381000" y="684213"/>
            <a:ext cx="6096000" cy="3430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381000" y="684213"/>
            <a:ext cx="6096000" cy="3430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381000" y="684213"/>
            <a:ext cx="6096000" cy="3430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685800" y="1167593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973550" y="2733767"/>
            <a:ext cx="6400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677" lvl="2" marL="91437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665" lvl="3" marL="137156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654" lvl="4" marL="1828754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643" lvl="5" marL="228594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779912" y="3305623"/>
            <a:ext cx="46086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b="0" i="0" lang="ko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Dependable Computing Lab.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b="0" i="0" lang="ko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Dept. of Computer Science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b="0" i="0" lang="ko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Yonsei University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792290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1792290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792290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696399" y="-1395641"/>
            <a:ext cx="3751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 rot="5400000">
            <a:off x="5463752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1272751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사용자 지정 레이아웃">
  <p:cSld name="사용자 지정 레이아웃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55773" y="54006"/>
            <a:ext cx="5256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543" y="843559"/>
            <a:ext cx="82089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/>
        </p:nvSpPr>
        <p:spPr>
          <a:xfrm>
            <a:off x="577652" y="4790239"/>
            <a:ext cx="4155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/1</a:t>
            </a:r>
            <a:r>
              <a:rPr lang="ko" sz="1200">
                <a:solidFill>
                  <a:srgbClr val="7F7F7F"/>
                </a:solidFill>
              </a:rPr>
              <a:t>5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>
  <p:cSld name="제목 및 내용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>
  <p:cSld name="콘텐츠 2개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1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48202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467543" y="54006"/>
            <a:ext cx="5256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151336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631157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4645026" y="1151336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x="4645026" y="1631157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>
  <p:cSld name="제목만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67543" y="54006"/>
            <a:ext cx="5256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1" y="204789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575050" y="204787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1" y="1076327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179511" y="735546"/>
            <a:ext cx="8784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oval"/>
            <a:tailEnd len="sm" w="sm" type="none"/>
          </a:ln>
          <a:effectLst>
            <a:outerShdw blurRad="39999" rotWithShape="0" dir="5400000" dist="12700">
              <a:srgbClr val="000000">
                <a:alpha val="37254"/>
              </a:srgbClr>
            </a:outerShdw>
          </a:effectLst>
        </p:spPr>
      </p:cxnSp>
      <p:cxnSp>
        <p:nvCxnSpPr>
          <p:cNvPr id="12" name="Shape 12"/>
          <p:cNvCxnSpPr/>
          <p:nvPr/>
        </p:nvCxnSpPr>
        <p:spPr>
          <a:xfrm rot="10800000">
            <a:off x="323571" y="4623977"/>
            <a:ext cx="8496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12700">
              <a:srgbClr val="000000">
                <a:alpha val="37254"/>
              </a:srgbClr>
            </a:outerShdw>
          </a:effectLst>
        </p:spPr>
      </p:cxnSp>
      <p:pic>
        <p:nvPicPr>
          <p:cNvPr id="13" name="Shape 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21830" y="4706624"/>
            <a:ext cx="1182600" cy="3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 rot="5400000">
            <a:off x="28262" y="31267"/>
            <a:ext cx="800700" cy="791700"/>
          </a:xfrm>
          <a:prstGeom prst="triangle">
            <a:avLst>
              <a:gd fmla="val 0" name="adj"/>
            </a:avLst>
          </a:prstGeom>
          <a:solidFill>
            <a:srgbClr val="00B05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 rot="5400000">
            <a:off x="-16727" y="9744"/>
            <a:ext cx="763200" cy="745500"/>
          </a:xfrm>
          <a:prstGeom prst="triangle">
            <a:avLst>
              <a:gd fmla="val 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96129" y="4683991"/>
            <a:ext cx="440100" cy="4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5528516" y="4677984"/>
            <a:ext cx="20298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ko" sz="105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Dependable Computing Lab.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ko" sz="105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Dept. of Computer Science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ko" sz="105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Yonsei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0.jpg"/><Relationship Id="rId5" Type="http://schemas.openxmlformats.org/officeDocument/2006/relationships/image" Target="../media/image21.jpg"/><Relationship Id="rId6" Type="http://schemas.openxmlformats.org/officeDocument/2006/relationships/image" Target="../media/image23.jpg"/><Relationship Id="rId7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32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611560" y="1167593"/>
            <a:ext cx="79209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0" i="0" lang="ko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 가이드라인</a:t>
            </a:r>
            <a:endParaRPr/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1973550" y="2733768"/>
            <a:ext cx="6400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ko"/>
              <a:t>8</a:t>
            </a:r>
            <a:r>
              <a:rPr b="0" i="0" lang="ko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한 명의 실험 종료 시</a:t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Shape 275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2017-06-07</a:t>
            </a:r>
            <a:endParaRPr/>
          </a:p>
        </p:txBody>
      </p:sp>
      <p:sp>
        <p:nvSpPr>
          <p:cNvPr id="276" name="Shape 276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http://dclab.yonsei.ac.kr</a:t>
            </a:r>
            <a:endParaRPr/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755773" y="54006"/>
            <a:ext cx="5256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-3682760" y="4907700"/>
            <a:ext cx="1908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실험 도우미 3명 상주</a:t>
            </a:r>
            <a:endParaRPr/>
          </a:p>
        </p:txBody>
      </p:sp>
      <p:sp>
        <p:nvSpPr>
          <p:cNvPr id="280" name="Shape 280"/>
          <p:cNvSpPr txBox="1"/>
          <p:nvPr/>
        </p:nvSpPr>
        <p:spPr>
          <a:xfrm>
            <a:off x="457189" y="3344503"/>
            <a:ext cx="84768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모든 실험과정이 끝나면 STOP 버튼 클릭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 우측 하단의 Zephyr App을 화면 가운데로 끌어온 후 Disconnect 버튼 클릭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③ HOME 버튼 클릭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Shape 281"/>
          <p:cNvGrpSpPr/>
          <p:nvPr/>
        </p:nvGrpSpPr>
        <p:grpSpPr>
          <a:xfrm>
            <a:off x="562245" y="600553"/>
            <a:ext cx="3756577" cy="2697567"/>
            <a:chOff x="222724" y="612052"/>
            <a:chExt cx="4349400" cy="3233717"/>
          </a:xfrm>
        </p:grpSpPr>
        <p:pic>
          <p:nvPicPr>
            <p:cNvPr descr="종료.png" id="282" name="Shape 2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2724" y="865569"/>
              <a:ext cx="4349400" cy="2980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Shape 283"/>
            <p:cNvSpPr/>
            <p:nvPr/>
          </p:nvSpPr>
          <p:spPr>
            <a:xfrm>
              <a:off x="2044518" y="1110733"/>
              <a:ext cx="308429" cy="97379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2343500" y="973528"/>
              <a:ext cx="711250" cy="464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b="1" i="0" lang="ko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①</a:t>
              </a:r>
              <a:endPara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2038221" y="1006195"/>
              <a:ext cx="308429" cy="97379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2163392" y="612052"/>
              <a:ext cx="711250" cy="464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b="1" i="0" lang="ko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③</a:t>
              </a:r>
              <a:endPara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894276"/>
            <a:ext cx="3886200" cy="232673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5697603" y="2756034"/>
            <a:ext cx="711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0" lang="ko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②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0" i="0" lang="ko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ko"/>
              <a:t>실험종료</a:t>
            </a:r>
            <a:r>
              <a:rPr b="0" i="0" lang="ko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lang="ko"/>
              <a:t>수집한 데이터 확인</a:t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Shape 294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2017-06-07</a:t>
            </a:r>
            <a:endParaRPr/>
          </a:p>
        </p:txBody>
      </p:sp>
      <p:sp>
        <p:nvSpPr>
          <p:cNvPr id="295" name="Shape 295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http://dclab.yonsei.ac.kr</a:t>
            </a:r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755773" y="54006"/>
            <a:ext cx="5256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210000" y="3343200"/>
            <a:ext cx="84768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⓵ 서피스 하단의 시작 표시줄에서 </a:t>
            </a:r>
            <a:r>
              <a:rPr lang="ko" u="sng">
                <a:solidFill>
                  <a:schemeClr val="dk1"/>
                </a:solidFill>
              </a:rPr>
              <a:t>파일 탐색기</a:t>
            </a:r>
            <a:r>
              <a:rPr lang="ko">
                <a:solidFill>
                  <a:schemeClr val="dk1"/>
                </a:solidFill>
              </a:rPr>
              <a:t>를 클릭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⓶ 파일 탐색기 바로가기 목록에서 data 폴더 클릭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⓷ 실험자 ID와 동일 폴더를 클릭하여 6개의 Sensor data(excel 형식)가 저장되었는지 확인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⓸ Personal_Sign 폴더를 클릭하여 실험자 ID와 동일한 이름의 서명 파일을 확인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⓹ Experimenter_A(혹은 B) 폴더를 클릭하여 실험자가 기입한 개인 정보 확인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data_img1.png"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00" y="990925"/>
            <a:ext cx="1950000" cy="161997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767550" y="1842750"/>
            <a:ext cx="330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⓵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01" name="Shape 301"/>
          <p:cNvCxnSpPr/>
          <p:nvPr/>
        </p:nvCxnSpPr>
        <p:spPr>
          <a:xfrm flipH="1">
            <a:off x="722250" y="2187000"/>
            <a:ext cx="175500" cy="31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data_img2.png"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050" y="990925"/>
            <a:ext cx="2013951" cy="161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2301750" y="1842750"/>
            <a:ext cx="402300" cy="81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Shape 304"/>
          <p:cNvCxnSpPr/>
          <p:nvPr/>
        </p:nvCxnSpPr>
        <p:spPr>
          <a:xfrm flipH="1">
            <a:off x="2936100" y="1684650"/>
            <a:ext cx="175500" cy="31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Shape 305"/>
          <p:cNvSpPr txBox="1"/>
          <p:nvPr/>
        </p:nvSpPr>
        <p:spPr>
          <a:xfrm>
            <a:off x="2605200" y="1571850"/>
            <a:ext cx="330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FF"/>
                </a:solidFill>
              </a:rPr>
              <a:t>⓶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4991850" y="1603638"/>
            <a:ext cx="402300" cy="81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ata_img3.png" id="307" name="Shape 3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2425" y="1134027"/>
            <a:ext cx="3551374" cy="182756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5457900" y="2045100"/>
            <a:ext cx="475500" cy="141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5457900" y="2217750"/>
            <a:ext cx="624000" cy="141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5457900" y="2694150"/>
            <a:ext cx="624000" cy="141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5859675" y="1763700"/>
            <a:ext cx="33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FF"/>
                </a:solidFill>
              </a:rPr>
              <a:t>⓷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6012075" y="2045100"/>
            <a:ext cx="33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FF"/>
                </a:solidFill>
              </a:rPr>
              <a:t>⓸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6012075" y="2525963"/>
            <a:ext cx="33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FF"/>
                </a:solidFill>
              </a:rPr>
              <a:t>⓹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descr="data_img5.png" id="314" name="Shape 3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1651" y="357175"/>
            <a:ext cx="2468250" cy="148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Shape 315"/>
          <p:cNvCxnSpPr/>
          <p:nvPr/>
        </p:nvCxnSpPr>
        <p:spPr>
          <a:xfrm flipH="1" rot="10800000">
            <a:off x="6156825" y="1666500"/>
            <a:ext cx="228600" cy="2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data_img6.png" id="316" name="Shape 3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4000" y="1992900"/>
            <a:ext cx="2232000" cy="143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Shape 317"/>
          <p:cNvCxnSpPr/>
          <p:nvPr/>
        </p:nvCxnSpPr>
        <p:spPr>
          <a:xfrm>
            <a:off x="6352575" y="2279100"/>
            <a:ext cx="411000" cy="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data_img7.png" id="318" name="Shape 3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05400" y="3996975"/>
            <a:ext cx="2352899" cy="128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Shape 319"/>
          <p:cNvCxnSpPr/>
          <p:nvPr/>
        </p:nvCxnSpPr>
        <p:spPr>
          <a:xfrm>
            <a:off x="6352575" y="2836050"/>
            <a:ext cx="1180500" cy="11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0" i="0" lang="ko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ko"/>
              <a:t>실험종료</a:t>
            </a:r>
            <a:r>
              <a:rPr b="0" i="0" lang="ko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Zephyr</a:t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Shape 325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2017-06-07</a:t>
            </a:r>
            <a:endParaRPr/>
          </a:p>
        </p:txBody>
      </p:sp>
      <p:sp>
        <p:nvSpPr>
          <p:cNvPr id="326" name="Shape 326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http://dclab.yonsei.ac.kr</a:t>
            </a:r>
            <a:endParaRPr/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755773" y="54006"/>
            <a:ext cx="5256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210001" y="2929025"/>
            <a:ext cx="84768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Zephyr 충전을 위해 전원을 끌 때는, 켤 때와 마찬가지로 전원버튼을 </a:t>
            </a:r>
            <a:r>
              <a:rPr b="1" lang="ko" u="sng">
                <a:solidFill>
                  <a:schemeClr val="dk1"/>
                </a:solidFill>
              </a:rPr>
              <a:t>강하게</a:t>
            </a:r>
            <a:r>
              <a:rPr lang="ko">
                <a:solidFill>
                  <a:schemeClr val="dk1"/>
                </a:solidFill>
              </a:rPr>
              <a:t> 3~4초간 누른다.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피실험자에게 Zephyr를 착용시킬 때는, 전원을 켠 상태에서 착용시킨다.</a:t>
            </a:r>
            <a:endParaRPr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100" y="1124863"/>
            <a:ext cx="1660585" cy="13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>
            <p:ph idx="2" type="body"/>
          </p:nvPr>
        </p:nvSpPr>
        <p:spPr>
          <a:xfrm>
            <a:off x="467543" y="843559"/>
            <a:ext cx="82089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9" lvl="0" marL="342891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0" i="0" lang="ko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ko"/>
              <a:t>실험종료</a:t>
            </a:r>
            <a:r>
              <a:rPr b="0" i="0" lang="ko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lang="ko"/>
              <a:t>Empatica E4</a:t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Shape 337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2017-06-07</a:t>
            </a:r>
            <a:endParaRPr/>
          </a:p>
        </p:txBody>
      </p:sp>
      <p:sp>
        <p:nvSpPr>
          <p:cNvPr id="338" name="Shape 338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http://dclab.yonsei.ac.kr</a:t>
            </a:r>
            <a:endParaRPr/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755773" y="54006"/>
            <a:ext cx="5256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210001" y="2461325"/>
            <a:ext cx="84768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Empatica E4는 실험 종료시 따로 전원을 끄지 않고 그대로 사용한다.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실험 도중 “EmpaticaBLEServer” 와의 연결이 끊어졌을 경우에는 다음 과정을 거친다.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“DCApp.exe”을 종료한다.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[</a:t>
            </a:r>
            <a:r>
              <a:rPr lang="ko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 실험 App 실행하기 전 준비] 슬라이드부터 다시 실험을 진행한다.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ko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모든 실험이 종료되거나 다시 연결이 필요하여 Empatica E4의 전원을 끌 때는, 전원버튼을 3~4초간 눌러 장비의 빛이 꺼지는 것을 확인한다.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2" name="Shape 342"/>
          <p:cNvGrpSpPr/>
          <p:nvPr/>
        </p:nvGrpSpPr>
        <p:grpSpPr>
          <a:xfrm>
            <a:off x="3843146" y="804604"/>
            <a:ext cx="1641812" cy="1732915"/>
            <a:chOff x="3995695" y="746595"/>
            <a:chExt cx="2265506" cy="2255225"/>
          </a:xfrm>
        </p:grpSpPr>
        <p:pic>
          <p:nvPicPr>
            <p:cNvPr id="343" name="Shape 3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95695" y="746595"/>
              <a:ext cx="1823025" cy="2255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Shape 344"/>
            <p:cNvSpPr txBox="1"/>
            <p:nvPr/>
          </p:nvSpPr>
          <p:spPr>
            <a:xfrm>
              <a:off x="5115801" y="2033076"/>
              <a:ext cx="11454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b="1" i="0" lang="ko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②</a:t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Shape 345"/>
          <p:cNvSpPr txBox="1"/>
          <p:nvPr>
            <p:ph idx="2" type="body"/>
          </p:nvPr>
        </p:nvSpPr>
        <p:spPr>
          <a:xfrm>
            <a:off x="467543" y="843559"/>
            <a:ext cx="82089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9" lvl="0" marL="342891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0" i="0" lang="ko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ko"/>
              <a:t>실험종료</a:t>
            </a:r>
            <a:r>
              <a:rPr b="0" i="0" lang="ko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lang="ko"/>
              <a:t>LG 워치(스마트워치)</a:t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1" name="Shape 351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2017-06-07</a:t>
            </a:r>
            <a:endParaRPr/>
          </a:p>
        </p:txBody>
      </p:sp>
      <p:sp>
        <p:nvSpPr>
          <p:cNvPr id="352" name="Shape 352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http://dclab.yonsei.ac.kr</a:t>
            </a:r>
            <a:endParaRPr/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755773" y="54006"/>
            <a:ext cx="5256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225114" y="3237425"/>
            <a:ext cx="84768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한 번의 실험이 종료되면, 사용한 LG watch는 전원을 끈 후 충전한다.</a:t>
            </a:r>
            <a:r>
              <a:rPr b="1" lang="ko">
                <a:solidFill>
                  <a:srgbClr val="FF0000"/>
                </a:solidFill>
              </a:rPr>
              <a:t> 다음 실험에서는 이전에 충전해 놓았던 다른 LG watch를 사용한다(한 번씩 번갈아 사용, 구분을 위해 뒷면에 번호 써 놓았음)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전원을 끌 때는 LG watch 설정-&gt;시스템-&gt;종료 버튼을 눌러 전원 off시킨다.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56" name="Shape 356"/>
          <p:cNvGrpSpPr/>
          <p:nvPr/>
        </p:nvGrpSpPr>
        <p:grpSpPr>
          <a:xfrm>
            <a:off x="824463" y="1193869"/>
            <a:ext cx="1296588" cy="1522494"/>
            <a:chOff x="2610713" y="1193869"/>
            <a:chExt cx="1296588" cy="1522494"/>
          </a:xfrm>
        </p:grpSpPr>
        <p:grpSp>
          <p:nvGrpSpPr>
            <p:cNvPr id="357" name="Shape 357"/>
            <p:cNvGrpSpPr/>
            <p:nvPr/>
          </p:nvGrpSpPr>
          <p:grpSpPr>
            <a:xfrm>
              <a:off x="2702800" y="1193869"/>
              <a:ext cx="1204500" cy="1522494"/>
              <a:chOff x="8555350" y="2456006"/>
              <a:chExt cx="1204500" cy="1522494"/>
            </a:xfrm>
          </p:grpSpPr>
          <p:pic>
            <p:nvPicPr>
              <p:cNvPr id="358" name="Shape 35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555350" y="2456006"/>
                <a:ext cx="1204500" cy="15224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9" name="Shape 359"/>
              <p:cNvSpPr/>
              <p:nvPr/>
            </p:nvSpPr>
            <p:spPr>
              <a:xfrm>
                <a:off x="8779138" y="3286150"/>
                <a:ext cx="711300" cy="196800"/>
              </a:xfrm>
              <a:prstGeom prst="rect">
                <a:avLst/>
              </a:prstGeom>
              <a:noFill/>
              <a:ln cap="flat" cmpd="sng" w="57150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0" name="Shape 360"/>
            <p:cNvSpPr txBox="1"/>
            <p:nvPr/>
          </p:nvSpPr>
          <p:spPr>
            <a:xfrm>
              <a:off x="2610713" y="2171025"/>
              <a:ext cx="711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b="1" i="0" lang="ko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①</a:t>
              </a:r>
              <a:endPara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1.jpg" id="361" name="Shape 3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3864" y="1193862"/>
            <a:ext cx="1385412" cy="152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jpg" id="362" name="Shape 3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6950" y="1193850"/>
            <a:ext cx="1410105" cy="1522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.jpg" id="363" name="Shape 3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8134" y="1193850"/>
            <a:ext cx="1351566" cy="1522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jpg" id="364" name="Shape 3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5850" y="1198298"/>
            <a:ext cx="1351575" cy="151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/>
          <p:nvPr/>
        </p:nvSpPr>
        <p:spPr>
          <a:xfrm>
            <a:off x="2498448" y="1609275"/>
            <a:ext cx="586200" cy="1968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4107863" y="1946913"/>
            <a:ext cx="711300" cy="1968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5774738" y="1750113"/>
            <a:ext cx="711300" cy="1968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2253873" y="1812825"/>
            <a:ext cx="586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lang="ko" sz="2400">
                <a:solidFill>
                  <a:srgbClr val="0000FF"/>
                </a:solidFill>
              </a:rPr>
              <a:t>②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3826661" y="2195113"/>
            <a:ext cx="586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lang="ko" sz="2400">
                <a:solidFill>
                  <a:srgbClr val="0000FF"/>
                </a:solidFill>
              </a:rPr>
              <a:t>③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5578811" y="1983013"/>
            <a:ext cx="586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lang="ko" sz="2400">
                <a:solidFill>
                  <a:srgbClr val="0000FF"/>
                </a:solidFill>
              </a:rPr>
              <a:t>④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7702211" y="2339238"/>
            <a:ext cx="586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lang="ko" sz="2400">
                <a:solidFill>
                  <a:srgbClr val="0000FF"/>
                </a:solidFill>
              </a:rPr>
              <a:t>⑤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7794150" y="2049025"/>
            <a:ext cx="402300" cy="3330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0" i="0" lang="ko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(유의사항) Zephyr</a:t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8" name="Shape 378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2017-06-07</a:t>
            </a:r>
            <a:endParaRPr/>
          </a:p>
        </p:txBody>
      </p:sp>
      <p:sp>
        <p:nvSpPr>
          <p:cNvPr id="379" name="Shape 379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http://dclab.yonsei.ac.kr</a:t>
            </a:r>
            <a:endParaRPr/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755773" y="54006"/>
            <a:ext cx="5256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209989" y="2991775"/>
            <a:ext cx="84768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694" lvl="0" marL="2285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실험 도중 Zephyr App에서 </a:t>
            </a:r>
            <a:r>
              <a:rPr lang="ko">
                <a:solidFill>
                  <a:schemeClr val="dk1"/>
                </a:solidFill>
              </a:rPr>
              <a:t>위와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같은 Error Message를 띄우면, </a:t>
            </a:r>
            <a:r>
              <a:rPr lang="ko">
                <a:solidFill>
                  <a:schemeClr val="dk1"/>
                </a:solidFill>
              </a:rPr>
              <a:t>Zephyr 앱에서 연결했던 다음 과정을 다시 반복하여 다시 연결하면 된다.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④ Zephyr App. 에서 Bluetooth Connect 버튼 누름 </a:t>
            </a:r>
            <a:endParaRPr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⑤ Search버튼을 누르면 Zephyr의 모델명이 나타난다.</a:t>
            </a:r>
            <a:r>
              <a:rPr lang="ko">
                <a:solidFill>
                  <a:schemeClr val="hlink"/>
                </a:solidFill>
              </a:rPr>
              <a:t> (BH BHT01XXXX)</a:t>
            </a:r>
            <a:endParaRPr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⑥ “모델명</a:t>
            </a:r>
            <a:r>
              <a:rPr lang="ko">
                <a:solidFill>
                  <a:schemeClr val="hlink"/>
                </a:solidFill>
              </a:rPr>
              <a:t>(BH BHT01XXXX)</a:t>
            </a:r>
            <a:r>
              <a:rPr lang="ko">
                <a:solidFill>
                  <a:schemeClr val="dk1"/>
                </a:solidFill>
              </a:rPr>
              <a:t>” 선택한 후 Connect 버튼 누름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모델명의 마지막 4자리</a:t>
            </a:r>
            <a:r>
              <a:rPr lang="ko">
                <a:solidFill>
                  <a:schemeClr val="hlink"/>
                </a:solidFill>
              </a:rPr>
              <a:t>(XXXX)</a:t>
            </a:r>
            <a:r>
              <a:rPr lang="ko"/>
              <a:t>는 현재 사용중인 Zephyr장비 앞면에 붙어있는 번호.</a:t>
            </a:r>
            <a:r>
              <a:rPr lang="ko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zephyr error.png" id="383" name="Shape 3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4238" y="942776"/>
            <a:ext cx="5275500" cy="17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0" i="0" lang="ko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(유의사항) </a:t>
            </a:r>
            <a:r>
              <a:rPr lang="ko"/>
              <a:t>Empatica 및 LG Watch</a:t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9" name="Shape 389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2017-06-07</a:t>
            </a:r>
            <a:endParaRPr/>
          </a:p>
        </p:txBody>
      </p:sp>
      <p:sp>
        <p:nvSpPr>
          <p:cNvPr id="390" name="Shape 390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http://dclab.yonsei.ac.kr</a:t>
            </a:r>
            <a:endParaRPr/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755773" y="54006"/>
            <a:ext cx="5256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43639" y="906025"/>
            <a:ext cx="84768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694" lvl="0" marL="2285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실험 도중 </a:t>
            </a:r>
            <a:r>
              <a:rPr lang="ko">
                <a:solidFill>
                  <a:schemeClr val="dk1"/>
                </a:solidFill>
              </a:rPr>
              <a:t>DCApp 프로그램에서 Empatica 및 LG Watch의 그래프가 오랫 동안(1,2분 이상)멈추거나 파란 구가 빨간색으로 변할 시, </a:t>
            </a:r>
            <a:endParaRPr>
              <a:solidFill>
                <a:schemeClr val="dk1"/>
              </a:solidFill>
            </a:endParaRPr>
          </a:p>
          <a:p>
            <a:pPr indent="-12694" lvl="0" marL="2285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① 화면의 STOP 버튼을 누르고, HOME 버튼을 누른다.</a:t>
            </a:r>
            <a:endParaRPr>
              <a:solidFill>
                <a:schemeClr val="dk1"/>
              </a:solidFill>
            </a:endParaRPr>
          </a:p>
          <a:p>
            <a:pPr indent="-12694" lvl="0" marL="2285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② 메인 화면에서 다시 Signal Check를 누른다.</a:t>
            </a:r>
            <a:endParaRPr>
              <a:solidFill>
                <a:schemeClr val="dk1"/>
              </a:solidFill>
            </a:endParaRPr>
          </a:p>
          <a:p>
            <a:pPr indent="-12694" lvl="0" marL="2285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③ 실험을 잠시 중단하고  Empatica 및 LG Watch를 다시 연결하여 시작한다.</a:t>
            </a:r>
            <a:endParaRPr>
              <a:solidFill>
                <a:schemeClr val="dk1"/>
              </a:solidFill>
            </a:endParaRPr>
          </a:p>
          <a:p>
            <a:pPr indent="-12694" lvl="0" marL="2285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④ 그래프가 다시 정상적으로 움직이면 실험을  이어서 시작한다.(안될 시 연구실 문의)</a:t>
            </a:r>
            <a:endParaRPr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1582229" y="3264302"/>
            <a:ext cx="266400" cy="813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Shape 395"/>
          <p:cNvGrpSpPr/>
          <p:nvPr/>
        </p:nvGrpSpPr>
        <p:grpSpPr>
          <a:xfrm>
            <a:off x="31960" y="2389509"/>
            <a:ext cx="3298585" cy="2126373"/>
            <a:chOff x="222724" y="865569"/>
            <a:chExt cx="4349400" cy="2980200"/>
          </a:xfrm>
        </p:grpSpPr>
        <p:pic>
          <p:nvPicPr>
            <p:cNvPr descr="종료.png" id="396" name="Shape 3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2724" y="865569"/>
              <a:ext cx="4349400" cy="2980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7" name="Shape 397"/>
            <p:cNvSpPr/>
            <p:nvPr/>
          </p:nvSpPr>
          <p:spPr>
            <a:xfrm>
              <a:off x="2044518" y="1110733"/>
              <a:ext cx="308400" cy="9750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 txBox="1"/>
            <p:nvPr/>
          </p:nvSpPr>
          <p:spPr>
            <a:xfrm>
              <a:off x="2343500" y="973528"/>
              <a:ext cx="711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b="1" i="0" lang="ko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①</a:t>
              </a:r>
              <a:endPara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2038221" y="1006195"/>
              <a:ext cx="308400" cy="9750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main.png" id="400" name="Shape 4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6950" y="2409563"/>
            <a:ext cx="3296700" cy="21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/>
          <p:nvPr/>
        </p:nvSpPr>
        <p:spPr>
          <a:xfrm>
            <a:off x="4572001" y="3027924"/>
            <a:ext cx="885900" cy="9747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nsor.png" id="402" name="Shape 402"/>
          <p:cNvPicPr preferRelativeResize="0"/>
          <p:nvPr/>
        </p:nvPicPr>
        <p:blipFill rotWithShape="1">
          <a:blip r:embed="rId5">
            <a:alphaModFix/>
          </a:blip>
          <a:srcRect b="0" l="0" r="24259" t="0"/>
          <a:stretch/>
        </p:blipFill>
        <p:spPr>
          <a:xfrm>
            <a:off x="6780050" y="2422625"/>
            <a:ext cx="2364000" cy="20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 txBox="1"/>
          <p:nvPr/>
        </p:nvSpPr>
        <p:spPr>
          <a:xfrm>
            <a:off x="5457902" y="2674550"/>
            <a:ext cx="780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lang="ko" sz="2400">
                <a:solidFill>
                  <a:srgbClr val="FF0000"/>
                </a:solidFill>
              </a:rPr>
              <a:t>②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7030900" y="2787553"/>
            <a:ext cx="614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0" lang="ko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③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6910050" y="2733850"/>
            <a:ext cx="266400" cy="53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0" i="0" lang="ko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 실험 App 실행하기 전 준비</a:t>
            </a:r>
            <a:endParaRPr/>
          </a:p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2017-06-07</a:t>
            </a:r>
            <a:endParaRPr/>
          </a:p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http://dclab.yonsei.ac.kr</a:t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55773" y="54006"/>
            <a:ext cx="5256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289400" y="3216233"/>
            <a:ext cx="84768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서피스에서 App을 실행시키기 전에 “EmpaticaBLEServer”를 실행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 Empatica E4 장비의 전원을 켬(</a:t>
            </a:r>
            <a:r>
              <a:rPr lang="ko">
                <a:solidFill>
                  <a:schemeClr val="dk1"/>
                </a:solidFill>
              </a:rPr>
              <a:t>전원을 2~4초가량 눌러 전원 왼쪽에 불빛이 들어오도록)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0" i="0" lang="ko" sz="1400" u="none" cap="none" strike="noStrike">
                <a:latin typeface="Arial"/>
                <a:ea typeface="Arial"/>
                <a:cs typeface="Arial"/>
                <a:sym typeface="Arial"/>
              </a:rPr>
              <a:t>③</a:t>
            </a:r>
            <a:r>
              <a:rPr b="0" i="0" lang="ko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/>
              <a:t>Dongle connected 상태에서 “Discover other E4 devices”버튼을 누르면, 그림처럼 Empatica의 모델명이 뜬다(연결이 완료됨).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여기서 Dongle connected가 안되어 있을경우      버튼을 누른다.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671076" y="2711926"/>
            <a:ext cx="1145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527175" y="2254675"/>
            <a:ext cx="585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0" lang="ko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63" y="1101538"/>
            <a:ext cx="1247775" cy="1304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Shape 117"/>
          <p:cNvGrpSpPr/>
          <p:nvPr/>
        </p:nvGrpSpPr>
        <p:grpSpPr>
          <a:xfrm>
            <a:off x="2691932" y="854995"/>
            <a:ext cx="2265506" cy="2255225"/>
            <a:chOff x="3995695" y="746595"/>
            <a:chExt cx="2265506" cy="2255225"/>
          </a:xfrm>
        </p:grpSpPr>
        <p:pic>
          <p:nvPicPr>
            <p:cNvPr id="118" name="Shape 1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95695" y="746595"/>
              <a:ext cx="1823025" cy="2255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Shape 119"/>
            <p:cNvSpPr txBox="1"/>
            <p:nvPr/>
          </p:nvSpPr>
          <p:spPr>
            <a:xfrm>
              <a:off x="5115801" y="2033076"/>
              <a:ext cx="11454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b="1" i="0" lang="ko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②</a:t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8263" y="4106483"/>
            <a:ext cx="219075" cy="190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Shape 121"/>
          <p:cNvGrpSpPr/>
          <p:nvPr/>
        </p:nvGrpSpPr>
        <p:grpSpPr>
          <a:xfrm>
            <a:off x="5283326" y="855007"/>
            <a:ext cx="3324600" cy="2424600"/>
            <a:chOff x="5390426" y="770307"/>
            <a:chExt cx="3324600" cy="2424600"/>
          </a:xfrm>
        </p:grpSpPr>
        <p:pic>
          <p:nvPicPr>
            <p:cNvPr descr="EmpaticaBLEServer.png" id="122" name="Shape 1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90426" y="770307"/>
              <a:ext cx="3324600" cy="242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Shape 123"/>
            <p:cNvSpPr/>
            <p:nvPr/>
          </p:nvSpPr>
          <p:spPr>
            <a:xfrm>
              <a:off x="6441325" y="1523250"/>
              <a:ext cx="1222800" cy="143400"/>
            </a:xfrm>
            <a:prstGeom prst="rect">
              <a:avLst/>
            </a:prstGeom>
            <a:solidFill>
              <a:srgbClr val="C01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6851183" y="1424211"/>
              <a:ext cx="5124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</a:rPr>
                <a:t>Start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125" name="Shape 125"/>
          <p:cNvSpPr/>
          <p:nvPr/>
        </p:nvSpPr>
        <p:spPr>
          <a:xfrm>
            <a:off x="5488687" y="1487765"/>
            <a:ext cx="2913900" cy="2778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5460549" y="1765573"/>
            <a:ext cx="1145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0" lang="ko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③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416275" y="2938425"/>
            <a:ext cx="1058700" cy="2778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31789" lvl="0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AutoNum type="arabicPeriod"/>
            </a:pPr>
            <a:r>
              <a:rPr b="0" i="0" lang="ko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피실험자 정보 입력 및 동의</a:t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2017-06-07</a:t>
            </a:r>
            <a:endParaRPr/>
          </a:p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http://dclab.yonsei.ac.kr</a:t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55773" y="54006"/>
            <a:ext cx="5256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262875" y="3306466"/>
            <a:ext cx="84768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서피스에서 “</a:t>
            </a:r>
            <a:r>
              <a:rPr lang="ko">
                <a:solidFill>
                  <a:schemeClr val="dk1"/>
                </a:solidFill>
              </a:rPr>
              <a:t>DCApp.exe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더블클릭하여 실행시킴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 Information 클릭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③ 피실험자에게 정보 입력과 서명을 요청 (</a:t>
            </a:r>
            <a:r>
              <a:rPr lang="ko">
                <a:solidFill>
                  <a:schemeClr val="dk1"/>
                </a:solidFill>
              </a:rPr>
              <a:t>맨 우측 상단 #S 옆에 실험자 번호)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④ 피실험자가 모든 정보를 입력하고, 서명을 마치면 SAVE 버튼 클릭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⑤ 우측 그림과 같은 Message Box가 뜨는지 확인 </a:t>
            </a:r>
            <a:r>
              <a:rPr b="0" i="0" lang="ko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(안뜨면 </a:t>
            </a:r>
            <a:r>
              <a:rPr lang="ko">
                <a:solidFill>
                  <a:srgbClr val="0000FF"/>
                </a:solidFill>
              </a:rPr>
              <a:t>프로그램 재시작</a:t>
            </a:r>
            <a:r>
              <a:rPr b="0" i="0" lang="ko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⑥ HOME 버튼을 눌러 다시 메인화면으로 돌아감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in.png"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877" y="800551"/>
            <a:ext cx="3872100" cy="24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1548581" y="1529417"/>
            <a:ext cx="988200" cy="10959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essage.png"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4707" y="3402321"/>
            <a:ext cx="1892400" cy="10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469907" y="2625198"/>
            <a:ext cx="1145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0" lang="ko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②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6979811" y="3264507"/>
            <a:ext cx="1145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0" lang="ko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⑤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-27990" y="1610588"/>
            <a:ext cx="1327953" cy="1259296"/>
            <a:chOff x="-180390" y="1610588"/>
            <a:chExt cx="1327953" cy="1259296"/>
          </a:xfrm>
        </p:grpSpPr>
        <p:sp>
          <p:nvSpPr>
            <p:cNvPr id="144" name="Shape 144"/>
            <p:cNvSpPr txBox="1"/>
            <p:nvPr/>
          </p:nvSpPr>
          <p:spPr>
            <a:xfrm>
              <a:off x="-180390" y="2404883"/>
              <a:ext cx="11454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b="1" i="0" lang="ko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①</a:t>
              </a:r>
              <a:endPara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5" name="Shape 14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7913" y="1610588"/>
              <a:ext cx="1009650" cy="933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Shape 146"/>
          <p:cNvGrpSpPr/>
          <p:nvPr/>
        </p:nvGrpSpPr>
        <p:grpSpPr>
          <a:xfrm>
            <a:off x="5532837" y="900732"/>
            <a:ext cx="3333624" cy="2273508"/>
            <a:chOff x="7120762" y="24632"/>
            <a:chExt cx="3333624" cy="2273508"/>
          </a:xfrm>
        </p:grpSpPr>
        <p:pic>
          <p:nvPicPr>
            <p:cNvPr id="147" name="Shape 14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120762" y="54000"/>
              <a:ext cx="3333624" cy="2214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Shape 148"/>
            <p:cNvSpPr/>
            <p:nvPr/>
          </p:nvSpPr>
          <p:spPr>
            <a:xfrm>
              <a:off x="8779969" y="172474"/>
              <a:ext cx="1543800" cy="1931400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8377522" y="24632"/>
              <a:ext cx="11454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b="1" i="0" lang="ko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③`</a:t>
              </a:r>
              <a:endPara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9750076" y="2082440"/>
              <a:ext cx="336000" cy="215700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9435642" y="1698630"/>
              <a:ext cx="4857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b="1" i="0" lang="ko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④</a:t>
              </a:r>
              <a:endPara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0084785" y="2079981"/>
              <a:ext cx="369600" cy="215700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9888295" y="1688797"/>
              <a:ext cx="4014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b="1" i="0" lang="ko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⑥</a:t>
              </a:r>
              <a:endPara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신호 확인 창으</a:t>
            </a:r>
            <a:r>
              <a:rPr lang="ko"/>
              <a:t>로 이동</a:t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Shape 159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2017-06-07</a:t>
            </a:r>
            <a:endParaRPr/>
          </a:p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http://dclab.yonsei.ac.kr</a:t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55773" y="54006"/>
            <a:ext cx="5256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276375" y="3525472"/>
            <a:ext cx="84768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</a:t>
            </a:r>
            <a:r>
              <a:rPr lang="ko">
                <a:solidFill>
                  <a:schemeClr val="dk1"/>
                </a:solidFill>
              </a:rPr>
              <a:t>Signal Check 아이콘 클릭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 </a:t>
            </a:r>
            <a:r>
              <a:rPr lang="ko">
                <a:solidFill>
                  <a:schemeClr val="dk1"/>
                </a:solidFill>
              </a:rPr>
              <a:t>그림과 같은 창이 뜨는지 확인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in.png"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2" y="840476"/>
            <a:ext cx="3872100" cy="24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1853381" y="1529417"/>
            <a:ext cx="988200" cy="10959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622302" y="2625200"/>
            <a:ext cx="780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lang="ko" sz="2400">
                <a:solidFill>
                  <a:srgbClr val="FF0000"/>
                </a:solidFill>
              </a:rPr>
              <a:t>①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w_img.png"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100" y="825200"/>
            <a:ext cx="3733614" cy="248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4603500" y="769500"/>
            <a:ext cx="3765000" cy="24891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4213102" y="3234800"/>
            <a:ext cx="780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lang="ko" sz="2400">
                <a:solidFill>
                  <a:srgbClr val="FF0000"/>
                </a:solidFill>
              </a:rPr>
              <a:t>②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ko"/>
              <a:t>3</a:t>
            </a:r>
            <a:r>
              <a:rPr b="0" i="0" lang="ko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Zephyr (검은 상체 밴드)</a:t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2017-06-07</a:t>
            </a:r>
            <a:endParaRPr/>
          </a:p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http://dclab.yonsei.ac.kr</a:t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55773" y="54006"/>
            <a:ext cx="5256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56400" y="3288975"/>
            <a:ext cx="87279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밴드는 </a:t>
            </a:r>
            <a:r>
              <a:rPr b="0" i="0" lang="ko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L과 S size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있으므로 </a:t>
            </a:r>
            <a:r>
              <a:rPr lang="ko">
                <a:solidFill>
                  <a:schemeClr val="dk1"/>
                </a:solidFill>
              </a:rPr>
              <a:t>피실험자에 맞게 교체 가능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Zephyr 버튼 클릭하면 Zephyr App.이 실행됨 (우측 화면) (</a:t>
            </a:r>
            <a:r>
              <a:rPr lang="ko">
                <a:solidFill>
                  <a:schemeClr val="dk1"/>
                </a:solidFill>
              </a:rPr>
              <a:t>피실험자 장비 착용할 때부터 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Zephyr 장비의 전원을 </a:t>
            </a:r>
            <a:r>
              <a:rPr lang="ko">
                <a:solidFill>
                  <a:schemeClr val="dk1"/>
                </a:solidFill>
              </a:rPr>
              <a:t>켜서 주었으므로 </a:t>
            </a:r>
            <a:r>
              <a:rPr lang="ko">
                <a:solidFill>
                  <a:srgbClr val="FF0000"/>
                </a:solidFill>
              </a:rPr>
              <a:t>켜져있는 상태</a:t>
            </a:r>
            <a:r>
              <a:rPr lang="ko">
                <a:solidFill>
                  <a:schemeClr val="dk1"/>
                </a:solidFill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③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Zephyr App. 에서 Bluetooth Connect 버튼 누름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④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Search버튼을 누르면 Zephyr의 모델명이 나타난다.</a:t>
            </a:r>
            <a:r>
              <a:rPr b="0" i="0" lang="ko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ko">
                <a:solidFill>
                  <a:srgbClr val="0000FF"/>
                </a:solidFill>
              </a:rPr>
              <a:t>BH BHT01XXXX) </a:t>
            </a:r>
            <a:r>
              <a:rPr lang="ko">
                <a:solidFill>
                  <a:srgbClr val="FF0000"/>
                </a:solidFill>
              </a:rPr>
              <a:t>(안나타면 다시 search 버튼 반복)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⑤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“모델명</a:t>
            </a:r>
            <a:r>
              <a:rPr lang="ko">
                <a:solidFill>
                  <a:schemeClr val="hlink"/>
                </a:solidFill>
              </a:rPr>
              <a:t>(BH BHT01XXXX)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선택한 후 Connect 버튼 누름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nsor.png"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1" y="825191"/>
            <a:ext cx="3638100" cy="242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ephyr.png" id="181" name="Shape 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4471" y="825191"/>
            <a:ext cx="4047000" cy="24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1163892" y="877097"/>
            <a:ext cx="451500" cy="4476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1042726" y="1244484"/>
            <a:ext cx="1145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0" lang="ko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②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4800425" y="797031"/>
            <a:ext cx="4307700" cy="25356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5687042" y="2156100"/>
            <a:ext cx="1145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2400">
                <a:solidFill>
                  <a:srgbClr val="0000FF"/>
                </a:solidFill>
              </a:rPr>
              <a:t>⑤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5781368" y="1100591"/>
            <a:ext cx="2533800" cy="17319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7815344" y="2032888"/>
            <a:ext cx="44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0" lang="ko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⑥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4964379" y="2764653"/>
            <a:ext cx="1145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0" lang="ko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④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9675" y="1894150"/>
            <a:ext cx="1660585" cy="13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7730675" y="3402325"/>
            <a:ext cx="12858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3217244" y="1894150"/>
            <a:ext cx="583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0" lang="ko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③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ko"/>
              <a:t>4</a:t>
            </a:r>
            <a:r>
              <a:rPr b="0" i="0" lang="ko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Zephyr </a:t>
            </a:r>
            <a:r>
              <a:rPr lang="ko"/>
              <a:t>프로그램 이동</a:t>
            </a:r>
            <a:r>
              <a:rPr b="0" i="0" lang="ko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(검은 상체 밴드)</a:t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Shape 197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2017-06-07</a:t>
            </a:r>
            <a:endParaRPr/>
          </a:p>
        </p:txBody>
      </p:sp>
      <p:sp>
        <p:nvSpPr>
          <p:cNvPr id="198" name="Shape 198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http://dclab.yonsei.ac.kr</a:t>
            </a:r>
            <a:endParaRPr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755773" y="54006"/>
            <a:ext cx="5256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103650" y="3525263"/>
            <a:ext cx="84768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  <a:r>
              <a:rPr lang="ko">
                <a:solidFill>
                  <a:schemeClr val="dk1"/>
                </a:solidFill>
              </a:rPr>
              <a:t> Zephyr 프로그램을 DCApp 프로그램의 우측 하단으로 이동시킨다.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 </a:t>
            </a:r>
            <a:r>
              <a:rPr lang="ko">
                <a:solidFill>
                  <a:schemeClr val="dk1"/>
                </a:solidFill>
              </a:rPr>
              <a:t>그림과 같이 DCApp 과 Zephyr 프로그램을 위치시키면 Zephyr 셋팅은 완료.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nsor.png"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9550" y="1058939"/>
            <a:ext cx="3121200" cy="20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5458442" y="2156100"/>
            <a:ext cx="1145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50" y="1464075"/>
            <a:ext cx="2562600" cy="15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4372050" y="1934925"/>
            <a:ext cx="1508700" cy="11703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Shape 206"/>
          <p:cNvCxnSpPr>
            <a:stCxn id="204" idx="3"/>
            <a:endCxn id="205" idx="1"/>
          </p:cNvCxnSpPr>
          <p:nvPr/>
        </p:nvCxnSpPr>
        <p:spPr>
          <a:xfrm>
            <a:off x="2666250" y="2231226"/>
            <a:ext cx="1705800" cy="288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종료.png" id="207" name="Shape 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4053" y="1058776"/>
            <a:ext cx="3121200" cy="20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906450" y="2909250"/>
            <a:ext cx="402300" cy="89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2836061" y="1806721"/>
            <a:ext cx="711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0" lang="ko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5880738" y="3105229"/>
            <a:ext cx="485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lang="ko" sz="2400">
                <a:solidFill>
                  <a:srgbClr val="0000FF"/>
                </a:solidFill>
              </a:rPr>
              <a:t>②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제목 없음.pn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328" y="880350"/>
            <a:ext cx="3915202" cy="2610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종료.png" id="216" name="Shape 2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249" y="847350"/>
            <a:ext cx="3946200" cy="26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ko" sz="3100"/>
              <a:t>5</a:t>
            </a:r>
            <a:r>
              <a:rPr b="0" i="0" lang="ko" sz="3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Empatical E4 (검고 네모난 시계 형태 장비)</a:t>
            </a:r>
            <a:endParaRPr b="0" i="0" sz="3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Shape 218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2017-06-07</a:t>
            </a:r>
            <a:endParaRPr/>
          </a:p>
        </p:txBody>
      </p:sp>
      <p:sp>
        <p:nvSpPr>
          <p:cNvPr id="219" name="Shape 219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http://dclab.yonsei.ac.kr</a:t>
            </a:r>
            <a:endParaRPr/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755773" y="54006"/>
            <a:ext cx="5256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151684" y="1072404"/>
            <a:ext cx="231600" cy="1320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262875" y="3464228"/>
            <a:ext cx="847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Empatica 버튼 클릭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 Empatica 버튼 위에 있는 빨간색 구가 파란색으로 바뀐 것을 확인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③ START 버튼 클릭 </a:t>
            </a:r>
            <a:r>
              <a:rPr lang="ko">
                <a:solidFill>
                  <a:srgbClr val="FF0000"/>
                </a:solidFill>
              </a:rPr>
              <a:t>(2,3번 과정은 천천히!!! 빠르게 혹은 반복하여 클릭하면 문제 발생) 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④ </a:t>
            </a:r>
            <a:r>
              <a:rPr lang="ko" u="sng">
                <a:solidFill>
                  <a:schemeClr val="dk1"/>
                </a:solidFill>
              </a:rPr>
              <a:t>왼쪽 하단의 4개의 차트</a:t>
            </a:r>
            <a:r>
              <a:rPr lang="ko">
                <a:solidFill>
                  <a:schemeClr val="dk1"/>
                </a:solidFill>
              </a:rPr>
              <a:t>에 그래프가 이동하는 것을 확인. </a:t>
            </a:r>
            <a:r>
              <a:rPr lang="ko">
                <a:solidFill>
                  <a:srgbClr val="FF0000"/>
                </a:solidFill>
              </a:rPr>
              <a:t>(확인 안 될 시 연구실로 문의)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4948276" y="629871"/>
            <a:ext cx="485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0" lang="ko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③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5428850" y="976775"/>
            <a:ext cx="336300" cy="4167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5623649" y="961818"/>
            <a:ext cx="485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lang="ko" sz="2400">
                <a:solidFill>
                  <a:srgbClr val="0000FF"/>
                </a:solidFill>
              </a:rPr>
              <a:t>②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736850" y="1407125"/>
            <a:ext cx="1984500" cy="19536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6662535" y="1530154"/>
            <a:ext cx="485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lang="ko" sz="2400">
                <a:solidFill>
                  <a:srgbClr val="0000FF"/>
                </a:solidFill>
              </a:rPr>
              <a:t>④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48375" y="1407125"/>
            <a:ext cx="1898700" cy="1926300"/>
          </a:xfrm>
          <a:prstGeom prst="rect">
            <a:avLst/>
          </a:prstGeom>
          <a:solidFill>
            <a:srgbClr val="FFFFFF"/>
          </a:solidFill>
          <a:ln cap="flat" cmpd="sng" w="57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1020340" y="878841"/>
            <a:ext cx="373200" cy="4476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538083" y="1231496"/>
            <a:ext cx="711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0" lang="ko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ko" sz="3100"/>
              <a:t>6</a:t>
            </a:r>
            <a:r>
              <a:rPr b="0" i="0" lang="ko" sz="3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LG 워치 (스마트워치)</a:t>
            </a:r>
            <a:endParaRPr b="0" i="0" sz="3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Shape 237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2017-06-07</a:t>
            </a:r>
            <a:endParaRPr/>
          </a:p>
        </p:txBody>
      </p:sp>
      <p:sp>
        <p:nvSpPr>
          <p:cNvPr id="238" name="Shape 238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http://dclab.yonsei.ac.kr</a:t>
            </a:r>
            <a:endParaRPr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755773" y="54006"/>
            <a:ext cx="5256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262875" y="3230262"/>
            <a:ext cx="84768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LG watch 장비</a:t>
            </a:r>
            <a:r>
              <a:rPr lang="ko">
                <a:solidFill>
                  <a:schemeClr val="dk1"/>
                </a:solidFill>
              </a:rPr>
              <a:t>의 버튼 눌러서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>
                <a:solidFill>
                  <a:schemeClr val="dk1"/>
                </a:solidFill>
              </a:rPr>
              <a:t>화면 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켬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②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LG watch 장비</a:t>
            </a:r>
            <a:r>
              <a:rPr lang="ko">
                <a:solidFill>
                  <a:schemeClr val="dk1"/>
                </a:solidFill>
              </a:rPr>
              <a:t>에서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‘Socket’ app 을 클릭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③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>
                <a:solidFill>
                  <a:schemeClr val="dk1"/>
                </a:solidFill>
              </a:rPr>
              <a:t>‘Socket’ app 에서 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 버튼 클릭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④ 빨간 구가 파란 구로 바뀌는 것 확인 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⑤ 오른쪽 상단 차트에 그래프가 그려지는지 확인.(안될 시 프로그램 재실행 및 연구실에 바로 연락)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Shape 242"/>
          <p:cNvGrpSpPr/>
          <p:nvPr/>
        </p:nvGrpSpPr>
        <p:grpSpPr>
          <a:xfrm>
            <a:off x="491475" y="1238475"/>
            <a:ext cx="1698775" cy="1479500"/>
            <a:chOff x="5633625" y="718125"/>
            <a:chExt cx="1698775" cy="1479500"/>
          </a:xfrm>
        </p:grpSpPr>
        <p:pic>
          <p:nvPicPr>
            <p:cNvPr id="243" name="Shape 2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33625" y="718125"/>
              <a:ext cx="1305225" cy="14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Shape 244"/>
            <p:cNvSpPr txBox="1"/>
            <p:nvPr/>
          </p:nvSpPr>
          <p:spPr>
            <a:xfrm>
              <a:off x="6621100" y="1425950"/>
              <a:ext cx="711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b="1" i="0" lang="ko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①</a:t>
              </a:r>
              <a:endPara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5574850" y="697284"/>
            <a:ext cx="3164750" cy="2478004"/>
            <a:chOff x="2113150" y="628572"/>
            <a:chExt cx="3164750" cy="2478004"/>
          </a:xfrm>
        </p:grpSpPr>
        <p:pic>
          <p:nvPicPr>
            <p:cNvPr descr="제목 없음.png" id="246" name="Shape 2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13150" y="1014193"/>
              <a:ext cx="3138575" cy="20923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Shape 247"/>
            <p:cNvSpPr/>
            <p:nvPr/>
          </p:nvSpPr>
          <p:spPr>
            <a:xfrm>
              <a:off x="3726000" y="1014213"/>
              <a:ext cx="1551900" cy="950100"/>
            </a:xfrm>
            <a:prstGeom prst="rect">
              <a:avLst/>
            </a:prstGeom>
            <a:noFill/>
            <a:ln cap="flat" cmpd="sng" w="571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2144480" y="628572"/>
              <a:ext cx="711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b="1" i="0" lang="ko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④</a:t>
              </a:r>
              <a:endPara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3857096" y="1323269"/>
            <a:ext cx="1411554" cy="1522494"/>
            <a:chOff x="7397571" y="1387331"/>
            <a:chExt cx="1411554" cy="1522494"/>
          </a:xfrm>
        </p:grpSpPr>
        <p:pic>
          <p:nvPicPr>
            <p:cNvPr id="250" name="Shape 25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04625" y="1387331"/>
              <a:ext cx="1204500" cy="1522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Shape 251"/>
            <p:cNvSpPr txBox="1"/>
            <p:nvPr/>
          </p:nvSpPr>
          <p:spPr>
            <a:xfrm>
              <a:off x="7397571" y="1499307"/>
              <a:ext cx="711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b="1" i="0" lang="ko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③</a:t>
              </a:r>
              <a:endPara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Shape 252"/>
          <p:cNvGrpSpPr/>
          <p:nvPr/>
        </p:nvGrpSpPr>
        <p:grpSpPr>
          <a:xfrm>
            <a:off x="2189026" y="1259207"/>
            <a:ext cx="1530094" cy="1650625"/>
            <a:chOff x="5612326" y="1323257"/>
            <a:chExt cx="1530094" cy="1650625"/>
          </a:xfrm>
        </p:grpSpPr>
        <p:pic>
          <p:nvPicPr>
            <p:cNvPr id="253" name="Shape 25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64070" y="1323257"/>
              <a:ext cx="1378350" cy="1650625"/>
            </a:xfrm>
            <a:prstGeom prst="rect">
              <a:avLst/>
            </a:prstGeom>
            <a:noFill/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54" name="Shape 254"/>
            <p:cNvSpPr txBox="1"/>
            <p:nvPr/>
          </p:nvSpPr>
          <p:spPr>
            <a:xfrm>
              <a:off x="5612326" y="1714313"/>
              <a:ext cx="4605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b="1" i="0" lang="ko" sz="2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②</a:t>
              </a:r>
              <a:endPara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Shape 255"/>
          <p:cNvSpPr/>
          <p:nvPr/>
        </p:nvSpPr>
        <p:spPr>
          <a:xfrm>
            <a:off x="4250825" y="1860000"/>
            <a:ext cx="711300" cy="1968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663250" y="1134900"/>
            <a:ext cx="348600" cy="3096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7182967" y="665300"/>
            <a:ext cx="1145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2400">
                <a:solidFill>
                  <a:srgbClr val="0000FF"/>
                </a:solidFill>
              </a:rPr>
              <a:t>⑤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249494"/>
            <a:ext cx="822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ko" sz="3100"/>
              <a:t>7</a:t>
            </a:r>
            <a:r>
              <a:rPr b="0" i="0" lang="ko" sz="3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실험 준비가 완료된 상태</a:t>
            </a:r>
            <a:endParaRPr b="0" i="0" sz="3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Shape 263"/>
          <p:cNvSpPr txBox="1"/>
          <p:nvPr>
            <p:ph idx="10" type="dt"/>
          </p:nvPr>
        </p:nvSpPr>
        <p:spPr>
          <a:xfrm>
            <a:off x="8153793" y="-9394"/>
            <a:ext cx="120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2017-06-07</a:t>
            </a:r>
            <a:endParaRPr/>
          </a:p>
        </p:txBody>
      </p:sp>
      <p:sp>
        <p:nvSpPr>
          <p:cNvPr id="264" name="Shape 264"/>
          <p:cNvSpPr txBox="1"/>
          <p:nvPr>
            <p:ph idx="11" type="ftr"/>
          </p:nvPr>
        </p:nvSpPr>
        <p:spPr>
          <a:xfrm>
            <a:off x="1676400" y="475443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ko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http://dclab.yonsei.ac.kr</a:t>
            </a:r>
            <a:endParaRPr/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343638" y="4754438"/>
            <a:ext cx="40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755773" y="54006"/>
            <a:ext cx="5256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88800" y="3251075"/>
            <a:ext cx="89139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준비 완료 : 구 3개 모두 파란색, 6개 그래프에서 파형이 보임, Zephyr App. 에서 “Unreliable HR” 이란 표시 없음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“TIME” 버튼 : 누르면 아래의 숫자가 1씩 증가하여 클릭 확인이 가능. 실험 가이드라인에 명시된 시점에 </a:t>
            </a:r>
            <a:r>
              <a:rPr b="1" lang="ko">
                <a:solidFill>
                  <a:srgbClr val="FF0000"/>
                </a:solidFill>
              </a:rPr>
              <a:t>반드시 한번씩 눌러야함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w_img1.png"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075" y="825193"/>
            <a:ext cx="3410226" cy="227348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>
            <a:off x="3589275" y="1039771"/>
            <a:ext cx="290400" cy="24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CLabTemple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