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4E64DD4-8A53-4FF3-9B13-DC0A2E537F4E}">
  <a:tblStyle styleId="{C4E64DD4-8A53-4FF3-9B13-DC0A2E537F4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Our solution for the election prediction is K</a:t>
            </a:r>
            <a:r>
              <a:rPr lang="ko"/>
              <a:t>-me</a:t>
            </a:r>
            <a:r>
              <a:rPr lang="ko"/>
              <a:t>ans Clustering. The logic of our prediction is like this : If the bigger cluster is happier, the ruling party will win in that state because they more likely to vote for ruling party.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 do that, we configured the value of k as 2 and used MixedMeasures measure type.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reason why we used MixedMeasures is that we have numeric and nomial type of data both.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Under the MixedMeasures way, for nominal values, a euclidean distance of one is accounted if both values are not the same.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data set that we used is a mix of numerical and nominal attributes from US census of 1990.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There are about 2500000 respondents and 68 attributes.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average of the number of each state is about 20000.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 order to predict more clearly, we pre-processed the original census data.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First, dimensionality was reduced by keeping essential attributes manually. Many attributes not related with happiness that much were eliminated.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Second, only analyzing people have right to vote. People who cannot vote are meaningless in this prediction.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Third, scaling nominal attributes with too many categories.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Fourth, Normalizing numeric attributes by z transform and range transform.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Last, Transfer YEARSCH to the numeric type to differentiate the gap between each degree.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 flipH="1">
            <a:off x="3225000" y="1448425"/>
            <a:ext cx="5919000" cy="36951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>
            <a:off x="3397800" y="1448425"/>
            <a:ext cx="5746200" cy="3695100"/>
          </a:xfrm>
          <a:prstGeom prst="rtTriangle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3836700" y="1448475"/>
            <a:ext cx="5307300" cy="3695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type="ctrTitle"/>
          </p:nvPr>
        </p:nvSpPr>
        <p:spPr>
          <a:xfrm>
            <a:off x="335250" y="932100"/>
            <a:ext cx="5508300" cy="1655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61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7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7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7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7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7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7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7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35250" y="2727850"/>
            <a:ext cx="3914700" cy="161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0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0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0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0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0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0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0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35250" y="932100"/>
            <a:ext cx="5508300" cy="16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Data Mining in politics  </a:t>
            </a:r>
            <a:endParaRPr sz="4800"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35250" y="2727850"/>
            <a:ext cx="3914700" cy="16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Group 19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Chun-I TSAI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Inho CHOI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Lim Kévin CHAO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Experimental setup and results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figure_2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638" y="1001152"/>
            <a:ext cx="4958726" cy="37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Experimental setup and results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figure_2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638" y="1001152"/>
            <a:ext cx="4958726" cy="37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2218000" y="1129925"/>
            <a:ext cx="2343600" cy="3557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4642125" y="1129925"/>
            <a:ext cx="777300" cy="3557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5499950" y="1129925"/>
            <a:ext cx="1363200" cy="3557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3074800" y="4720200"/>
            <a:ext cx="630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74E13"/>
                </a:solidFill>
              </a:rPr>
              <a:t>Ideal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4550925" y="4703625"/>
            <a:ext cx="959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C4587"/>
                </a:solidFill>
              </a:rPr>
              <a:t>not </a:t>
            </a:r>
            <a:r>
              <a:rPr lang="ko">
                <a:solidFill>
                  <a:srgbClr val="1C4587"/>
                </a:solidFill>
              </a:rPr>
              <a:t>Ideal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5701700" y="4720200"/>
            <a:ext cx="959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45F06"/>
                </a:solidFill>
              </a:rPr>
              <a:t>Unexpect</a:t>
            </a:r>
            <a:endParaRPr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Experimental setup and results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figure_2.pn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638" y="1001152"/>
            <a:ext cx="4958726" cy="37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2218000" y="1129925"/>
            <a:ext cx="2343600" cy="3557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Experimental setup and results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figure_2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638" y="1001152"/>
            <a:ext cx="4958726" cy="37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4561600" y="1129925"/>
            <a:ext cx="857700" cy="3557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Experimental setup and results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figure_2.png"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638" y="1001152"/>
            <a:ext cx="4958726" cy="37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/>
          <p:nvPr/>
        </p:nvSpPr>
        <p:spPr>
          <a:xfrm>
            <a:off x="5419300" y="1129925"/>
            <a:ext cx="1443900" cy="3557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Conclusion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Happiness has effect to which party people prefer more, but need to find a correct  attribute to judge.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Different kind of normalization have consistent results.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Find a way to use multiple attributes (including nominal type) for our prediction.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Conclusion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With small resources we have managed to find some correlation from data of the 1990 census that could have helped in the prediction of the US president in 1992.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THANK YOU!</a:t>
            </a:r>
            <a:endParaRPr sz="4000"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4000"/>
              <a:t>ANY QUESTIONS ?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Contents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Introduction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Method to define a vote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Attributes and solution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Experimental setup and results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Could Data Mining on 1990 US census have helped in the prediction of president election of 1992 ?</a:t>
            </a:r>
            <a:endParaRPr b="1"/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ko"/>
              <a:t>Voting is one of the most essential issues of politics. </a:t>
            </a:r>
            <a:endParaRPr/>
          </a:p>
          <a:p>
            <a:pPr indent="-342900" lvl="0" marL="4572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ko"/>
              <a:t>Poll is a common way to predict result of voting, but it fails to detect easily.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ko"/>
              <a:t>We explore a way to predict or benefit polls for president election in 1992 by leveraging US census in 1990.</a:t>
            </a:r>
            <a:endParaRPr/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Introduction</a:t>
            </a:r>
            <a:endParaRPr/>
          </a:p>
        </p:txBody>
      </p:sp>
      <p:pic>
        <p:nvPicPr>
          <p:cNvPr descr="ballot-box-32384_640.pn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4825" y="3640500"/>
            <a:ext cx="1706550" cy="13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Although there are many influencing factors affect person’s willing to vote which party, we make a simple assumption as below: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Method to define a vote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Although there are many influencing factors affect person’s willing to vote which party, we make a simple assumption as below: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Method to define a vote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ngry-2026756_640.p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1825" y="2267575"/>
            <a:ext cx="2056226" cy="20562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ic-2026758_640.png"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50" y="2232875"/>
            <a:ext cx="2056226" cy="20562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2550075" y="2439913"/>
            <a:ext cx="19683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☑</a:t>
            </a:r>
            <a:r>
              <a:rPr lang="ko"/>
              <a:t>Ruling party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□</a:t>
            </a:r>
            <a:r>
              <a:rPr lang="ko"/>
              <a:t>Opposition party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6661500" y="2439925"/>
            <a:ext cx="19683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□</a:t>
            </a:r>
            <a:r>
              <a:rPr lang="ko"/>
              <a:t>Ruling party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☑</a:t>
            </a:r>
            <a:r>
              <a:rPr lang="ko"/>
              <a:t>Opposition party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27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Attributes: about Happiness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5428075" y="3866100"/>
            <a:ext cx="3404100" cy="12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References : https://www.slideshare.net/ESMT/the-quest-for-happiness                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625" y="1017725"/>
            <a:ext cx="3696125" cy="2848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Shape 100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{C4E64DD4-8A53-4FF3-9B13-DC0A2E537F4E}</a:tableStyleId>
              </a:tblPr>
              <a:tblGrid>
                <a:gridCol w="1188750"/>
                <a:gridCol w="1212850"/>
                <a:gridCol w="1212850"/>
                <a:gridCol w="1220875"/>
              </a:tblGrid>
              <a:tr h="100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Numeric</a:t>
                      </a:r>
                      <a:endParaRPr b="1"/>
                    </a:p>
                  </a:txBody>
                  <a:tcPr marT="91425" marB="91425" marR="91425" marL="91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Nominal</a:t>
                      </a:r>
                      <a:endParaRPr b="1"/>
                    </a:p>
                  </a:txBody>
                  <a:tcPr marT="91425" marB="91425" marR="91425" marL="91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549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AGE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HOUR89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HOURS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POVERTY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REARNING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YEARSCH</a:t>
                      </a:r>
                      <a:endParaRPr/>
                    </a:p>
                  </a:txBody>
                  <a:tcPr marT="91425" marB="91425" marR="91425" marL="91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CLASS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DISABL2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FERTIL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INDUSTRY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MIGSTATE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OCCUP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RSPOUSE</a:t>
                      </a:r>
                      <a:endParaRPr/>
                    </a:p>
                  </a:txBody>
                  <a:tcPr marT="91425" marB="91425" marR="91425" marL="91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The solution: clustering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K-means Clustering : K=2, MixedMeasures</a:t>
            </a:r>
            <a:endParaRPr b="1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 Prediction : If the bigger cluster is happier, the ruling party will win in that state.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 MixedMeasures : We use Numerical and Nominal type data at the same time.  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350">
                <a:solidFill>
                  <a:srgbClr val="666666"/>
                </a:solidFill>
                <a:highlight>
                  <a:srgbClr val="F6F6F6"/>
                </a:highlight>
                <a:latin typeface="Verdana"/>
                <a:ea typeface="Verdana"/>
                <a:cs typeface="Verdana"/>
                <a:sym typeface="Verdana"/>
              </a:rPr>
              <a:t>Euclidean distance for numerical and nominal values. </a:t>
            </a:r>
            <a:endParaRPr b="1" sz="1350">
              <a:solidFill>
                <a:srgbClr val="666666"/>
              </a:solidFill>
              <a:highlight>
                <a:srgbClr val="F6F6F6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350">
                <a:solidFill>
                  <a:srgbClr val="666666"/>
                </a:solidFill>
                <a:highlight>
                  <a:srgbClr val="F6F6F6"/>
                </a:highlight>
                <a:latin typeface="Verdana"/>
                <a:ea typeface="Verdana"/>
                <a:cs typeface="Verdana"/>
                <a:sym typeface="Verdana"/>
              </a:rPr>
              <a:t>For nominal values, a distance of one is accounted if both values are not the same. 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              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Data Set:</a:t>
            </a:r>
            <a:r>
              <a:rPr lang="ko"/>
              <a:t> a mix of numerical and nominal attributes from the dataset generated from the US census of 1990.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2,468,284 </a:t>
            </a:r>
            <a:r>
              <a:rPr lang="ko">
                <a:solidFill>
                  <a:srgbClr val="545454"/>
                </a:solidFill>
                <a:highlight>
                  <a:srgbClr val="FFFFFF"/>
                </a:highlight>
              </a:rPr>
              <a:t>people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68 attributes</a:t>
            </a:r>
            <a:endParaRPr/>
          </a:p>
          <a:p>
            <a:pPr indent="-342900" lvl="0" marL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Statistics of people in a state: Average: </a:t>
            </a:r>
            <a:r>
              <a:rPr lang="ko">
                <a:solidFill>
                  <a:srgbClr val="545454"/>
                </a:solidFill>
              </a:rPr>
              <a:t>20433</a:t>
            </a:r>
            <a:r>
              <a:rPr lang="ko"/>
              <a:t>, Max: </a:t>
            </a:r>
            <a:r>
              <a:rPr lang="ko">
                <a:solidFill>
                  <a:srgbClr val="545454"/>
                </a:solidFill>
              </a:rPr>
              <a:t>111419</a:t>
            </a:r>
            <a:r>
              <a:rPr lang="ko"/>
              <a:t>, Min: 1433 </a:t>
            </a:r>
            <a:endParaRPr/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Experimental setup and results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Experimental setup and results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Pre-processing:</a:t>
            </a:r>
            <a:r>
              <a:rPr lang="ko"/>
              <a:t> 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Dimensionality reduced by keeping essential attributes </a:t>
            </a:r>
            <a:r>
              <a:rPr lang="ko"/>
              <a:t>manually</a:t>
            </a:r>
            <a:endParaRPr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68 </a:t>
            </a:r>
            <a:r>
              <a:rPr lang="ko" sz="1800">
                <a:solidFill>
                  <a:srgbClr val="545454"/>
                </a:solidFill>
                <a:highlight>
                  <a:srgbClr val="FFFFFF"/>
                </a:highlight>
              </a:rPr>
              <a:t> →</a:t>
            </a:r>
            <a:r>
              <a:rPr lang="ko" sz="1800"/>
              <a:t> 13 attributes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Only analyzing people have right to vote (age &gt; 18 &amp; is a citizen) 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800"/>
              <a:t>2,468,284 </a:t>
            </a:r>
            <a:r>
              <a:rPr lang="ko" sz="1800">
                <a:solidFill>
                  <a:srgbClr val="545454"/>
                </a:solidFill>
                <a:highlight>
                  <a:srgbClr val="FFFFFF"/>
                </a:highlight>
              </a:rPr>
              <a:t> → 1,723,531 </a:t>
            </a:r>
            <a:r>
              <a:rPr lang="ko" sz="1800"/>
              <a:t>people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Scaling nominal attributes with too many categories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Normalizing Numeric attributes by z transform and range transform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Transfer YEARSCH to the numeric type (e.g. master = bachelor + 2, Ph.D. = master + 5)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