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Nanum Gothic Coding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7EB65E-4A80-42D2-9093-1F0F35FA63D8}">
  <a:tblStyle styleId="{B87EB65E-4A80-42D2-9093-1F0F35FA63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6370AD2-B0C7-4586-8DDB-11C7EE5C04C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7F7F7"/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NanumGothicCoding-regular.fntdata"/><Relationship Id="rId25" Type="http://schemas.openxmlformats.org/officeDocument/2006/relationships/slide" Target="slides/slide18.xml"/><Relationship Id="rId27" Type="http://schemas.openxmlformats.org/officeDocument/2006/relationships/font" Target="fonts/NanumGothicCoding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58575e7f0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58575e7f0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7b7bca2e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7b7bca2e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7b7bca19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7b7bca19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7b7bca19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7b7bca1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1fe0cfc6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1fe0cfc6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1fe0cfc6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1fe0cfc6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1fe0cfc6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1fe0cfc6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1fe0cfc6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1fe0cfc6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7b7bca2e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7b7bca2e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7b7bca19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7b7bca19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b7593d2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b7593d2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5b7593d2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5b7593d2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1fe0cfc6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1fe0cfc6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1fe0cfc6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1fe0cfc6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1fe0cfc6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1fe0cfc6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1fe0cfc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1fe0cfc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1fe0cfc6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1fe0cfc6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1fe0cfc6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1fe0cfc6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7350" y="0"/>
            <a:ext cx="7835100" cy="17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0" y="1690150"/>
            <a:ext cx="7835100" cy="5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350" y="2109350"/>
            <a:ext cx="7835100" cy="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780150" y="1695600"/>
            <a:ext cx="25506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84800" y="1227600"/>
            <a:ext cx="1909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자</a:t>
            </a:r>
            <a:r>
              <a:rPr b="1" lang="ko" sz="1600"/>
              <a:t>바 프로그래밍</a:t>
            </a:r>
            <a:endParaRPr b="1" sz="1600"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1925" y="29720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784525" y="21744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 txBox="1"/>
          <p:nvPr/>
        </p:nvSpPr>
        <p:spPr>
          <a:xfrm>
            <a:off x="6228000" y="4896000"/>
            <a:ext cx="2328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이재환 / gikimirane@naver.com</a:t>
            </a:r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58" name="Google Shape;5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3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479725" y="17519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479725" y="20982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53" name="Google Shape;53;p11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27325" y="20982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변수와 자료형</a:t>
            </a:r>
            <a:endParaRPr/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327325" y="17519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Chapter 2</a:t>
            </a:r>
            <a:endParaRPr/>
          </a:p>
        </p:txBody>
      </p:sp>
      <p:sp>
        <p:nvSpPr>
          <p:cNvPr id="86" name="Google Shape;86;p19"/>
          <p:cNvSpPr txBox="1"/>
          <p:nvPr/>
        </p:nvSpPr>
        <p:spPr>
          <a:xfrm>
            <a:off x="372343" y="2871484"/>
            <a:ext cx="3580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</a:rPr>
              <a:t>『</a:t>
            </a:r>
            <a:r>
              <a:rPr b="1" lang="ko" sz="1200">
                <a:solidFill>
                  <a:schemeClr val="lt1"/>
                </a:solidFill>
              </a:rPr>
              <a:t>이재환의 자바 프로그래밍 입문</a:t>
            </a:r>
            <a:r>
              <a:rPr lang="ko" sz="1200">
                <a:solidFill>
                  <a:schemeClr val="lt1"/>
                </a:solidFill>
              </a:rPr>
              <a:t>』의 </a:t>
            </a:r>
            <a:r>
              <a:rPr b="1" lang="ko" sz="1200">
                <a:solidFill>
                  <a:schemeClr val="lt1"/>
                </a:solidFill>
              </a:rPr>
              <a:t>강의교안</a:t>
            </a:r>
            <a:r>
              <a:rPr lang="ko" sz="1200">
                <a:solidFill>
                  <a:schemeClr val="lt1"/>
                </a:solidFill>
              </a:rPr>
              <a:t>입니다.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교재 구입</a:t>
            </a:r>
            <a:r>
              <a:rPr lang="ko" sz="1200">
                <a:solidFill>
                  <a:schemeClr val="lt1"/>
                </a:solidFill>
              </a:rPr>
              <a:t>은 </a:t>
            </a:r>
            <a:r>
              <a:rPr b="1" lang="ko" sz="1200">
                <a:solidFill>
                  <a:schemeClr val="lt1"/>
                </a:solidFill>
              </a:rPr>
              <a:t>골든래빗 출판사</a:t>
            </a:r>
            <a:r>
              <a:rPr lang="ko" sz="1200">
                <a:solidFill>
                  <a:schemeClr val="lt1"/>
                </a:solidFill>
              </a:rPr>
              <a:t>로 </a:t>
            </a:r>
            <a:r>
              <a:rPr b="1" lang="ko" sz="1200">
                <a:solidFill>
                  <a:schemeClr val="lt1"/>
                </a:solidFill>
              </a:rPr>
              <a:t>문의</a:t>
            </a:r>
            <a:r>
              <a:rPr lang="ko" sz="1200">
                <a:solidFill>
                  <a:schemeClr val="lt1"/>
                </a:solidFill>
              </a:rPr>
              <a:t>주시기 바랍니다.</a:t>
            </a:r>
            <a:endParaRPr sz="9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메모리</a:t>
            </a: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의 주소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48" name="Google Shape;148;p28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8"/>
          <p:cNvSpPr txBox="1"/>
          <p:nvPr/>
        </p:nvSpPr>
        <p:spPr>
          <a:xfrm>
            <a:off x="197150" y="1005975"/>
            <a:ext cx="8346900" cy="23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▶ </a:t>
            </a:r>
            <a:r>
              <a:rPr lang="ko">
                <a:solidFill>
                  <a:schemeClr val="dk1"/>
                </a:solidFill>
              </a:rPr>
              <a:t>바이트는 컴퓨터에서 데이터를 처리하는 기본 단위이면서 메모리 위치를 표시하는 최소 단위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실제로 메모리에는 1바이트마다 주소가 매겨져 있슴.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413" y="1743163"/>
            <a:ext cx="206692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02-3.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자료형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정수형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61" name="Google Shape;161;p30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62" name="Google Shape;162;p30"/>
          <p:cNvGraphicFramePr/>
          <p:nvPr/>
        </p:nvGraphicFramePr>
        <p:xfrm>
          <a:off x="293625" y="98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{B87EB65E-4A80-42D2-9093-1F0F35FA63D8}</a:tableStyleId>
              </a:tblPr>
              <a:tblGrid>
                <a:gridCol w="1295400"/>
                <a:gridCol w="904875"/>
                <a:gridCol w="819150"/>
                <a:gridCol w="27051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용도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자료형 이름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값의 크기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자바에서 값의 범위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1바이트 사용할 때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byte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</a:t>
                      </a:r>
                      <a:r>
                        <a:rPr baseline="30000" lang="ko" sz="1100"/>
                        <a:t>8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0000"/>
                          </a:solidFill>
                        </a:rPr>
                        <a:t>-2</a:t>
                      </a:r>
                      <a:r>
                        <a:rPr baseline="30000" lang="ko" sz="110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ko" sz="1100">
                          <a:solidFill>
                            <a:srgbClr val="FF0000"/>
                          </a:solidFill>
                        </a:rPr>
                        <a:t> ~ 2</a:t>
                      </a:r>
                      <a:r>
                        <a:rPr baseline="30000" lang="ko" sz="110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ko" sz="1100">
                          <a:solidFill>
                            <a:srgbClr val="FF0000"/>
                          </a:solidFill>
                        </a:rPr>
                        <a:t>-1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-128 ~127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2바이트 사용할 때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short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</a:t>
                      </a:r>
                      <a:r>
                        <a:rPr baseline="30000" lang="ko" sz="1100"/>
                        <a:t>16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0000"/>
                          </a:solidFill>
                        </a:rPr>
                        <a:t>-2</a:t>
                      </a:r>
                      <a:r>
                        <a:rPr baseline="30000" lang="ko" sz="1100">
                          <a:solidFill>
                            <a:srgbClr val="FF0000"/>
                          </a:solidFill>
                        </a:rPr>
                        <a:t>15</a:t>
                      </a:r>
                      <a:r>
                        <a:rPr lang="ko" sz="1100">
                          <a:solidFill>
                            <a:srgbClr val="FF0000"/>
                          </a:solidFill>
                        </a:rPr>
                        <a:t> ~ 2</a:t>
                      </a:r>
                      <a:r>
                        <a:rPr baseline="30000" lang="ko" sz="1100">
                          <a:solidFill>
                            <a:srgbClr val="FF0000"/>
                          </a:solidFill>
                        </a:rPr>
                        <a:t>15</a:t>
                      </a:r>
                      <a:r>
                        <a:rPr lang="ko" sz="1100">
                          <a:solidFill>
                            <a:srgbClr val="FF0000"/>
                          </a:solidFill>
                        </a:rPr>
                        <a:t>-1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-32,768 ~ 32,767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4바이트 사용할 때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int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</a:t>
                      </a:r>
                      <a:r>
                        <a:rPr baseline="30000" lang="ko" sz="1100"/>
                        <a:t>32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0000"/>
                          </a:solidFill>
                        </a:rPr>
                        <a:t>-2</a:t>
                      </a:r>
                      <a:r>
                        <a:rPr baseline="30000" lang="ko" sz="1100">
                          <a:solidFill>
                            <a:srgbClr val="FF0000"/>
                          </a:solidFill>
                        </a:rPr>
                        <a:t>31</a:t>
                      </a:r>
                      <a:r>
                        <a:rPr lang="ko" sz="1100">
                          <a:solidFill>
                            <a:srgbClr val="FF0000"/>
                          </a:solidFill>
                        </a:rPr>
                        <a:t> ~ 2</a:t>
                      </a:r>
                      <a:r>
                        <a:rPr baseline="30000" lang="ko" sz="1100">
                          <a:solidFill>
                            <a:srgbClr val="FF0000"/>
                          </a:solidFill>
                        </a:rPr>
                        <a:t>31</a:t>
                      </a:r>
                      <a:r>
                        <a:rPr lang="ko" sz="1100">
                          <a:solidFill>
                            <a:srgbClr val="FF0000"/>
                          </a:solidFill>
                        </a:rPr>
                        <a:t>-1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-2,147,483,648 ~ 2,147,483,647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8바이트 사용할 때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long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</a:t>
                      </a:r>
                      <a:r>
                        <a:rPr baseline="30000" lang="ko" sz="1100"/>
                        <a:t>64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0000"/>
                          </a:solidFill>
                        </a:rPr>
                        <a:t>-2</a:t>
                      </a:r>
                      <a:r>
                        <a:rPr baseline="30000" lang="ko" sz="1100">
                          <a:solidFill>
                            <a:srgbClr val="FF0000"/>
                          </a:solidFill>
                        </a:rPr>
                        <a:t>63</a:t>
                      </a:r>
                      <a:r>
                        <a:rPr lang="ko" sz="1100">
                          <a:solidFill>
                            <a:srgbClr val="FF0000"/>
                          </a:solidFill>
                        </a:rPr>
                        <a:t> ~ 2</a:t>
                      </a:r>
                      <a:r>
                        <a:rPr baseline="30000" lang="ko" sz="1100">
                          <a:solidFill>
                            <a:srgbClr val="FF0000"/>
                          </a:solidFill>
                        </a:rPr>
                        <a:t>63</a:t>
                      </a:r>
                      <a:r>
                        <a:rPr lang="ko" sz="1100">
                          <a:solidFill>
                            <a:srgbClr val="FF0000"/>
                          </a:solidFill>
                        </a:rPr>
                        <a:t>-1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-9,223,372,036,854,775,808 ~ 9,223,372,036,854,775,807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  <p:sp>
        <p:nvSpPr>
          <p:cNvPr id="163" name="Google Shape;163;p30"/>
          <p:cNvSpPr txBox="1"/>
          <p:nvPr/>
        </p:nvSpPr>
        <p:spPr>
          <a:xfrm>
            <a:off x="217425" y="3484300"/>
            <a:ext cx="7571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자바에서는 데이터를 표현할 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“음, 이 데이터는 값의 범위가 ~128부터 127까지 사이에서 저장할 수 있겠군. 그러</a:t>
            </a:r>
            <a:r>
              <a:rPr lang="ko">
                <a:solidFill>
                  <a:schemeClr val="dk1"/>
                </a:solidFill>
              </a:rPr>
              <a:t>면 메모리 주소 한 칸을 사용하면 충분하겠군.</a:t>
            </a:r>
            <a:r>
              <a:rPr lang="ko">
                <a:solidFill>
                  <a:schemeClr val="dk1"/>
                </a:solidFill>
              </a:rPr>
              <a:t>”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이런 상황이면 “이 데이터는 byte 타입으</a:t>
            </a:r>
            <a:r>
              <a:rPr lang="ko">
                <a:solidFill>
                  <a:schemeClr val="dk1"/>
                </a:solidFill>
              </a:rPr>
              <a:t>로 사용하면 되겠</a:t>
            </a:r>
            <a:r>
              <a:rPr lang="ko">
                <a:solidFill>
                  <a:schemeClr val="dk1"/>
                </a:solidFill>
              </a:rPr>
              <a:t>군”  이렇게 표현</a:t>
            </a:r>
            <a:endParaRPr/>
          </a:p>
        </p:txBody>
      </p:sp>
      <p:sp>
        <p:nvSpPr>
          <p:cNvPr id="164" name="Google Shape;164;p30"/>
          <p:cNvSpPr txBox="1"/>
          <p:nvPr/>
        </p:nvSpPr>
        <p:spPr>
          <a:xfrm>
            <a:off x="6182825" y="891350"/>
            <a:ext cx="26745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</a:t>
            </a:r>
            <a:r>
              <a:rPr lang="ko"/>
              <a:t>들 자료형을 </a:t>
            </a:r>
            <a:r>
              <a:rPr lang="ko">
                <a:highlight>
                  <a:srgbClr val="FFFF00"/>
                </a:highlight>
              </a:rPr>
              <a:t>기본 자료형</a:t>
            </a:r>
            <a:r>
              <a:rPr baseline="30000" lang="ko"/>
              <a:t>Primitive Data Type</a:t>
            </a:r>
            <a:r>
              <a:rPr lang="ko"/>
              <a:t> 이라 한다.</a:t>
            </a:r>
            <a:endParaRPr/>
          </a:p>
        </p:txBody>
      </p:sp>
      <p:sp>
        <p:nvSpPr>
          <p:cNvPr id="165" name="Google Shape;165;p30"/>
          <p:cNvSpPr txBox="1"/>
          <p:nvPr/>
        </p:nvSpPr>
        <p:spPr>
          <a:xfrm>
            <a:off x="7341725" y="322800"/>
            <a:ext cx="179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Ex01_VariableType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문자</a:t>
            </a: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형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71" name="Google Shape;171;p3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31"/>
          <p:cNvSpPr txBox="1"/>
          <p:nvPr/>
        </p:nvSpPr>
        <p:spPr>
          <a:xfrm>
            <a:off x="293625" y="2627675"/>
            <a:ext cx="655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문자 타입 변수에는 한 자만 대입할 수 있슴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자바에서는 문자를 표현할 때 작은따옴표를 사용함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31"/>
          <p:cNvSpPr txBox="1"/>
          <p:nvPr/>
        </p:nvSpPr>
        <p:spPr>
          <a:xfrm>
            <a:off x="293625" y="2022100"/>
            <a:ext cx="3000000" cy="40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char ch1 = ‘A’; </a:t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25" y="948500"/>
            <a:ext cx="48291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문자형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80" name="Google Shape;180;p32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32"/>
          <p:cNvSpPr txBox="1"/>
          <p:nvPr/>
        </p:nvSpPr>
        <p:spPr>
          <a:xfrm>
            <a:off x="293625" y="894675"/>
            <a:ext cx="6858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>
                <a:solidFill>
                  <a:schemeClr val="dk1"/>
                </a:solidFill>
              </a:rPr>
              <a:t>문자 ‘A’를 0과 1 두 가지 신호로 어떻게 표현할까?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자바에서는 문자를 표현하는 신호를 유니코드</a:t>
            </a:r>
            <a:r>
              <a:rPr baseline="30000" lang="ko">
                <a:solidFill>
                  <a:schemeClr val="dk1"/>
                </a:solidFill>
              </a:rPr>
              <a:t>Unicode</a:t>
            </a:r>
            <a:r>
              <a:rPr lang="ko">
                <a:solidFill>
                  <a:schemeClr val="dk1"/>
                </a:solidFill>
              </a:rPr>
              <a:t> 표를 보고 참조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유니코드의 1바이트 앞 부분(처음 7바이트)은 아스키코드 값과 똑같음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아스키코드표는 1바이트의 양의 정수 부분에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영문자, 숫자, 특수 문자의 신호를 정해놓았슴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82" name="Google Shape;182;p32"/>
          <p:cNvGraphicFramePr/>
          <p:nvPr/>
        </p:nvGraphicFramePr>
        <p:xfrm>
          <a:off x="4387450" y="198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{F6370AD2-B0C7-4586-8DDB-11C7EE5C04CE}</a:tableStyleId>
              </a:tblPr>
              <a:tblGrid>
                <a:gridCol w="794875"/>
                <a:gridCol w="837925"/>
                <a:gridCol w="855125"/>
                <a:gridCol w="837925"/>
                <a:gridCol w="898150"/>
              </a:tblGrid>
              <a:tr h="339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10진수</a:t>
                      </a:r>
                      <a:endParaRPr b="1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 w="8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16진수</a:t>
                      </a:r>
                      <a:endParaRPr b="1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8진수</a:t>
                      </a:r>
                      <a:endParaRPr b="1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2진수</a:t>
                      </a:r>
                      <a:endParaRPr b="1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ASCII</a:t>
                      </a:r>
                      <a:endParaRPr b="1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B4E3"/>
                    </a:solidFill>
                  </a:tcPr>
                </a:tc>
              </a:tr>
              <a:tr h="339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55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 w="8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0×37</a:t>
                      </a:r>
                      <a:endParaRPr b="1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67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110111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D69A"/>
                    </a:solidFill>
                  </a:tcPr>
                </a:tc>
              </a:tr>
              <a:tr h="339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56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 w="8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0×38</a:t>
                      </a:r>
                      <a:endParaRPr b="1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70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111000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D69A"/>
                    </a:solidFill>
                  </a:tcPr>
                </a:tc>
              </a:tr>
              <a:tr h="339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57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 w="8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0×39</a:t>
                      </a:r>
                      <a:endParaRPr b="1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71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111001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9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D69A"/>
                    </a:solidFill>
                  </a:tcPr>
                </a:tc>
              </a:tr>
              <a:tr h="318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 w="8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D69A"/>
                    </a:solidFill>
                  </a:tcPr>
                </a:tc>
              </a:tr>
              <a:tr h="339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65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 w="8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0×41</a:t>
                      </a:r>
                      <a:endParaRPr b="1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101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1000001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A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D69A"/>
                    </a:solidFill>
                  </a:tcPr>
                </a:tc>
              </a:tr>
              <a:tr h="339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66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 w="8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0×42</a:t>
                      </a:r>
                      <a:endParaRPr b="1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102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1000010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B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D69A"/>
                    </a:solidFill>
                  </a:tcPr>
                </a:tc>
              </a:tr>
              <a:tr h="339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67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 w="8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0×43</a:t>
                      </a:r>
                      <a:endParaRPr b="1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103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1000011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C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D69A"/>
                    </a:solidFill>
                  </a:tcPr>
                </a:tc>
              </a:tr>
            </a:tbl>
          </a:graphicData>
        </a:graphic>
      </p:graphicFrame>
      <p:sp>
        <p:nvSpPr>
          <p:cNvPr id="183" name="Google Shape;183;p32"/>
          <p:cNvSpPr txBox="1"/>
          <p:nvPr/>
        </p:nvSpPr>
        <p:spPr>
          <a:xfrm>
            <a:off x="369825" y="3460180"/>
            <a:ext cx="3807600" cy="1218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▶ </a:t>
            </a:r>
            <a:r>
              <a:rPr b="1" lang="ko" sz="1200">
                <a:solidFill>
                  <a:schemeClr val="dk1"/>
                </a:solidFill>
              </a:rPr>
              <a:t>인코딩과 디코딩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이렇게 ‘A’를 문자 코드표를 보고 이진수 </a:t>
            </a: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0000 0000 0100 0001</a:t>
            </a:r>
            <a:r>
              <a:rPr lang="ko" sz="1200">
                <a:solidFill>
                  <a:schemeClr val="dk1"/>
                </a:solidFill>
              </a:rPr>
              <a:t>로 바꾸는 것을 인코딩이라고 함.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반대로 이진수 </a:t>
            </a: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0000 0000 0100 0001</a:t>
            </a:r>
            <a:r>
              <a:rPr lang="ko" sz="1200">
                <a:solidFill>
                  <a:schemeClr val="dk1"/>
                </a:solidFill>
              </a:rPr>
              <a:t>를 문자 코드표를 보고 문자 ‘A’로 바꾸어 주는 것을 디코딩이라고 함.</a:t>
            </a:r>
            <a:endParaRPr sz="1200"/>
          </a:p>
        </p:txBody>
      </p:sp>
      <p:sp>
        <p:nvSpPr>
          <p:cNvPr id="184" name="Google Shape;184;p32"/>
          <p:cNvSpPr txBox="1"/>
          <p:nvPr/>
        </p:nvSpPr>
        <p:spPr>
          <a:xfrm>
            <a:off x="6162825" y="2875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Ex02_char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논리</a:t>
            </a: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형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90" name="Google Shape;190;p33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33"/>
          <p:cNvSpPr txBox="1"/>
          <p:nvPr/>
        </p:nvSpPr>
        <p:spPr>
          <a:xfrm>
            <a:off x="293625" y="2627675"/>
            <a:ext cx="65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true, false 두 가지 값만 가진다.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293625" y="2022100"/>
            <a:ext cx="3000000" cy="40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boolean bMyCheck = true;</a:t>
            </a:r>
            <a:endParaRPr/>
          </a:p>
        </p:txBody>
      </p:sp>
      <p:sp>
        <p:nvSpPr>
          <p:cNvPr id="193" name="Google Shape;193;p33"/>
          <p:cNvSpPr txBox="1"/>
          <p:nvPr/>
        </p:nvSpPr>
        <p:spPr>
          <a:xfrm>
            <a:off x="6136620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Ex03_boolean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25" y="938975"/>
            <a:ext cx="48387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25" y="878438"/>
            <a:ext cx="483870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4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실수</a:t>
            </a: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형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01" name="Google Shape;201;p34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34"/>
          <p:cNvSpPr txBox="1"/>
          <p:nvPr/>
        </p:nvSpPr>
        <p:spPr>
          <a:xfrm>
            <a:off x="1792475" y="4069125"/>
            <a:ext cx="31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IEEE double</a:t>
            </a:r>
            <a:r>
              <a:rPr lang="ko"/>
              <a:t>형 부동 소수점 방식</a:t>
            </a:r>
            <a:endParaRPr/>
          </a:p>
        </p:txBody>
      </p:sp>
      <p:sp>
        <p:nvSpPr>
          <p:cNvPr id="203" name="Google Shape;203;p34"/>
          <p:cNvSpPr txBox="1"/>
          <p:nvPr/>
        </p:nvSpPr>
        <p:spPr>
          <a:xfrm>
            <a:off x="1792475" y="3154725"/>
            <a:ext cx="31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IEEE float형 부동 소수점 방식</a:t>
            </a:r>
            <a:endParaRPr/>
          </a:p>
        </p:txBody>
      </p:sp>
      <p:sp>
        <p:nvSpPr>
          <p:cNvPr id="204" name="Google Shape;204;p34"/>
          <p:cNvSpPr txBox="1"/>
          <p:nvPr/>
        </p:nvSpPr>
        <p:spPr>
          <a:xfrm>
            <a:off x="1792475" y="2087925"/>
            <a:ext cx="31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고정</a:t>
            </a:r>
            <a:r>
              <a:rPr lang="ko"/>
              <a:t> 소수점 방식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4">
            <a:alphaModFix/>
          </a:blip>
          <a:srcRect b="0" l="0" r="0" t="19244"/>
          <a:stretch/>
        </p:blipFill>
        <p:spPr>
          <a:xfrm>
            <a:off x="5162522" y="1710637"/>
            <a:ext cx="3344271" cy="1033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9150" y="2710775"/>
            <a:ext cx="3345957" cy="10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8450" y="3728100"/>
            <a:ext cx="3344275" cy="1066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실수의 표현 방식 이해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13" name="Google Shape;213;p35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35"/>
          <p:cNvSpPr txBox="1"/>
          <p:nvPr/>
        </p:nvSpPr>
        <p:spPr>
          <a:xfrm>
            <a:off x="197150" y="853575"/>
            <a:ext cx="50163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실수 표현 방법의 기준 『IEEE 754』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▶ 정수와 달리 실수는 오차 없이 표현이 불가능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▶ 따라서 정밀도를 낮추고 표현할 수 있는 값의 범위 결정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float형은 소수점 아래 7자리까지 정밀도를 표현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double형은 소수점 아래 15 자리까지 정밀도를 표현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15" name="Google Shape;215;p35"/>
          <p:cNvGrpSpPr/>
          <p:nvPr/>
        </p:nvGrpSpPr>
        <p:grpSpPr>
          <a:xfrm>
            <a:off x="528025" y="1215450"/>
            <a:ext cx="1955540" cy="1984650"/>
            <a:chOff x="6116875" y="713100"/>
            <a:chExt cx="1955540" cy="1984650"/>
          </a:xfrm>
        </p:grpSpPr>
        <p:pic>
          <p:nvPicPr>
            <p:cNvPr id="216" name="Google Shape;216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16875" y="813100"/>
              <a:ext cx="1955540" cy="1706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35"/>
            <p:cNvSpPr txBox="1"/>
            <p:nvPr/>
          </p:nvSpPr>
          <p:spPr>
            <a:xfrm>
              <a:off x="7271800" y="713100"/>
              <a:ext cx="542100" cy="25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F0000"/>
                  </a:solidFill>
                </a:rPr>
                <a:t>지수</a:t>
              </a:r>
              <a:endParaRPr b="1" sz="1000">
                <a:solidFill>
                  <a:srgbClr val="FF0000"/>
                </a:solidFill>
              </a:endParaRPr>
            </a:p>
          </p:txBody>
        </p:sp>
        <p:sp>
          <p:nvSpPr>
            <p:cNvPr id="218" name="Google Shape;218;p35"/>
            <p:cNvSpPr txBox="1"/>
            <p:nvPr/>
          </p:nvSpPr>
          <p:spPr>
            <a:xfrm>
              <a:off x="6429400" y="2445750"/>
              <a:ext cx="542100" cy="25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F0000"/>
                  </a:solidFill>
                </a:rPr>
                <a:t>지수</a:t>
              </a:r>
              <a:endParaRPr b="1" sz="1000">
                <a:solidFill>
                  <a:srgbClr val="FF0000"/>
                </a:solidFill>
              </a:endParaRPr>
            </a:p>
          </p:txBody>
        </p:sp>
        <p:sp>
          <p:nvSpPr>
            <p:cNvPr id="219" name="Google Shape;219;p35"/>
            <p:cNvSpPr txBox="1"/>
            <p:nvPr/>
          </p:nvSpPr>
          <p:spPr>
            <a:xfrm>
              <a:off x="7092000" y="1152000"/>
              <a:ext cx="542100" cy="25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F0000"/>
                  </a:solidFill>
                </a:rPr>
                <a:t>밑수</a:t>
              </a:r>
              <a:endParaRPr b="1" sz="1000">
                <a:solidFill>
                  <a:srgbClr val="FF0000"/>
                </a:solidFill>
              </a:endParaRPr>
            </a:p>
          </p:txBody>
        </p:sp>
        <p:sp>
          <p:nvSpPr>
            <p:cNvPr id="220" name="Google Shape;220;p35"/>
            <p:cNvSpPr txBox="1"/>
            <p:nvPr/>
          </p:nvSpPr>
          <p:spPr>
            <a:xfrm>
              <a:off x="7188600" y="2445750"/>
              <a:ext cx="542100" cy="25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F0000"/>
                  </a:solidFill>
                </a:rPr>
                <a:t>가수</a:t>
              </a:r>
              <a:endParaRPr b="1" sz="1000">
                <a:solidFill>
                  <a:srgbClr val="FF0000"/>
                </a:solidFill>
              </a:endParaRPr>
            </a:p>
          </p:txBody>
        </p:sp>
        <p:sp>
          <p:nvSpPr>
            <p:cNvPr id="221" name="Google Shape;221;p35"/>
            <p:cNvSpPr txBox="1"/>
            <p:nvPr/>
          </p:nvSpPr>
          <p:spPr>
            <a:xfrm>
              <a:off x="6509075" y="1152000"/>
              <a:ext cx="542100" cy="25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F0000"/>
                  </a:solidFill>
                </a:rPr>
                <a:t>가수</a:t>
              </a:r>
              <a:endParaRPr b="1" sz="1000">
                <a:solidFill>
                  <a:srgbClr val="FF0000"/>
                </a:solidFill>
              </a:endParaRPr>
            </a:p>
          </p:txBody>
        </p:sp>
      </p:grpSp>
      <p:pic>
        <p:nvPicPr>
          <p:cNvPr id="222" name="Google Shape;22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5963" y="2386000"/>
            <a:ext cx="2904025" cy="92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>
            <a:off x="4969850" y="3388800"/>
            <a:ext cx="37356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num1과 num2에는 최대한 가까운 실수의 표현이 저장된다.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5899" y="1211624"/>
            <a:ext cx="1823460" cy="79558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5"/>
          <p:cNvSpPr txBox="1"/>
          <p:nvPr/>
        </p:nvSpPr>
        <p:spPr>
          <a:xfrm>
            <a:off x="5699700" y="853575"/>
            <a:ext cx="19557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FF0000"/>
                </a:solidFill>
              </a:rPr>
              <a:t>0.1을 표현하는 방식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6136620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Ex04_DoubleError1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227" name="Google Shape;227;p35"/>
          <p:cNvSpPr txBox="1"/>
          <p:nvPr/>
        </p:nvSpPr>
        <p:spPr>
          <a:xfrm>
            <a:off x="6136620" y="627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Ex05_DoubleError2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02-1.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간단</a:t>
            </a:r>
            <a:r>
              <a:rPr lang="ko"/>
              <a:t>한 계산법 익히기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지수 계산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7" name="Google Shape;97;p2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575" y="781050"/>
            <a:ext cx="2599925" cy="17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25" y="891700"/>
            <a:ext cx="4072775" cy="2479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10진수를 2진수로 바꾸기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05" name="Google Shape;105;p22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25" y="885825"/>
            <a:ext cx="383857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</a:t>
            </a:r>
            <a:r>
              <a:rPr lang="ko">
                <a:solidFill>
                  <a:schemeClr val="dk1"/>
                </a:solidFill>
              </a:rPr>
              <a:t>진수를 10진수로 바꾸기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2" name="Google Shape;112;p23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25" y="900425"/>
            <a:ext cx="3702425" cy="27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계산기를 이용한 진수 변환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9" name="Google Shape;119;p24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24"/>
          <p:cNvSpPr txBox="1"/>
          <p:nvPr/>
        </p:nvSpPr>
        <p:spPr>
          <a:xfrm>
            <a:off x="197150" y="1005975"/>
            <a:ext cx="8346900" cy="23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▶ 진</a:t>
            </a:r>
            <a:r>
              <a:rPr lang="ko"/>
              <a:t>수 변환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윈도우에서 기본 제공하는 계산기를 이용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윈도우 계산기에서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❶ 설정  아이콘 ➝ ❷ 프로그래머 클릭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563" y="841388"/>
            <a:ext cx="366712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02-2.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컴퓨터에</a:t>
            </a:r>
            <a:r>
              <a:rPr lang="ko"/>
              <a:t>서 데이터의 처리 방식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숫자 데이터 표현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32" name="Google Shape;132;p26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6"/>
          <p:cNvSpPr txBox="1"/>
          <p:nvPr/>
        </p:nvSpPr>
        <p:spPr>
          <a:xfrm>
            <a:off x="197150" y="1005975"/>
            <a:ext cx="8346900" cy="23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▶ </a:t>
            </a:r>
            <a:r>
              <a:rPr lang="ko">
                <a:solidFill>
                  <a:schemeClr val="dk1"/>
                </a:solidFill>
              </a:rPr>
              <a:t>255 표현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컴퓨터에서 숫자 데이터를 표현하려면 전기 신호를 다음 이진수로 적어놓은 것처럼 보내야 함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컴퓨터에서 정보를 처리하는 기본 단위는 바이트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바이트 단위로 표현해야 함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1바이트로 양수만 표현하면 0에서 255까지 표현할 수 있습니다.</a:t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25" y="2892575"/>
            <a:ext cx="2949363" cy="14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숫자 데이터 표현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40" name="Google Shape;140;p27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7"/>
          <p:cNvSpPr txBox="1"/>
          <p:nvPr/>
        </p:nvSpPr>
        <p:spPr>
          <a:xfrm>
            <a:off x="197150" y="1005975"/>
            <a:ext cx="8346900" cy="23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▶ </a:t>
            </a:r>
            <a:r>
              <a:rPr lang="ko">
                <a:solidFill>
                  <a:schemeClr val="dk1"/>
                </a:solidFill>
              </a:rPr>
              <a:t>255보다 큰 256을 표현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컴퓨터에서 정보를 처리하는 기본 단위는 바이트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바이트 단위로 추가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256을 표현하는 데 9비트를 사용하지 않고 바이트를 하나 더 사용해 2바이트, 총 16비트를 사용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바이트 두 개를 합쳐 하나의 신호로 사용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00" y="2910075"/>
            <a:ext cx="6377972" cy="14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