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rimo"/>
      <p:regular r:id="rId19"/>
      <p:bold r:id="rId20"/>
      <p:italic r:id="rId21"/>
      <p:boldItalic r:id="rId22"/>
    </p:embeddedFont>
    <p:embeddedFont>
      <p:font typeface="Nanum Gothic Coding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bold.fntdata"/><Relationship Id="rId11" Type="http://schemas.openxmlformats.org/officeDocument/2006/relationships/slide" Target="slides/slide5.xml"/><Relationship Id="rId22" Type="http://schemas.openxmlformats.org/officeDocument/2006/relationships/font" Target="fonts/Arimo-boldItalic.fntdata"/><Relationship Id="rId10" Type="http://schemas.openxmlformats.org/officeDocument/2006/relationships/slide" Target="slides/slide4.xml"/><Relationship Id="rId21" Type="http://schemas.openxmlformats.org/officeDocument/2006/relationships/font" Target="fonts/Arimo-italic.fntdata"/><Relationship Id="rId13" Type="http://schemas.openxmlformats.org/officeDocument/2006/relationships/slide" Target="slides/slide7.xml"/><Relationship Id="rId24" Type="http://schemas.openxmlformats.org/officeDocument/2006/relationships/font" Target="fonts/NanumGothicCoding-bold.fntdata"/><Relationship Id="rId12" Type="http://schemas.openxmlformats.org/officeDocument/2006/relationships/slide" Target="slides/slide6.xml"/><Relationship Id="rId23" Type="http://schemas.openxmlformats.org/officeDocument/2006/relationships/font" Target="fonts/NanumGothicCoding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Arim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48498aa3c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48498aa3c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7b7bca19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7b7bca19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7b7bca19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7b7bca19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7b7bca1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7b7bca1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b7bca2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b7bca2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1fd0b24b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1fd0b24b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21a4a69eb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21a4a69e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1fd0b24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1fd0b24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7b7bca1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7b7bca1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21a4a69eb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21a4a69eb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7b7bca2e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7b7bca2e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7b7bca2e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7b7bca2e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0" y="0"/>
            <a:ext cx="7835100" cy="17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690150"/>
            <a:ext cx="7835100" cy="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50" y="2109350"/>
            <a:ext cx="783510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80150" y="1695600"/>
            <a:ext cx="2550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84800" y="1227600"/>
            <a:ext cx="1909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자</a:t>
            </a:r>
            <a:r>
              <a:rPr b="1" lang="ko" sz="1600"/>
              <a:t>바 프로그래밍</a:t>
            </a:r>
            <a:endParaRPr b="1" sz="160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925" y="29720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784525" y="21744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/>
        </p:nvSpPr>
        <p:spPr>
          <a:xfrm>
            <a:off x="6228000" y="4896000"/>
            <a:ext cx="2328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이재환 / gikimirane@naver.com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79725" y="17519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479725" y="20982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3" name="Google Shape;53;p11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27325" y="20220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연산자</a:t>
            </a:r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27325" y="16757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Chapter 4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372343" y="2795284"/>
            <a:ext cx="3580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</a:rPr>
              <a:t>『</a:t>
            </a:r>
            <a:r>
              <a:rPr b="1" lang="ko" sz="1200">
                <a:solidFill>
                  <a:schemeClr val="lt1"/>
                </a:solidFill>
              </a:rPr>
              <a:t>이재환의 자바 프로그래밍 입문</a:t>
            </a:r>
            <a:r>
              <a:rPr lang="ko" sz="1200">
                <a:solidFill>
                  <a:schemeClr val="lt1"/>
                </a:solidFill>
              </a:rPr>
              <a:t>』의 </a:t>
            </a:r>
            <a:r>
              <a:rPr b="1" lang="ko" sz="1200">
                <a:solidFill>
                  <a:schemeClr val="lt1"/>
                </a:solidFill>
              </a:rPr>
              <a:t>강의교안</a:t>
            </a:r>
            <a:r>
              <a:rPr lang="ko" sz="1200">
                <a:solidFill>
                  <a:schemeClr val="lt1"/>
                </a:solidFill>
              </a:rPr>
              <a:t>입니다.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교재 구입</a:t>
            </a:r>
            <a:r>
              <a:rPr lang="ko" sz="1200">
                <a:solidFill>
                  <a:schemeClr val="lt1"/>
                </a:solidFill>
              </a:rPr>
              <a:t>은 </a:t>
            </a:r>
            <a:r>
              <a:rPr b="1" lang="ko" sz="1200">
                <a:solidFill>
                  <a:schemeClr val="lt1"/>
                </a:solidFill>
              </a:rPr>
              <a:t>골든래빗 출판사</a:t>
            </a:r>
            <a:r>
              <a:rPr lang="ko" sz="1200">
                <a:solidFill>
                  <a:schemeClr val="lt1"/>
                </a:solidFill>
              </a:rPr>
              <a:t>로 </a:t>
            </a:r>
            <a:r>
              <a:rPr b="1" lang="ko" sz="1200">
                <a:solidFill>
                  <a:schemeClr val="lt1"/>
                </a:solidFill>
              </a:rPr>
              <a:t>문의</a:t>
            </a:r>
            <a:r>
              <a:rPr lang="ko" sz="1200">
                <a:solidFill>
                  <a:schemeClr val="lt1"/>
                </a:solidFill>
              </a:rPr>
              <a:t>주시기 바랍니다.</a:t>
            </a:r>
            <a:endParaRPr sz="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04-2.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연산</a:t>
            </a:r>
            <a:r>
              <a:rPr lang="ko"/>
              <a:t>자 우선순위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연산자 우선 순위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69" name="Google Shape;169;p29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9"/>
          <p:cNvSpPr txBox="1"/>
          <p:nvPr/>
        </p:nvSpPr>
        <p:spPr>
          <a:xfrm>
            <a:off x="6115265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Ex09_Order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225" y="830550"/>
            <a:ext cx="4692825" cy="38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산술 연산자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2" name="Google Shape;92;p20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20"/>
          <p:cNvSpPr txBox="1"/>
          <p:nvPr/>
        </p:nvSpPr>
        <p:spPr>
          <a:xfrm>
            <a:off x="502366" y="844100"/>
            <a:ext cx="7637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/>
              <a:t>산술 연산자</a:t>
            </a:r>
            <a:endParaRPr/>
          </a:p>
        </p:txBody>
      </p:sp>
      <p:sp>
        <p:nvSpPr>
          <p:cNvPr id="94" name="Google Shape;94;p20"/>
          <p:cNvSpPr txBox="1"/>
          <p:nvPr/>
        </p:nvSpPr>
        <p:spPr>
          <a:xfrm>
            <a:off x="6126535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Ex01_Arithmetic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3">
            <a:alphaModFix/>
          </a:blip>
          <a:srcRect b="0" l="0" r="0" t="8508"/>
          <a:stretch/>
        </p:blipFill>
        <p:spPr>
          <a:xfrm>
            <a:off x="606500" y="1407700"/>
            <a:ext cx="7000875" cy="23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대입 연산자 &amp; 복합 대입 연산자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1" name="Google Shape;101;p2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21"/>
          <p:cNvSpPr txBox="1"/>
          <p:nvPr/>
        </p:nvSpPr>
        <p:spPr>
          <a:xfrm>
            <a:off x="502366" y="844100"/>
            <a:ext cx="7637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/>
              <a:t>대입</a:t>
            </a:r>
            <a:r>
              <a:rPr lang="ko"/>
              <a:t> 연산자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▶ 복합 대입 연산자</a:t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6126535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Ex02_Assignment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598425" y="1255300"/>
            <a:ext cx="3000000" cy="615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 num = 100;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 myScore =  50 + 20;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50" y="2449400"/>
            <a:ext cx="35528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부호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 연산자, 증감 연산자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1" name="Google Shape;111;p2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2"/>
          <p:cNvSpPr txBox="1"/>
          <p:nvPr/>
        </p:nvSpPr>
        <p:spPr>
          <a:xfrm>
            <a:off x="6126535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Ex03_PlusMinusSign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6126525" y="7131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Ex04_PrefixPostfix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" y="1095375"/>
            <a:ext cx="51530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비교 연산자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20" name="Google Shape;120;p2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3"/>
          <p:cNvSpPr txBox="1"/>
          <p:nvPr/>
        </p:nvSpPr>
        <p:spPr>
          <a:xfrm>
            <a:off x="293625" y="919500"/>
            <a:ext cx="3000000" cy="648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666EA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ko">
                <a:solidFill>
                  <a:srgbClr val="68615E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ko">
                <a:solidFill>
                  <a:srgbClr val="DF532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ko">
                <a:solidFill>
                  <a:srgbClr val="6861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ko">
                <a:solidFill>
                  <a:srgbClr val="68615E"/>
                </a:solidFill>
                <a:highlight>
                  <a:srgbClr val="F1EFEE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ko">
                <a:solidFill>
                  <a:srgbClr val="6666EA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ko">
                <a:solidFill>
                  <a:srgbClr val="68615E"/>
                </a:solidFill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ko">
                <a:solidFill>
                  <a:srgbClr val="DF532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ko">
                <a:solidFill>
                  <a:srgbClr val="68615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6134422" y="2875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Ex05_Compare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" y="1702425"/>
            <a:ext cx="69437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논리 연산자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29" name="Google Shape;129;p2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4"/>
          <p:cNvSpPr txBox="1"/>
          <p:nvPr/>
        </p:nvSpPr>
        <p:spPr>
          <a:xfrm>
            <a:off x="6124844" y="349522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Ex06_Logical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" y="795650"/>
            <a:ext cx="5599640" cy="1866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137" y="2857249"/>
            <a:ext cx="5599649" cy="1777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논리 연산자 주의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점 : SCE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38" name="Google Shape;138;p2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5"/>
          <p:cNvSpPr txBox="1"/>
          <p:nvPr/>
        </p:nvSpPr>
        <p:spPr>
          <a:xfrm>
            <a:off x="6124844" y="349522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Ex07_ShortCircuitEvaluation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293625" y="1053600"/>
            <a:ext cx="76914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</a:rPr>
              <a:t>Short-Circuit Evaluation : SCE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최단 거리 평가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ko">
                <a:solidFill>
                  <a:schemeClr val="dk1"/>
                </a:solidFill>
              </a:rPr>
              <a:t>연산의 효율 및 속도의 향상을 위해 불필요한 연산을 수행하지 않는 기능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논리곱에서는 둘 다 참이어야 참이 되므로 앞쪽이 거짓이면 뒤쪽 계산을 수행하지 않는다.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논리합에서는 둘 중 하나라도 참이면 참이 되므로 앞쪽이 참이면 뒤쪽 계산을 수행하지 않는다.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조건 연산자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46" name="Google Shape;146;p26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6"/>
          <p:cNvSpPr txBox="1"/>
          <p:nvPr/>
        </p:nvSpPr>
        <p:spPr>
          <a:xfrm>
            <a:off x="6124844" y="3637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Ex08_Condition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25" y="1317475"/>
            <a:ext cx="32480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25" y="2579700"/>
            <a:ext cx="340042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293625" y="825000"/>
            <a:ext cx="76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표현식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293625" y="2044200"/>
            <a:ext cx="76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사용예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단항∙이항∙삼항 연산자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57" name="Google Shape;157;p27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7"/>
          <p:cNvSpPr txBox="1"/>
          <p:nvPr/>
        </p:nvSpPr>
        <p:spPr>
          <a:xfrm>
            <a:off x="520800" y="1036150"/>
            <a:ext cx="63408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99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</a:rPr>
              <a:t>단항 연산자 : ++x, y-- 에서 ++, -- 는 하나의 피연산자만으로 이루어진 식으로 연산을 수행합니다. 이런 연산자를 단항 연산자라고 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799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</a:rPr>
              <a:t>이항 연산자 : x + y 에서 + 연산자는 피연산자를 두 개 가지고 식을 구성하기 때문에 이항 연산자라고 합니다.</a:t>
            </a:r>
            <a:endParaRPr>
              <a:solidFill>
                <a:schemeClr val="dk1"/>
              </a:solidFill>
            </a:endParaRPr>
          </a:p>
          <a:p>
            <a:pPr indent="-1799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799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</a:rPr>
              <a:t>삼항 연산자 : 삼항 연산자는 항이 세 개 있어야 합니다. 우리가 앞서 배웠던 조건 연산자가 삼항 연산자입니다.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