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y="5143500" cx="9144000"/>
  <p:notesSz cx="6858000" cy="9144000"/>
  <p:embeddedFontLst>
    <p:embeddedFont>
      <p:font typeface="Arimo"/>
      <p:regular r:id="rId15"/>
      <p:bold r:id="rId16"/>
      <p:italic r:id="rId17"/>
      <p:boldItalic r:id="rId18"/>
    </p:embeddedFont>
    <p:embeddedFont>
      <p:font typeface="Nanum Gothic Coding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5093F74-50D8-44D2-8D9D-7958BC96FDFB}">
  <a:tblStyle styleId="{15093F74-50D8-44D2-8D9D-7958BC96FD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anumGothicCoding-bold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font" Target="fonts/Arimo-regular.fntdata"/><Relationship Id="rId14" Type="http://schemas.openxmlformats.org/officeDocument/2006/relationships/slide" Target="slides/slide7.xml"/><Relationship Id="rId17" Type="http://schemas.openxmlformats.org/officeDocument/2006/relationships/font" Target="fonts/Arimo-italic.fntdata"/><Relationship Id="rId16" Type="http://schemas.openxmlformats.org/officeDocument/2006/relationships/font" Target="fonts/Arimo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anumGothicCoding-regular.fntdata"/><Relationship Id="rId6" Type="http://schemas.openxmlformats.org/officeDocument/2006/relationships/slideMaster" Target="slideMasters/slideMaster2.xml"/><Relationship Id="rId18" Type="http://schemas.openxmlformats.org/officeDocument/2006/relationships/font" Target="fonts/Arimo-boldItalic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7801ca677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7801ca677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b7593d2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b7593d2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47b7bca2e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47b7bca2e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47b7bca1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47b7bca1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7b7bca198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7b7bca198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47b7bcabf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47b7bcabf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47b7bca19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47b7bca1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350" y="0"/>
            <a:ext cx="7835100" cy="17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690150"/>
            <a:ext cx="7835100" cy="5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50" y="2109350"/>
            <a:ext cx="783510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80150" y="1695600"/>
            <a:ext cx="25506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84800" y="1227600"/>
            <a:ext cx="1909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자</a:t>
            </a:r>
            <a:r>
              <a:rPr b="1" lang="ko" sz="1600"/>
              <a:t>바 프로그래밍</a:t>
            </a:r>
            <a:endParaRPr b="1" sz="160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925" y="29720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784525" y="21744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 txBox="1"/>
          <p:nvPr/>
        </p:nvSpPr>
        <p:spPr>
          <a:xfrm>
            <a:off x="6228000" y="4896000"/>
            <a:ext cx="2328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이재환 / gikimirane@naver.com</a:t>
            </a:r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58" name="Google Shape;5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79725" y="17519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479725" y="20982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3" name="Google Shape;53;p11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27325" y="19458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콘솔 입력과 출력</a:t>
            </a:r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327325" y="15995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Chapter 5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372343" y="2719084"/>
            <a:ext cx="3580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</a:rPr>
              <a:t>『</a:t>
            </a:r>
            <a:r>
              <a:rPr b="1" lang="ko" sz="1200">
                <a:solidFill>
                  <a:schemeClr val="lt1"/>
                </a:solidFill>
              </a:rPr>
              <a:t>이재환의 자바 프로그래밍 입문</a:t>
            </a:r>
            <a:r>
              <a:rPr lang="ko" sz="1200">
                <a:solidFill>
                  <a:schemeClr val="lt1"/>
                </a:solidFill>
              </a:rPr>
              <a:t>』의 </a:t>
            </a:r>
            <a:r>
              <a:rPr b="1" lang="ko" sz="1200">
                <a:solidFill>
                  <a:schemeClr val="lt1"/>
                </a:solidFill>
              </a:rPr>
              <a:t>강의교안</a:t>
            </a:r>
            <a:r>
              <a:rPr lang="ko" sz="1200">
                <a:solidFill>
                  <a:schemeClr val="lt1"/>
                </a:solidFill>
              </a:rPr>
              <a:t>입니다.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교재 구입</a:t>
            </a:r>
            <a:r>
              <a:rPr lang="ko" sz="1200">
                <a:solidFill>
                  <a:schemeClr val="lt1"/>
                </a:solidFill>
              </a:rPr>
              <a:t>은 </a:t>
            </a:r>
            <a:r>
              <a:rPr b="1" lang="ko" sz="1200">
                <a:solidFill>
                  <a:schemeClr val="lt1"/>
                </a:solidFill>
              </a:rPr>
              <a:t>골든래빗 출판사</a:t>
            </a:r>
            <a:r>
              <a:rPr lang="ko" sz="1200">
                <a:solidFill>
                  <a:schemeClr val="lt1"/>
                </a:solidFill>
              </a:rPr>
              <a:t>로 </a:t>
            </a:r>
            <a:r>
              <a:rPr b="1" lang="ko" sz="1200">
                <a:solidFill>
                  <a:schemeClr val="lt1"/>
                </a:solidFill>
              </a:rPr>
              <a:t>문의</a:t>
            </a:r>
            <a:r>
              <a:rPr lang="ko" sz="1200">
                <a:solidFill>
                  <a:schemeClr val="lt1"/>
                </a:solidFill>
              </a:rPr>
              <a:t>주시기 바랍니다.</a:t>
            </a:r>
            <a:endParaRPr sz="9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05-1.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콘솔 출력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데이터의 입출력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97" name="Google Shape;97;p2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51995"/>
            <a:ext cx="1573050" cy="707877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21"/>
          <p:cNvSpPr txBox="1"/>
          <p:nvPr/>
        </p:nvSpPr>
        <p:spPr>
          <a:xfrm>
            <a:off x="3123725" y="1396000"/>
            <a:ext cx="1774200" cy="6156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자바 프로그램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 MyProgram.class )</a:t>
            </a:r>
            <a:endParaRPr/>
          </a:p>
        </p:txBody>
      </p:sp>
      <p:pic>
        <p:nvPicPr>
          <p:cNvPr id="100" name="Google Shape;1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7350" y="1189967"/>
            <a:ext cx="1027675" cy="102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21"/>
          <p:cNvCxnSpPr>
            <a:stCxn id="98" idx="3"/>
            <a:endCxn id="99" idx="1"/>
          </p:cNvCxnSpPr>
          <p:nvPr/>
        </p:nvCxnSpPr>
        <p:spPr>
          <a:xfrm flipH="1" rot="10800000">
            <a:off x="2030250" y="1703833"/>
            <a:ext cx="1093500" cy="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102" name="Google Shape;102;p21"/>
          <p:cNvCxnSpPr/>
          <p:nvPr/>
        </p:nvCxnSpPr>
        <p:spPr>
          <a:xfrm flipH="1" rot="10800000">
            <a:off x="4897925" y="1702746"/>
            <a:ext cx="1093500" cy="2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03" name="Google Shape;103;p21"/>
          <p:cNvSpPr txBox="1"/>
          <p:nvPr/>
        </p:nvSpPr>
        <p:spPr>
          <a:xfrm>
            <a:off x="1985692" y="1763700"/>
            <a:ext cx="113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System.in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입력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4881292" y="1763700"/>
            <a:ext cx="1137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System.out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출력</a:t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457200" y="2747550"/>
            <a:ext cx="7358700" cy="9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chemeClr val="dk1"/>
                </a:solidFill>
              </a:rPr>
              <a:t>콘솔 출력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-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콘솔은 컴퓨터를 대상으로 데이터를 입력 및 출력하는 장치를 총칭하는 말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-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대표적으로 키보드와 모니터가 콘솔 입출력 장치에 해당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문자열의 조합 printf 메서드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11" name="Google Shape;111;p2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22"/>
          <p:cNvSpPr txBox="1"/>
          <p:nvPr/>
        </p:nvSpPr>
        <p:spPr>
          <a:xfrm>
            <a:off x="6135267" y="3591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Ex01_printf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4149" y="770599"/>
            <a:ext cx="6473275" cy="170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 rotWithShape="1">
          <a:blip r:embed="rId4">
            <a:alphaModFix/>
          </a:blip>
          <a:srcRect b="1806" l="0" r="0" t="0"/>
          <a:stretch/>
        </p:blipFill>
        <p:spPr>
          <a:xfrm>
            <a:off x="293625" y="1547500"/>
            <a:ext cx="4009400" cy="319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05</a:t>
            </a:r>
            <a:r>
              <a:rPr lang="ko"/>
              <a:t>-2.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콘솔 입력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Scanner 클래스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25" name="Google Shape;125;p24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24"/>
          <p:cNvSpPr txBox="1"/>
          <p:nvPr/>
        </p:nvSpPr>
        <p:spPr>
          <a:xfrm>
            <a:off x="6190500" y="3543625"/>
            <a:ext cx="28173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Scanner(File source)</a:t>
            </a:r>
            <a:endParaRPr b="1">
              <a:solidFill>
                <a:srgbClr val="FF0000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Scanner(String source)</a:t>
            </a:r>
            <a:endParaRPr b="1">
              <a:solidFill>
                <a:srgbClr val="FF0000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FF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Scanner(InputStream source)</a:t>
            </a:r>
            <a:endParaRPr b="1">
              <a:solidFill>
                <a:srgbClr val="FF0000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  <a:latin typeface="Nanum Gothic Coding"/>
              <a:ea typeface="Nanum Gothic Coding"/>
              <a:cs typeface="Nanum Gothic Coding"/>
              <a:sym typeface="Nanum Gothic Coding"/>
            </a:endParaRPr>
          </a:p>
        </p:txBody>
      </p:sp>
      <p:sp>
        <p:nvSpPr>
          <p:cNvPr id="127" name="Google Shape;127;p24"/>
          <p:cNvSpPr txBox="1"/>
          <p:nvPr/>
        </p:nvSpPr>
        <p:spPr>
          <a:xfrm>
            <a:off x="293625" y="767200"/>
            <a:ext cx="5715000" cy="10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/>
              <a:t>Scanner 클래스의 객체 생성은 데이터를 뽑아 올 대상과의 연결을 의미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연결 후에는 데이터 스캔 가능</a:t>
            </a:r>
            <a:endParaRPr/>
          </a:p>
        </p:txBody>
      </p:sp>
      <p:graphicFrame>
        <p:nvGraphicFramePr>
          <p:cNvPr id="128" name="Google Shape;128;p24"/>
          <p:cNvGraphicFramePr/>
          <p:nvPr/>
        </p:nvGraphicFramePr>
        <p:xfrm>
          <a:off x="369825" y="1657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{15093F74-50D8-44D2-8D9D-7958BC96FDFB}</a:tableStyleId>
              </a:tblPr>
              <a:tblGrid>
                <a:gridCol w="2105025"/>
                <a:gridCol w="36099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nextByte()</a:t>
                      </a:r>
                      <a:endParaRPr sz="1200"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Arimo"/>
                          <a:ea typeface="Arimo"/>
                          <a:cs typeface="Arimo"/>
                          <a:sym typeface="Arimo"/>
                        </a:rPr>
                        <a:t>입력값을 byte형으로 가져옵니다.</a:t>
                      </a:r>
                      <a:endParaRPr sz="12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nextShort()</a:t>
                      </a:r>
                      <a:endParaRPr sz="1200"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Arimo"/>
                          <a:ea typeface="Arimo"/>
                          <a:cs typeface="Arimo"/>
                          <a:sym typeface="Arimo"/>
                        </a:rPr>
                        <a:t>입력값을 short형으로 가져옵니다.</a:t>
                      </a:r>
                      <a:endParaRPr sz="12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nextInt()</a:t>
                      </a:r>
                      <a:endParaRPr sz="1200"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Arimo"/>
                          <a:ea typeface="Arimo"/>
                          <a:cs typeface="Arimo"/>
                          <a:sym typeface="Arimo"/>
                        </a:rPr>
                        <a:t>입력값을 int형으로 가져옵니다.</a:t>
                      </a:r>
                      <a:endParaRPr sz="12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nextLong()</a:t>
                      </a:r>
                      <a:endParaRPr sz="1200"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Arimo"/>
                          <a:ea typeface="Arimo"/>
                          <a:cs typeface="Arimo"/>
                          <a:sym typeface="Arimo"/>
                        </a:rPr>
                        <a:t>입력값을 long형으로 가져옵니다.</a:t>
                      </a:r>
                      <a:endParaRPr sz="12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nextFloat()</a:t>
                      </a:r>
                      <a:endParaRPr sz="1200"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Arimo"/>
                          <a:ea typeface="Arimo"/>
                          <a:cs typeface="Arimo"/>
                          <a:sym typeface="Arimo"/>
                        </a:rPr>
                        <a:t>입력값을 float형으로 가져옵니다.</a:t>
                      </a:r>
                      <a:endParaRPr sz="12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nextDouble()</a:t>
                      </a:r>
                      <a:endParaRPr sz="1200"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Arimo"/>
                          <a:ea typeface="Arimo"/>
                          <a:cs typeface="Arimo"/>
                          <a:sym typeface="Arimo"/>
                        </a:rPr>
                        <a:t>입력값을 double형으로 가져옵니다.</a:t>
                      </a:r>
                      <a:endParaRPr sz="12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next()</a:t>
                      </a:r>
                      <a:endParaRPr sz="1200"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Arimo"/>
                          <a:ea typeface="Arimo"/>
                          <a:cs typeface="Arimo"/>
                          <a:sym typeface="Arimo"/>
                        </a:rPr>
                        <a:t>입력값을 가져옵니다.</a:t>
                      </a:r>
                      <a:endParaRPr sz="12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Nanum Gothic Coding"/>
                          <a:ea typeface="Nanum Gothic Coding"/>
                          <a:cs typeface="Nanum Gothic Coding"/>
                          <a:sym typeface="Nanum Gothic Coding"/>
                        </a:rPr>
                        <a:t>nextLine()</a:t>
                      </a:r>
                      <a:endParaRPr sz="1200">
                        <a:latin typeface="Nanum Gothic Coding"/>
                        <a:ea typeface="Nanum Gothic Coding"/>
                        <a:cs typeface="Nanum Gothic Coding"/>
                        <a:sym typeface="Nanum Gothic Coding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200">
                          <a:latin typeface="Arimo"/>
                          <a:ea typeface="Arimo"/>
                          <a:cs typeface="Arimo"/>
                          <a:sym typeface="Arimo"/>
                        </a:rPr>
                        <a:t>입력값을 줄 단위로 가져옵니다.</a:t>
                      </a:r>
                      <a:endParaRPr sz="12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29" name="Google Shape;129;p24"/>
          <p:cNvSpPr txBox="1"/>
          <p:nvPr/>
        </p:nvSpPr>
        <p:spPr>
          <a:xfrm>
            <a:off x="6134080" y="3591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Ex02_Scanner1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6134080" y="66390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Ex03_Scanner2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