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  <p:sldMasterId id="214748366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Arimo"/>
      <p:regular r:id="rId18"/>
      <p:bold r:id="rId19"/>
      <p:italic r:id="rId20"/>
      <p:boldItalic r:id="rId21"/>
    </p:embeddedFont>
    <p:embeddedFont>
      <p:font typeface="Nanum Gothic Coding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italic.fntdata"/><Relationship Id="rId11" Type="http://schemas.openxmlformats.org/officeDocument/2006/relationships/slide" Target="slides/slide5.xml"/><Relationship Id="rId22" Type="http://schemas.openxmlformats.org/officeDocument/2006/relationships/font" Target="fonts/NanumGothicCoding-regular.fntdata"/><Relationship Id="rId10" Type="http://schemas.openxmlformats.org/officeDocument/2006/relationships/slide" Target="slides/slide4.xml"/><Relationship Id="rId21" Type="http://schemas.openxmlformats.org/officeDocument/2006/relationships/font" Target="fonts/Arim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NanumGothicCoding-bold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Arim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m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77ae68970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77ae68970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47b7bca2e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47b7bca2e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47b7bca19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47b7bca19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5b7593d2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5b7593d2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c095bbf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c095bbf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095bbfa98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095bbfa98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5b7593d29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5b7593d29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7b7bca19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7b7bca19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47b7bca2e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47b7bca2e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095bbfa9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095bbfa9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47b7bca2e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47b7bca2e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7350" y="0"/>
            <a:ext cx="7835100" cy="176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350" y="1690150"/>
            <a:ext cx="7835100" cy="597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350" y="2109350"/>
            <a:ext cx="7835100" cy="72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80150" y="1695600"/>
            <a:ext cx="25506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84800" y="1227600"/>
            <a:ext cx="19098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/>
              <a:t>자</a:t>
            </a:r>
            <a:r>
              <a:rPr b="1" lang="ko" sz="1600"/>
              <a:t>바 프로그래밍</a:t>
            </a:r>
            <a:endParaRPr b="1" sz="1600"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1925" y="29720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>
            <p:ph type="title"/>
          </p:nvPr>
        </p:nvSpPr>
        <p:spPr>
          <a:xfrm>
            <a:off x="784525" y="21744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7" name="Google Shape;17;p2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" name="Google Shape;18;p2"/>
          <p:cNvSpPr txBox="1"/>
          <p:nvPr/>
        </p:nvSpPr>
        <p:spPr>
          <a:xfrm>
            <a:off x="6228000" y="4896000"/>
            <a:ext cx="2328300" cy="1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이재환 / gikimirane@naver.com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58" name="Google Shape;58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63" name="Google Shape;63;p13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본문 슬라이드 1">
  <p:cSld name="TITLE_3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787175"/>
            <a:ext cx="9143999" cy="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909900"/>
            <a:ext cx="9143999" cy="2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rgbClr val="85200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8000" y="39600"/>
            <a:ext cx="499075" cy="27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2">
  <p:cSld name="TITLE_2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628000" y="0"/>
            <a:ext cx="14212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75" y="3816938"/>
            <a:ext cx="1200150" cy="1200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00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0000"/>
                </a:solidFill>
              </a:defRPr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>
            <a:off x="-47375" y="0"/>
            <a:ext cx="2747700" cy="51435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9125" y="-48025"/>
            <a:ext cx="9291601" cy="52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/>
          <p:nvPr/>
        </p:nvSpPr>
        <p:spPr>
          <a:xfrm>
            <a:off x="144000" y="144000"/>
            <a:ext cx="8860200" cy="4861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925" y="1971663"/>
            <a:ext cx="1200150" cy="120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2" name="Google Shape;42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 1" type="title">
  <p:cSld name="TITL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4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1"/>
          <p:cNvSpPr txBox="1"/>
          <p:nvPr>
            <p:ph idx="1" type="subTitle"/>
          </p:nvPr>
        </p:nvSpPr>
        <p:spPr>
          <a:xfrm>
            <a:off x="479725" y="1751900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lt1"/>
                </a:solidFill>
                <a:latin typeface="Nanum Gothic Coding"/>
                <a:ea typeface="Nanum Gothic Coding"/>
                <a:cs typeface="Nanum Gothic Coding"/>
                <a:sym typeface="Nanum Gothic Coding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latin typeface="Nanum Gothic Coding"/>
                <a:ea typeface="Nanum Gothic Coding"/>
                <a:cs typeface="Nanum Gothic Coding"/>
                <a:sym typeface="Nanum Gothic Coding"/>
              </a:defRPr>
            </a:lvl9pPr>
          </a:lstStyle>
          <a:p/>
        </p:txBody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479725" y="2098200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53" name="Google Shape;53;p11"/>
          <p:cNvCxnSpPr/>
          <p:nvPr/>
        </p:nvCxnSpPr>
        <p:spPr>
          <a:xfrm>
            <a:off x="631658" y="4856417"/>
            <a:ext cx="78408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3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27325" y="1762534"/>
            <a:ext cx="4719600" cy="10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메서드와 변수의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사용 가능 범위</a:t>
            </a:r>
            <a:endParaRPr/>
          </a:p>
        </p:txBody>
      </p:sp>
      <p:sp>
        <p:nvSpPr>
          <p:cNvPr id="85" name="Google Shape;85;p19"/>
          <p:cNvSpPr txBox="1"/>
          <p:nvPr>
            <p:ph idx="1" type="subTitle"/>
          </p:nvPr>
        </p:nvSpPr>
        <p:spPr>
          <a:xfrm>
            <a:off x="327325" y="1416234"/>
            <a:ext cx="4070100" cy="3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/>
              <a:t>Chapter 7</a:t>
            </a:r>
            <a:endParaRPr/>
          </a:p>
        </p:txBody>
      </p:sp>
      <p:sp>
        <p:nvSpPr>
          <p:cNvPr id="86" name="Google Shape;86;p19"/>
          <p:cNvSpPr txBox="1"/>
          <p:nvPr/>
        </p:nvSpPr>
        <p:spPr>
          <a:xfrm>
            <a:off x="372343" y="3023884"/>
            <a:ext cx="35805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chemeClr val="lt1"/>
                </a:solidFill>
              </a:rPr>
              <a:t>『</a:t>
            </a:r>
            <a:r>
              <a:rPr b="1" lang="ko" sz="1200">
                <a:solidFill>
                  <a:schemeClr val="lt1"/>
                </a:solidFill>
              </a:rPr>
              <a:t>이재환의 자바 프로그래밍 입문</a:t>
            </a:r>
            <a:r>
              <a:rPr lang="ko" sz="1200">
                <a:solidFill>
                  <a:schemeClr val="lt1"/>
                </a:solidFill>
              </a:rPr>
              <a:t>』의 </a:t>
            </a:r>
            <a:r>
              <a:rPr b="1" lang="ko" sz="1200">
                <a:solidFill>
                  <a:schemeClr val="lt1"/>
                </a:solidFill>
              </a:rPr>
              <a:t>강의교안</a:t>
            </a:r>
            <a:r>
              <a:rPr lang="ko" sz="1200">
                <a:solidFill>
                  <a:schemeClr val="lt1"/>
                </a:solidFill>
              </a:rPr>
              <a:t>입니다.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lt1"/>
                </a:solidFill>
              </a:rPr>
              <a:t>교재 구입</a:t>
            </a:r>
            <a:r>
              <a:rPr lang="ko" sz="1200">
                <a:solidFill>
                  <a:schemeClr val="lt1"/>
                </a:solidFill>
              </a:rPr>
              <a:t>은 </a:t>
            </a:r>
            <a:r>
              <a:rPr b="1" lang="ko" sz="1200">
                <a:solidFill>
                  <a:schemeClr val="lt1"/>
                </a:solidFill>
              </a:rPr>
              <a:t>골든래빗 출판사</a:t>
            </a:r>
            <a:r>
              <a:rPr lang="ko" sz="1200">
                <a:solidFill>
                  <a:schemeClr val="lt1"/>
                </a:solidFill>
              </a:rPr>
              <a:t>로 </a:t>
            </a:r>
            <a:r>
              <a:rPr b="1" lang="ko" sz="1200">
                <a:solidFill>
                  <a:schemeClr val="lt1"/>
                </a:solidFill>
              </a:rPr>
              <a:t>문의</a:t>
            </a:r>
            <a:r>
              <a:rPr lang="ko" sz="1200">
                <a:solidFill>
                  <a:schemeClr val="lt1"/>
                </a:solidFill>
              </a:rPr>
              <a:t>주시기 바랍니다.</a:t>
            </a:r>
            <a:endParaRPr sz="95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지금까지 배운 이름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64" name="Google Shape;164;p28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8"/>
          <p:cNvSpPr txBox="1"/>
          <p:nvPr/>
        </p:nvSpPr>
        <p:spPr>
          <a:xfrm>
            <a:off x="685800" y="762000"/>
            <a:ext cx="3765600" cy="40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>
                <a:solidFill>
                  <a:srgbClr val="7F0055"/>
                </a:solidFill>
              </a:rPr>
              <a:t>public</a:t>
            </a:r>
            <a:r>
              <a:rPr lang="ko" sz="1300"/>
              <a:t> </a:t>
            </a:r>
            <a:r>
              <a:rPr b="1" lang="ko" sz="1300">
                <a:solidFill>
                  <a:srgbClr val="7F0055"/>
                </a:solidFill>
              </a:rPr>
              <a:t>class</a:t>
            </a:r>
            <a:r>
              <a:rPr lang="ko" sz="1300"/>
              <a:t> BankAccount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String </a:t>
            </a:r>
            <a:r>
              <a:rPr lang="ko" sz="1300">
                <a:solidFill>
                  <a:srgbClr val="0000C0"/>
                </a:solidFill>
              </a:rPr>
              <a:t>name</a:t>
            </a:r>
            <a:r>
              <a:rPr lang="ko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long</a:t>
            </a:r>
            <a:r>
              <a:rPr lang="ko" sz="1300"/>
              <a:t> </a:t>
            </a:r>
            <a:r>
              <a:rPr lang="ko" sz="1300">
                <a:solidFill>
                  <a:srgbClr val="0000C0"/>
                </a:solidFill>
              </a:rPr>
              <a:t>balance</a:t>
            </a:r>
            <a:r>
              <a:rPr lang="ko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public</a:t>
            </a:r>
            <a:r>
              <a:rPr lang="ko" sz="1300"/>
              <a:t> </a:t>
            </a:r>
            <a:r>
              <a:rPr b="1" lang="ko" sz="1300">
                <a:solidFill>
                  <a:srgbClr val="7F0055"/>
                </a:solidFill>
              </a:rPr>
              <a:t>void</a:t>
            </a:r>
            <a:r>
              <a:rPr lang="ko" sz="1300"/>
              <a:t> deposit( </a:t>
            </a:r>
            <a:r>
              <a:rPr b="1" lang="ko" sz="1300">
                <a:solidFill>
                  <a:srgbClr val="7F0055"/>
                </a:solidFill>
              </a:rPr>
              <a:t>long</a:t>
            </a:r>
            <a:r>
              <a:rPr lang="ko" sz="1300"/>
              <a:t> </a:t>
            </a:r>
            <a:r>
              <a:rPr lang="ko" sz="1300">
                <a:solidFill>
                  <a:srgbClr val="6A3E3E"/>
                </a:solidFill>
              </a:rPr>
              <a:t>amount </a:t>
            </a:r>
            <a:r>
              <a:rPr lang="ko" sz="1300"/>
              <a:t>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b="1" lang="ko" sz="1300">
                <a:solidFill>
                  <a:srgbClr val="7F0055"/>
                </a:solidFill>
              </a:rPr>
              <a:t>int</a:t>
            </a:r>
            <a:r>
              <a:rPr lang="ko" sz="1300"/>
              <a:t> </a:t>
            </a:r>
            <a:r>
              <a:rPr lang="ko" sz="1300" u="sng">
                <a:solidFill>
                  <a:srgbClr val="6A3E3E"/>
                </a:solidFill>
              </a:rPr>
              <a:t>x</a:t>
            </a:r>
            <a:r>
              <a:rPr lang="ko" sz="1300"/>
              <a:t> = 0;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lang="ko" sz="1300">
                <a:solidFill>
                  <a:srgbClr val="3F7F5F"/>
                </a:solidFill>
              </a:rPr>
              <a:t>// ...</a:t>
            </a:r>
            <a:endParaRPr sz="13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</a:t>
            </a:r>
            <a:r>
              <a:rPr b="1" lang="ko" sz="1300">
                <a:solidFill>
                  <a:srgbClr val="7F0055"/>
                </a:solidFill>
              </a:rPr>
              <a:t>public</a:t>
            </a:r>
            <a:r>
              <a:rPr lang="ko" sz="1300"/>
              <a:t> </a:t>
            </a:r>
            <a:r>
              <a:rPr b="1" lang="ko" sz="1300">
                <a:solidFill>
                  <a:srgbClr val="7F0055"/>
                </a:solidFill>
              </a:rPr>
              <a:t>boolean</a:t>
            </a:r>
            <a:r>
              <a:rPr lang="ko" sz="1300"/>
              <a:t> withdraw (</a:t>
            </a:r>
            <a:r>
              <a:rPr b="1" lang="ko" sz="1300">
                <a:solidFill>
                  <a:srgbClr val="7F0055"/>
                </a:solidFill>
              </a:rPr>
              <a:t>int</a:t>
            </a:r>
            <a:r>
              <a:rPr lang="ko" sz="1300"/>
              <a:t> </a:t>
            </a:r>
            <a:r>
              <a:rPr lang="ko" sz="1300">
                <a:solidFill>
                  <a:srgbClr val="6A3E3E"/>
                </a:solidFill>
              </a:rPr>
              <a:t>amount</a:t>
            </a:r>
            <a:r>
              <a:rPr lang="ko" sz="1300"/>
              <a:t>)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{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lang="ko" sz="1300">
                <a:solidFill>
                  <a:srgbClr val="3F7F5F"/>
                </a:solidFill>
              </a:rPr>
              <a:t>// ...</a:t>
            </a:r>
            <a:endParaRPr sz="1300">
              <a:solidFill>
                <a:srgbClr val="3F7F5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	</a:t>
            </a:r>
            <a:r>
              <a:rPr b="1" lang="ko" sz="1300">
                <a:solidFill>
                  <a:srgbClr val="7F0055"/>
                </a:solidFill>
              </a:rPr>
              <a:t>return</a:t>
            </a:r>
            <a:r>
              <a:rPr lang="ko" sz="1300"/>
              <a:t> </a:t>
            </a:r>
            <a:r>
              <a:rPr b="1" lang="ko" sz="1300">
                <a:solidFill>
                  <a:srgbClr val="7F0055"/>
                </a:solidFill>
              </a:rPr>
              <a:t>true</a:t>
            </a:r>
            <a:r>
              <a:rPr lang="ko" sz="1300"/>
              <a:t>;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	}</a:t>
            </a:r>
            <a:endParaRPr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}</a:t>
            </a:r>
            <a:endParaRPr sz="1300"/>
          </a:p>
        </p:txBody>
      </p:sp>
      <p:sp>
        <p:nvSpPr>
          <p:cNvPr id="166" name="Google Shape;166;p28"/>
          <p:cNvSpPr/>
          <p:nvPr/>
        </p:nvSpPr>
        <p:spPr>
          <a:xfrm>
            <a:off x="1734350" y="834525"/>
            <a:ext cx="10704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8"/>
          <p:cNvSpPr txBox="1"/>
          <p:nvPr/>
        </p:nvSpPr>
        <p:spPr>
          <a:xfrm>
            <a:off x="3057450" y="784875"/>
            <a:ext cx="12192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클래스 이름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168" name="Google Shape;168;p28"/>
          <p:cNvCxnSpPr/>
          <p:nvPr/>
        </p:nvCxnSpPr>
        <p:spPr>
          <a:xfrm rot="10800000">
            <a:off x="2816850" y="958650"/>
            <a:ext cx="2427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8"/>
          <p:cNvSpPr/>
          <p:nvPr/>
        </p:nvSpPr>
        <p:spPr>
          <a:xfrm>
            <a:off x="2424325" y="3349125"/>
            <a:ext cx="6939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2600250" y="2826425"/>
            <a:ext cx="12192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FF0000"/>
                </a:solidFill>
              </a:rPr>
              <a:t>메서드 이름</a:t>
            </a:r>
            <a:endParaRPr b="1" sz="1100">
              <a:solidFill>
                <a:srgbClr val="FF0000"/>
              </a:solidFill>
            </a:endParaRPr>
          </a:p>
        </p:txBody>
      </p:sp>
      <p:cxnSp>
        <p:nvCxnSpPr>
          <p:cNvPr id="171" name="Google Shape;171;p28"/>
          <p:cNvCxnSpPr/>
          <p:nvPr/>
        </p:nvCxnSpPr>
        <p:spPr>
          <a:xfrm>
            <a:off x="2871726" y="3174025"/>
            <a:ext cx="0" cy="1947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8"/>
          <p:cNvSpPr/>
          <p:nvPr/>
        </p:nvSpPr>
        <p:spPr>
          <a:xfrm>
            <a:off x="2754350" y="1977525"/>
            <a:ext cx="10110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8"/>
          <p:cNvSpPr txBox="1"/>
          <p:nvPr/>
        </p:nvSpPr>
        <p:spPr>
          <a:xfrm>
            <a:off x="4153850" y="2091400"/>
            <a:ext cx="94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매개변수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174" name="Google Shape;174;p28"/>
          <p:cNvCxnSpPr/>
          <p:nvPr/>
        </p:nvCxnSpPr>
        <p:spPr>
          <a:xfrm rot="10800000">
            <a:off x="3765350" y="2176450"/>
            <a:ext cx="388500" cy="1839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8"/>
          <p:cNvSpPr/>
          <p:nvPr/>
        </p:nvSpPr>
        <p:spPr>
          <a:xfrm>
            <a:off x="1611350" y="2434725"/>
            <a:ext cx="1011000" cy="254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8"/>
          <p:cNvSpPr txBox="1"/>
          <p:nvPr/>
        </p:nvSpPr>
        <p:spPr>
          <a:xfrm>
            <a:off x="2885449" y="2369225"/>
            <a:ext cx="9426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지역변수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177" name="Google Shape;177;p28"/>
          <p:cNvCxnSpPr/>
          <p:nvPr/>
        </p:nvCxnSpPr>
        <p:spPr>
          <a:xfrm rot="10800000">
            <a:off x="2643250" y="2559933"/>
            <a:ext cx="24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8"/>
          <p:cNvSpPr/>
          <p:nvPr/>
        </p:nvSpPr>
        <p:spPr>
          <a:xfrm>
            <a:off x="1154150" y="1291725"/>
            <a:ext cx="1219200" cy="476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8"/>
          <p:cNvSpPr txBox="1"/>
          <p:nvPr/>
        </p:nvSpPr>
        <p:spPr>
          <a:xfrm>
            <a:off x="2658550" y="1356375"/>
            <a:ext cx="1567800" cy="35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0000FF"/>
                </a:solidFill>
              </a:rPr>
              <a:t>클래스의 멤버변수</a:t>
            </a:r>
            <a:endParaRPr b="1" sz="1100">
              <a:solidFill>
                <a:srgbClr val="0000FF"/>
              </a:solidFill>
            </a:endParaRPr>
          </a:p>
        </p:txBody>
      </p:sp>
      <p:cxnSp>
        <p:nvCxnSpPr>
          <p:cNvPr id="180" name="Google Shape;180;p28"/>
          <p:cNvCxnSpPr/>
          <p:nvPr/>
        </p:nvCxnSpPr>
        <p:spPr>
          <a:xfrm rot="10800000">
            <a:off x="2414650" y="1522541"/>
            <a:ext cx="2439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07-1.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메서드 정의하기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97" name="Google Shape;97;p21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21"/>
          <p:cNvSpPr txBox="1"/>
          <p:nvPr/>
        </p:nvSpPr>
        <p:spPr>
          <a:xfrm>
            <a:off x="1313850" y="1815275"/>
            <a:ext cx="16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수학에서</a:t>
            </a:r>
            <a:r>
              <a:rPr lang="ko">
                <a:solidFill>
                  <a:srgbClr val="FF0000"/>
                </a:solidFill>
              </a:rPr>
              <a:t>의 함수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4666650" y="1815275"/>
            <a:ext cx="166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자바</a:t>
            </a:r>
            <a:r>
              <a:rPr lang="ko">
                <a:solidFill>
                  <a:srgbClr val="0000FF"/>
                </a:solidFill>
              </a:rPr>
              <a:t>에서의 함수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0" name="Google Shape;100;p21"/>
          <p:cNvSpPr txBox="1"/>
          <p:nvPr/>
        </p:nvSpPr>
        <p:spPr>
          <a:xfrm>
            <a:off x="216000" y="789300"/>
            <a:ext cx="64449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다른 언어에서는 메서드를 함수</a:t>
            </a:r>
            <a:r>
              <a:rPr baseline="30000"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function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라고도 부른다.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엄밀히 구분하면 클래스 안에 존재하는 함수를 메서드라고 하는데,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자바에서 함수는 무조건 클래스 안에 존재하기 때문에 결국 모든 함수가 메서드가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101" name="Google Shape;101;p21"/>
          <p:cNvPicPr preferRelativeResize="0"/>
          <p:nvPr/>
        </p:nvPicPr>
        <p:blipFill rotWithShape="1">
          <a:blip r:embed="rId3">
            <a:alphaModFix/>
          </a:blip>
          <a:srcRect b="0" l="0" r="0" t="16205"/>
          <a:stretch/>
        </p:blipFill>
        <p:spPr>
          <a:xfrm>
            <a:off x="1248750" y="2266950"/>
            <a:ext cx="6147900" cy="200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07" name="Google Shape;107;p22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2"/>
          <p:cNvSpPr txBox="1"/>
          <p:nvPr/>
        </p:nvSpPr>
        <p:spPr>
          <a:xfrm>
            <a:off x="457200" y="914400"/>
            <a:ext cx="551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다음처럼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기능을 구현하는 것을 ‘메서드를 정의한다'라고 말한다.</a:t>
            </a:r>
            <a:endParaRPr/>
          </a:p>
        </p:txBody>
      </p:sp>
      <p:pic>
        <p:nvPicPr>
          <p:cNvPr id="109" name="Google Shape;10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625" y="1676600"/>
            <a:ext cx="4086225" cy="206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main 메서드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15" name="Google Shape;115;p23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" name="Google Shape;116;p23"/>
          <p:cNvSpPr txBox="1"/>
          <p:nvPr/>
        </p:nvSpPr>
        <p:spPr>
          <a:xfrm>
            <a:off x="598425" y="3319275"/>
            <a:ext cx="7843800" cy="10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public, static, void 선언이 의미하는 바는?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메서드 이름이 main인 이유는?                    </a:t>
            </a:r>
            <a:r>
              <a:rPr lang="ko">
                <a:solidFill>
                  <a:srgbClr val="FF0000"/>
                </a:solidFill>
              </a:rPr>
              <a:t>자바에서 정한 규칙 : 프로그램의 시작은 main에서부터!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main 옆에 있는 (String[] args)의 의미는?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/>
        </p:nvSpPr>
        <p:spPr>
          <a:xfrm>
            <a:off x="6126535" y="3140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Ex01_MethodType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700" y="886425"/>
            <a:ext cx="5309796" cy="191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메서드의 호출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24" name="Google Shape;124;p24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24" y="1073525"/>
            <a:ext cx="7120350" cy="1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메서드 종료하기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131" name="Google Shape;131;p25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5"/>
          <p:cNvSpPr txBox="1"/>
          <p:nvPr/>
        </p:nvSpPr>
        <p:spPr>
          <a:xfrm>
            <a:off x="228600" y="914400"/>
            <a:ext cx="5440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return은 어떤 값을 반환하는 데 사용하는 예약어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그런데 메서드의 기능을 중간에 종료하는 데도 사용한다.</a:t>
            </a:r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6117802" y="324170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Ex02_ReturnForExit</a:t>
            </a:r>
            <a:endParaRPr sz="1100">
              <a:solidFill>
                <a:srgbClr val="FF0000"/>
              </a:solidFill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700" y="2143850"/>
            <a:ext cx="4063307" cy="1934100"/>
          </a:xfrm>
          <a:prstGeom prst="rect">
            <a:avLst/>
          </a:prstGeom>
          <a:noFill/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969050" y="876500"/>
            <a:ext cx="52986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07-2.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변수</a:t>
            </a:r>
            <a:r>
              <a:rPr lang="ko"/>
              <a:t>의 사용 가능 범위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216000" y="216000"/>
            <a:ext cx="75147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latin typeface="Nanum Gothic Coding"/>
                <a:ea typeface="Nanum Gothic Coding"/>
                <a:cs typeface="Nanum Gothic Coding"/>
                <a:sym typeface="Nanum Gothic Coding"/>
              </a:rPr>
              <a:t>변수의 사용 가능 범위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145" name="Google Shape;145;p27"/>
          <p:cNvCxnSpPr/>
          <p:nvPr/>
        </p:nvCxnSpPr>
        <p:spPr>
          <a:xfrm>
            <a:off x="293625" y="676800"/>
            <a:ext cx="85638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00" y="761675"/>
            <a:ext cx="3029498" cy="3978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27"/>
          <p:cNvSpPr txBox="1"/>
          <p:nvPr/>
        </p:nvSpPr>
        <p:spPr>
          <a:xfrm>
            <a:off x="7495124" y="713100"/>
            <a:ext cx="12201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영역 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5679956" y="1028300"/>
            <a:ext cx="2540100" cy="35949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7425384" y="1133743"/>
            <a:ext cx="883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FF"/>
                </a:solidFill>
              </a:rPr>
              <a:t>영역 2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0" name="Google Shape;150;p27"/>
          <p:cNvSpPr/>
          <p:nvPr/>
        </p:nvSpPr>
        <p:spPr>
          <a:xfrm>
            <a:off x="5794945" y="1639020"/>
            <a:ext cx="2227500" cy="89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7"/>
          <p:cNvSpPr txBox="1"/>
          <p:nvPr/>
        </p:nvSpPr>
        <p:spPr>
          <a:xfrm>
            <a:off x="7338392" y="1614477"/>
            <a:ext cx="828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영역 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27"/>
          <p:cNvSpPr/>
          <p:nvPr/>
        </p:nvSpPr>
        <p:spPr>
          <a:xfrm>
            <a:off x="5794945" y="2613064"/>
            <a:ext cx="2227500" cy="6777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/>
        </p:nvSpPr>
        <p:spPr>
          <a:xfrm>
            <a:off x="7338392" y="2575957"/>
            <a:ext cx="828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영역 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27"/>
          <p:cNvSpPr/>
          <p:nvPr/>
        </p:nvSpPr>
        <p:spPr>
          <a:xfrm>
            <a:off x="5794945" y="3639295"/>
            <a:ext cx="2227500" cy="597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7338392" y="3597531"/>
            <a:ext cx="8283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영역 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27"/>
          <p:cNvSpPr txBox="1"/>
          <p:nvPr/>
        </p:nvSpPr>
        <p:spPr>
          <a:xfrm>
            <a:off x="228600" y="914400"/>
            <a:ext cx="4938900" cy="2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▶ 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자바에서 변수</a:t>
            </a: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의 구분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클래스변수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지역변수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매개변수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이런 변수들은 사용할 수 있는 범위가 지정되어 있다.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규칙은 간단하다.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작은 쪽에서 큰 쪽의 변수는 사용할 수 있지만, 반대로는 안 된다.</a:t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7"/>
          <p:cNvSpPr txBox="1"/>
          <p:nvPr/>
        </p:nvSpPr>
        <p:spPr>
          <a:xfrm>
            <a:off x="6129448" y="350367"/>
            <a:ext cx="30000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FF0000"/>
                </a:solidFill>
                <a:latin typeface="Arimo"/>
                <a:ea typeface="Arimo"/>
                <a:cs typeface="Arimo"/>
                <a:sym typeface="Arimo"/>
              </a:rPr>
              <a:t>Ex03_VariableScope</a:t>
            </a:r>
            <a:endParaRPr sz="1100">
              <a:solidFill>
                <a:srgbClr val="FF0000"/>
              </a:solidFill>
            </a:endParaRPr>
          </a:p>
        </p:txBody>
      </p:sp>
      <p:sp>
        <p:nvSpPr>
          <p:cNvPr id="158" name="Google Shape;158;p27"/>
          <p:cNvSpPr txBox="1"/>
          <p:nvPr/>
        </p:nvSpPr>
        <p:spPr>
          <a:xfrm>
            <a:off x="1465525" y="4305625"/>
            <a:ext cx="3846000" cy="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0000"/>
                </a:solidFill>
              </a:rPr>
              <a:t>같은 영역 내에서 동일 이름의 변수 선언 불가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