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Arimo"/>
      <p:regular r:id="rId15"/>
      <p:bold r:id="rId16"/>
      <p:italic r:id="rId17"/>
      <p:boldItalic r:id="rId18"/>
    </p:embeddedFont>
    <p:embeddedFont>
      <p:font typeface="Nanum Gothic Coding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anumGothicCoding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Arimo-regular.fntdata"/><Relationship Id="rId14" Type="http://schemas.openxmlformats.org/officeDocument/2006/relationships/slide" Target="slides/slide8.xml"/><Relationship Id="rId17" Type="http://schemas.openxmlformats.org/officeDocument/2006/relationships/font" Target="fonts/Arimo-italic.fntdata"/><Relationship Id="rId16" Type="http://schemas.openxmlformats.org/officeDocument/2006/relationships/font" Target="fonts/Arimo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NanumGothicCoding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Arim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77b0fa60c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77b0fa60c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7cd9508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7cd9508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1542ca24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1542ca24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1542ca24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1542ca24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1542ca24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1542ca24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1542ca24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1542ca24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7cd9508d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7cd9508d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7b7bca19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7b7bca19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7350" y="0"/>
            <a:ext cx="7835100" cy="17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50" y="1690150"/>
            <a:ext cx="7835100" cy="5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350" y="2109350"/>
            <a:ext cx="7835100" cy="7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780150" y="1695600"/>
            <a:ext cx="25506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84800" y="1227600"/>
            <a:ext cx="1909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자</a:t>
            </a:r>
            <a:r>
              <a:rPr b="1" lang="ko" sz="1600"/>
              <a:t>바 프로그래밍</a:t>
            </a:r>
            <a:endParaRPr b="1" sz="1600"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1925" y="29720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title"/>
          </p:nvPr>
        </p:nvSpPr>
        <p:spPr>
          <a:xfrm>
            <a:off x="784525" y="21744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7" name="Google Shape;17;p2"/>
          <p:cNvCxnSpPr/>
          <p:nvPr/>
        </p:nvCxnSpPr>
        <p:spPr>
          <a:xfrm>
            <a:off x="631658" y="4856417"/>
            <a:ext cx="784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2"/>
          <p:cNvSpPr txBox="1"/>
          <p:nvPr/>
        </p:nvSpPr>
        <p:spPr>
          <a:xfrm>
            <a:off x="6228000" y="4896000"/>
            <a:ext cx="23283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이재환 / gikimirane@naver.com</a:t>
            </a:r>
            <a:endParaRPr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 1">
  <p:cSld name="TITLE_3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87175"/>
            <a:ext cx="9143999" cy="2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900"/>
            <a:ext cx="9143999" cy="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8520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58" name="Google Shape;5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0" y="39600"/>
            <a:ext cx="499075" cy="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28000" y="0"/>
            <a:ext cx="142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38169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3" name="Google Shape;63;p13"/>
          <p:cNvSpPr/>
          <p:nvPr/>
        </p:nvSpPr>
        <p:spPr>
          <a:xfrm>
            <a:off x="-47375" y="0"/>
            <a:ext cx="27477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125" y="-48025"/>
            <a:ext cx="9291601" cy="5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144000" y="144000"/>
            <a:ext cx="8860200" cy="48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971663"/>
            <a:ext cx="1200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 1">
  <p:cSld name="TITLE_3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87175"/>
            <a:ext cx="9143999" cy="2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900"/>
            <a:ext cx="9143999" cy="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8520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0" y="39600"/>
            <a:ext cx="499075" cy="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28000" y="0"/>
            <a:ext cx="142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38169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>
            <a:off x="-47375" y="0"/>
            <a:ext cx="27477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125" y="-48025"/>
            <a:ext cx="9291601" cy="5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/>
          <p:nvPr/>
        </p:nvSpPr>
        <p:spPr>
          <a:xfrm>
            <a:off x="144000" y="144000"/>
            <a:ext cx="8860200" cy="48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971663"/>
            <a:ext cx="1200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/>
          <p:nvPr>
            <p:ph idx="1" type="subTitle"/>
          </p:nvPr>
        </p:nvSpPr>
        <p:spPr>
          <a:xfrm>
            <a:off x="479725" y="1751900"/>
            <a:ext cx="40701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479725" y="2098200"/>
            <a:ext cx="4719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53" name="Google Shape;53;p11"/>
          <p:cNvCxnSpPr/>
          <p:nvPr/>
        </p:nvCxnSpPr>
        <p:spPr>
          <a:xfrm>
            <a:off x="631658" y="4856417"/>
            <a:ext cx="784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it.ly/36UpWG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27325" y="1945800"/>
            <a:ext cx="4719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자바의 메모리 모델</a:t>
            </a:r>
            <a:endParaRPr/>
          </a:p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327325" y="1599500"/>
            <a:ext cx="40701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Chapter 10</a:t>
            </a:r>
            <a:endParaRPr/>
          </a:p>
        </p:txBody>
      </p:sp>
      <p:sp>
        <p:nvSpPr>
          <p:cNvPr id="86" name="Google Shape;86;p19"/>
          <p:cNvSpPr txBox="1"/>
          <p:nvPr/>
        </p:nvSpPr>
        <p:spPr>
          <a:xfrm>
            <a:off x="372343" y="2719084"/>
            <a:ext cx="3580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</a:rPr>
              <a:t>『</a:t>
            </a:r>
            <a:r>
              <a:rPr b="1" lang="ko" sz="1200">
                <a:solidFill>
                  <a:schemeClr val="lt1"/>
                </a:solidFill>
              </a:rPr>
              <a:t>이재환의 자바 프로그래밍 입문</a:t>
            </a:r>
            <a:r>
              <a:rPr lang="ko" sz="1200">
                <a:solidFill>
                  <a:schemeClr val="lt1"/>
                </a:solidFill>
              </a:rPr>
              <a:t>』의 </a:t>
            </a:r>
            <a:r>
              <a:rPr b="1" lang="ko" sz="1200">
                <a:solidFill>
                  <a:schemeClr val="lt1"/>
                </a:solidFill>
              </a:rPr>
              <a:t>강의교안</a:t>
            </a:r>
            <a:r>
              <a:rPr lang="ko" sz="1200">
                <a:solidFill>
                  <a:schemeClr val="lt1"/>
                </a:solidFill>
              </a:rPr>
              <a:t>입니다.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lt1"/>
                </a:solidFill>
              </a:rPr>
              <a:t>교재 구입</a:t>
            </a:r>
            <a:r>
              <a:rPr lang="ko" sz="1200">
                <a:solidFill>
                  <a:schemeClr val="lt1"/>
                </a:solidFill>
              </a:rPr>
              <a:t>은 </a:t>
            </a:r>
            <a:r>
              <a:rPr b="1" lang="ko" sz="1200">
                <a:solidFill>
                  <a:schemeClr val="lt1"/>
                </a:solidFill>
              </a:rPr>
              <a:t>골든래빗 출판사</a:t>
            </a:r>
            <a:r>
              <a:rPr lang="ko" sz="1200">
                <a:solidFill>
                  <a:schemeClr val="lt1"/>
                </a:solidFill>
              </a:rPr>
              <a:t>로 </a:t>
            </a:r>
            <a:r>
              <a:rPr b="1" lang="ko" sz="1200">
                <a:solidFill>
                  <a:schemeClr val="lt1"/>
                </a:solidFill>
              </a:rPr>
              <a:t>문의</a:t>
            </a:r>
            <a:r>
              <a:rPr lang="ko" sz="1200">
                <a:solidFill>
                  <a:schemeClr val="lt1"/>
                </a:solidFill>
              </a:rPr>
              <a:t>주시기 바랍니다.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Run-Time Data Areas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92" name="Google Shape;92;p20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20"/>
          <p:cNvSpPr txBox="1"/>
          <p:nvPr/>
        </p:nvSpPr>
        <p:spPr>
          <a:xfrm>
            <a:off x="293625" y="767900"/>
            <a:ext cx="7637700" cy="6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자</a:t>
            </a:r>
            <a:r>
              <a:rPr lang="ko">
                <a:solidFill>
                  <a:schemeClr val="dk1"/>
                </a:solidFill>
              </a:rPr>
              <a:t>바 가상 머신의 메모리 모델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자바 기술 문서 : </a:t>
            </a:r>
            <a:r>
              <a:rPr lang="ko" sz="1200" u="sng">
                <a:solidFill>
                  <a:schemeClr val="hlink"/>
                </a:solidFill>
                <a:hlinkClick r:id="rId3"/>
              </a:rPr>
              <a:t>https://bit.ly/36UpWGL</a:t>
            </a:r>
            <a:r>
              <a:rPr lang="ko" sz="1200">
                <a:solidFill>
                  <a:schemeClr val="dk1"/>
                </a:solidFill>
              </a:rPr>
              <a:t>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0"/>
          <p:cNvSpPr/>
          <p:nvPr/>
        </p:nvSpPr>
        <p:spPr>
          <a:xfrm>
            <a:off x="1515725" y="1539550"/>
            <a:ext cx="5705100" cy="300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0"/>
          <p:cNvSpPr/>
          <p:nvPr/>
        </p:nvSpPr>
        <p:spPr>
          <a:xfrm>
            <a:off x="1603950" y="1637575"/>
            <a:ext cx="1774200" cy="2832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0"/>
          <p:cNvSpPr/>
          <p:nvPr/>
        </p:nvSpPr>
        <p:spPr>
          <a:xfrm>
            <a:off x="3471486" y="1637575"/>
            <a:ext cx="1774200" cy="2832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/>
          <p:nvPr/>
        </p:nvSpPr>
        <p:spPr>
          <a:xfrm>
            <a:off x="5337275" y="1637575"/>
            <a:ext cx="1774200" cy="2832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/>
        </p:nvSpPr>
        <p:spPr>
          <a:xfrm>
            <a:off x="1559375" y="1649600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메서드 영역</a:t>
            </a: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3464375" y="1649600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스택 영역</a:t>
            </a: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5369375" y="1649600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힙 영역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1655175" y="3968425"/>
            <a:ext cx="16446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상수 풀</a:t>
            </a:r>
            <a:endParaRPr sz="1200"/>
          </a:p>
        </p:txBody>
      </p:sp>
      <p:sp>
        <p:nvSpPr>
          <p:cNvPr id="102" name="Google Shape;102;p20"/>
          <p:cNvSpPr txBox="1"/>
          <p:nvPr/>
        </p:nvSpPr>
        <p:spPr>
          <a:xfrm>
            <a:off x="1655175" y="3225863"/>
            <a:ext cx="1644600" cy="685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static 영역</a:t>
            </a:r>
            <a:endParaRPr sz="1200"/>
          </a:p>
        </p:txBody>
      </p:sp>
      <p:sp>
        <p:nvSpPr>
          <p:cNvPr id="103" name="Google Shape;103;p20"/>
          <p:cNvSpPr/>
          <p:nvPr/>
        </p:nvSpPr>
        <p:spPr>
          <a:xfrm>
            <a:off x="5468450" y="2073350"/>
            <a:ext cx="735300" cy="7647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객체1</a:t>
            </a:r>
            <a:endParaRPr sz="1000"/>
          </a:p>
        </p:txBody>
      </p:sp>
      <p:sp>
        <p:nvSpPr>
          <p:cNvPr id="104" name="Google Shape;104;p20"/>
          <p:cNvSpPr/>
          <p:nvPr/>
        </p:nvSpPr>
        <p:spPr>
          <a:xfrm>
            <a:off x="5929175" y="2500225"/>
            <a:ext cx="1106100" cy="833100"/>
          </a:xfrm>
          <a:prstGeom prst="triangle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객체2</a:t>
            </a:r>
            <a:endParaRPr sz="1000"/>
          </a:p>
        </p:txBody>
      </p:sp>
      <p:sp>
        <p:nvSpPr>
          <p:cNvPr id="105" name="Google Shape;105;p20"/>
          <p:cNvSpPr txBox="1"/>
          <p:nvPr/>
        </p:nvSpPr>
        <p:spPr>
          <a:xfrm>
            <a:off x="1655175" y="2126800"/>
            <a:ext cx="1644600" cy="1022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프로그램 실행 코드</a:t>
            </a:r>
            <a:endParaRPr sz="1200"/>
          </a:p>
        </p:txBody>
      </p:sp>
      <p:sp>
        <p:nvSpPr>
          <p:cNvPr id="106" name="Google Shape;106;p20"/>
          <p:cNvSpPr/>
          <p:nvPr/>
        </p:nvSpPr>
        <p:spPr>
          <a:xfrm>
            <a:off x="3554675" y="3451100"/>
            <a:ext cx="1616700" cy="903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3540575" y="3402200"/>
            <a:ext cx="129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method1 frame</a:t>
            </a:r>
            <a:endParaRPr sz="1200"/>
          </a:p>
        </p:txBody>
      </p:sp>
      <p:sp>
        <p:nvSpPr>
          <p:cNvPr id="108" name="Google Shape;108;p20"/>
          <p:cNvSpPr txBox="1"/>
          <p:nvPr/>
        </p:nvSpPr>
        <p:spPr>
          <a:xfrm>
            <a:off x="3636375" y="4051275"/>
            <a:ext cx="1459800" cy="241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매개변수</a:t>
            </a:r>
            <a:endParaRPr sz="1100"/>
          </a:p>
        </p:txBody>
      </p:sp>
      <p:sp>
        <p:nvSpPr>
          <p:cNvPr id="109" name="Google Shape;109;p20"/>
          <p:cNvSpPr txBox="1"/>
          <p:nvPr/>
        </p:nvSpPr>
        <p:spPr>
          <a:xfrm>
            <a:off x="3636375" y="3746475"/>
            <a:ext cx="1459800" cy="241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지역변수</a:t>
            </a:r>
            <a:endParaRPr sz="1100"/>
          </a:p>
        </p:txBody>
      </p:sp>
      <p:sp>
        <p:nvSpPr>
          <p:cNvPr id="110" name="Google Shape;110;p20"/>
          <p:cNvSpPr/>
          <p:nvPr/>
        </p:nvSpPr>
        <p:spPr>
          <a:xfrm>
            <a:off x="3554675" y="2460500"/>
            <a:ext cx="1616700" cy="903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3540575" y="2411600"/>
            <a:ext cx="129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method2 frame</a:t>
            </a:r>
            <a:endParaRPr sz="1200"/>
          </a:p>
        </p:txBody>
      </p:sp>
      <p:sp>
        <p:nvSpPr>
          <p:cNvPr id="112" name="Google Shape;112;p20"/>
          <p:cNvSpPr txBox="1"/>
          <p:nvPr/>
        </p:nvSpPr>
        <p:spPr>
          <a:xfrm>
            <a:off x="3636375" y="3060675"/>
            <a:ext cx="1459800" cy="241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매개변수</a:t>
            </a:r>
            <a:endParaRPr sz="1100"/>
          </a:p>
        </p:txBody>
      </p:sp>
      <p:sp>
        <p:nvSpPr>
          <p:cNvPr id="113" name="Google Shape;113;p20"/>
          <p:cNvSpPr txBox="1"/>
          <p:nvPr/>
        </p:nvSpPr>
        <p:spPr>
          <a:xfrm>
            <a:off x="3636375" y="2755875"/>
            <a:ext cx="1459800" cy="241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지역변수</a:t>
            </a:r>
            <a:endParaRPr sz="1100"/>
          </a:p>
        </p:txBody>
      </p:sp>
      <p:sp>
        <p:nvSpPr>
          <p:cNvPr id="114" name="Google Shape;114;p20"/>
          <p:cNvSpPr/>
          <p:nvPr/>
        </p:nvSpPr>
        <p:spPr>
          <a:xfrm>
            <a:off x="5554450" y="3588325"/>
            <a:ext cx="1195800" cy="704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객체3</a:t>
            </a:r>
            <a:endParaRPr sz="1000"/>
          </a:p>
        </p:txBody>
      </p:sp>
      <p:sp>
        <p:nvSpPr>
          <p:cNvPr id="115" name="Google Shape;115;p20"/>
          <p:cNvSpPr/>
          <p:nvPr/>
        </p:nvSpPr>
        <p:spPr>
          <a:xfrm>
            <a:off x="3593900" y="2039500"/>
            <a:ext cx="437500" cy="431325"/>
          </a:xfrm>
          <a:custGeom>
            <a:rect b="b" l="l" r="r" t="t"/>
            <a:pathLst>
              <a:path extrusionOk="0" h="17253" w="17500">
                <a:moveTo>
                  <a:pt x="0" y="0"/>
                </a:moveTo>
                <a:cubicBezTo>
                  <a:pt x="5898" y="2948"/>
                  <a:pt x="10630" y="7885"/>
                  <a:pt x="15292" y="12547"/>
                </a:cubicBezTo>
                <a:cubicBezTo>
                  <a:pt x="16461" y="13716"/>
                  <a:pt x="18515" y="17253"/>
                  <a:pt x="16861" y="17253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6" name="Google Shape;116;p20"/>
          <p:cNvSpPr/>
          <p:nvPr/>
        </p:nvSpPr>
        <p:spPr>
          <a:xfrm>
            <a:off x="4541097" y="1974091"/>
            <a:ext cx="425175" cy="477125"/>
          </a:xfrm>
          <a:custGeom>
            <a:rect b="b" l="l" r="r" t="t"/>
            <a:pathLst>
              <a:path extrusionOk="0" h="19085" w="17007">
                <a:moveTo>
                  <a:pt x="147" y="19085"/>
                </a:moveTo>
                <a:cubicBezTo>
                  <a:pt x="-1030" y="10842"/>
                  <a:pt x="9560" y="-3069"/>
                  <a:pt x="17007" y="65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디버깅하며 배우는 스택영역 원리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22" name="Google Shape;122;p21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00" y="1158200"/>
            <a:ext cx="7315201" cy="31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6139013" y="314067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Ex01_MemoryInStack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main 메서드 요소 더 깊이 이해하기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30" name="Google Shape;130;p22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1" name="Google Shape;131;p22"/>
          <p:cNvPicPr preferRelativeResize="0"/>
          <p:nvPr/>
        </p:nvPicPr>
        <p:blipFill rotWithShape="1">
          <a:blip r:embed="rId3">
            <a:alphaModFix/>
          </a:blip>
          <a:srcRect b="0" l="6191" r="0" t="0"/>
          <a:stretch/>
        </p:blipFill>
        <p:spPr>
          <a:xfrm>
            <a:off x="2031525" y="2057400"/>
            <a:ext cx="4226400" cy="154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22"/>
          <p:cNvCxnSpPr/>
          <p:nvPr/>
        </p:nvCxnSpPr>
        <p:spPr>
          <a:xfrm rot="10800000">
            <a:off x="3315675" y="2748100"/>
            <a:ext cx="0" cy="568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2"/>
          <p:cNvCxnSpPr/>
          <p:nvPr/>
        </p:nvCxnSpPr>
        <p:spPr>
          <a:xfrm rot="10800000">
            <a:off x="4458675" y="2748100"/>
            <a:ext cx="0" cy="568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2"/>
          <p:cNvCxnSpPr/>
          <p:nvPr/>
        </p:nvCxnSpPr>
        <p:spPr>
          <a:xfrm rot="10800000">
            <a:off x="2706075" y="2748100"/>
            <a:ext cx="0" cy="568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2"/>
          <p:cNvSpPr txBox="1"/>
          <p:nvPr/>
        </p:nvSpPr>
        <p:spPr>
          <a:xfrm>
            <a:off x="228600" y="914400"/>
            <a:ext cx="75147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왜 모든 프로그램에서 다음 부분에 static 지시자가 쓰였는지,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왜 메서드 이름이 main인지,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왜 앞에 public은 왜 붙어 있는지 이제 이해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가 되는가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디버깅하며 배우는 힙영역 원리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41" name="Google Shape;141;p23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3"/>
          <p:cNvSpPr txBox="1"/>
          <p:nvPr/>
        </p:nvSpPr>
        <p:spPr>
          <a:xfrm>
            <a:off x="6139013" y="314067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Ex02_MemoryInHeap1</a:t>
            </a:r>
            <a:endParaRPr sz="1100">
              <a:solidFill>
                <a:srgbClr val="FF0000"/>
              </a:solidFill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964525"/>
            <a:ext cx="7315199" cy="3559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디버깅하며 배우는 힙영역 객</a:t>
            </a: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체 참조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49" name="Google Shape;149;p24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4"/>
          <p:cNvSpPr txBox="1"/>
          <p:nvPr/>
        </p:nvSpPr>
        <p:spPr>
          <a:xfrm>
            <a:off x="6139013" y="314067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Ex03_MemoryInHeap2</a:t>
            </a:r>
            <a:endParaRPr sz="1100">
              <a:solidFill>
                <a:srgbClr val="FF0000"/>
              </a:solidFill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875" y="1025650"/>
            <a:ext cx="7315199" cy="329932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/>
          <p:nvPr/>
        </p:nvSpPr>
        <p:spPr>
          <a:xfrm>
            <a:off x="6646550" y="2186825"/>
            <a:ext cx="1146900" cy="28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/>
          <p:nvPr/>
        </p:nvSpPr>
        <p:spPr>
          <a:xfrm>
            <a:off x="6646550" y="2673433"/>
            <a:ext cx="1146900" cy="28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Garbage Collection에 대한 추가 설명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59" name="Google Shape;159;p25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5"/>
          <p:cNvSpPr txBox="1"/>
          <p:nvPr/>
        </p:nvSpPr>
        <p:spPr>
          <a:xfrm>
            <a:off x="293625" y="920300"/>
            <a:ext cx="7637700" cy="29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</a:t>
            </a:r>
            <a:r>
              <a:rPr lang="ko"/>
              <a:t>GC는 한 번도 발생하지 않을 수 있다.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GC가 발생하면, 소멸의 대상이 되는 인스턴스는 결정되지만 이것이 실제 소멸로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  </a:t>
            </a:r>
            <a:r>
              <a:rPr lang="ko">
                <a:solidFill>
                  <a:srgbClr val="FF0000"/>
                </a:solidFill>
              </a:rPr>
              <a:t>바로</a:t>
            </a:r>
            <a:r>
              <a:rPr lang="ko">
                <a:solidFill>
                  <a:schemeClr val="dk1"/>
                </a:solidFill>
              </a:rPr>
              <a:t> 이어지지는 않는다.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인스턴스의 실제 소멸로 이어지지 않은 상태에서 프로그램이 종료될 수도 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  종료가 되면 어차피 인스턴스는 소멸 된다.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따라서 반드시 finalize 메서드가 반드시 호출되기 원한다면 아래에서 보이는 코드가 추가로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  삽입되어야 한다.</a:t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628" y="3510526"/>
            <a:ext cx="5277624" cy="105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