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Nanum Gothic Coding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anumGothicCoding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anumGothicCoding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b3b166a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b3b166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21711e9a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21711e9a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c354ed9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c354ed9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21711e9a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21711e9a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21711e9a0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21711e9a0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7bfabbe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7bfabbe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21711e9a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21711e9a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21711e9a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21711e9a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c354ed9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c354ed9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c354ed9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c354ed9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21711e9a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21711e9a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21711e9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21711e9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5c0d5c6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5c0d5c6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c0d5c66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c0d5c66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5c1d6e9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5c1d6e9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21711e9a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21711e9a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354ed9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354ed9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21711e9a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21711e9a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클래스의 상속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12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의 상속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8"/>
          <p:cNvSpPr txBox="1"/>
          <p:nvPr/>
        </p:nvSpPr>
        <p:spPr>
          <a:xfrm>
            <a:off x="293625" y="957050"/>
            <a:ext cx="6605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인터페이스끼리 상속도 가능하다.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인터페이스가 일반 클래스를 상속할 수는 없다.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623161" y="2905325"/>
            <a:ext cx="17646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인터페이스 상속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08186" y="1804825"/>
            <a:ext cx="2156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A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= 2;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greet();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308182" y="3243600"/>
            <a:ext cx="3128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B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extends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A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bye();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 flipH="1">
            <a:off x="1812666" y="3091575"/>
            <a:ext cx="813600" cy="284400"/>
          </a:xfrm>
          <a:prstGeom prst="bentConnector3">
            <a:avLst>
              <a:gd fmla="val 10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8"/>
          <p:cNvSpPr txBox="1"/>
          <p:nvPr/>
        </p:nvSpPr>
        <p:spPr>
          <a:xfrm>
            <a:off x="4818721" y="1900225"/>
            <a:ext cx="31287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A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extends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X, Y, Z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…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941675" y="2572950"/>
            <a:ext cx="21369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인터페이스 다중 상속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8" name="Google Shape;188;p28"/>
          <p:cNvCxnSpPr>
            <a:stCxn id="187" idx="0"/>
          </p:cNvCxnSpPr>
          <p:nvPr/>
        </p:nvCxnSpPr>
        <p:spPr>
          <a:xfrm rot="10800000">
            <a:off x="7000825" y="2285250"/>
            <a:ext cx="9300" cy="28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4610950" y="1913000"/>
            <a:ext cx="0" cy="2698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인터페이스의 구현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9"/>
          <p:cNvSpPr txBox="1"/>
          <p:nvPr/>
        </p:nvSpPr>
        <p:spPr>
          <a:xfrm>
            <a:off x="228600" y="838200"/>
            <a:ext cx="3000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class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B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implements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A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say()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	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2686100" y="1365925"/>
            <a:ext cx="46074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인터페이스 A의 추상 메서드를 구상 메서드로 구현</a:t>
            </a:r>
            <a:endParaRPr/>
          </a:p>
        </p:txBody>
      </p:sp>
      <p:cxnSp>
        <p:nvCxnSpPr>
          <p:cNvPr id="198" name="Google Shape;198;p29"/>
          <p:cNvCxnSpPr/>
          <p:nvPr/>
        </p:nvCxnSpPr>
        <p:spPr>
          <a:xfrm rot="10800000">
            <a:off x="2382200" y="1566025"/>
            <a:ext cx="30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9"/>
          <p:cNvSpPr/>
          <p:nvPr/>
        </p:nvSpPr>
        <p:spPr>
          <a:xfrm>
            <a:off x="1000047" y="895550"/>
            <a:ext cx="9510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4206023" y="3451625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class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B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implements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X, Y, Z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…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5257298" y="2837025"/>
            <a:ext cx="21564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다중 인터페이스 구현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5953373" y="3503475"/>
            <a:ext cx="774300" cy="32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9"/>
          <p:cNvCxnSpPr>
            <a:stCxn id="201" idx="2"/>
          </p:cNvCxnSpPr>
          <p:nvPr/>
        </p:nvCxnSpPr>
        <p:spPr>
          <a:xfrm>
            <a:off x="6335498" y="3237225"/>
            <a:ext cx="0" cy="26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 flipH="1" rot="10800000">
            <a:off x="777350" y="2009175"/>
            <a:ext cx="4907700" cy="18774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상속과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 동시 구현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0" name="Google Shape;210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0"/>
          <p:cNvSpPr txBox="1"/>
          <p:nvPr/>
        </p:nvSpPr>
        <p:spPr>
          <a:xfrm>
            <a:off x="1208025" y="2153600"/>
            <a:ext cx="4443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class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B 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extends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A,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implements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X, Y, Z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… 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2014325" y="2205447"/>
            <a:ext cx="774300" cy="32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3118128" y="2205450"/>
            <a:ext cx="984000" cy="32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293625" y="1100250"/>
            <a:ext cx="6344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상속과 인터페이스를 동시에 사용한다면 다음 순서를 따른다.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앞에서 먼저 상속 표시를 해주고, 뒤에서 인터페이스를 필요한 만큼 표시해준다. 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612071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Chapter12_4 / Ex01_Meet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25" y="1006575"/>
            <a:ext cx="6749026" cy="34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와 추상 클래스의 차이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2" name="Google Shape;222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1"/>
          <p:cNvSpPr txBox="1"/>
          <p:nvPr/>
        </p:nvSpPr>
        <p:spPr>
          <a:xfrm>
            <a:off x="293625" y="871650"/>
            <a:ext cx="37758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클래스 간의 상속 관계를 통해 건물이라는 본질을 유지하게 하려면 추상 클래스를 통한 상속 기능을 사용하고, 단지 기능만을 구현하려면 인터페이스를 사용한다.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612071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Chapter12_4 / </a:t>
            </a: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Ex02_Starcraft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기존의 인터페이스 문제점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0" name="Google Shape;230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89300"/>
            <a:ext cx="5188149" cy="39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 디폴트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7" name="Google Shape;237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778175"/>
            <a:ext cx="5679626" cy="39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다형성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4" name="Google Shape;244;p3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4"/>
          <p:cNvSpPr txBox="1"/>
          <p:nvPr/>
        </p:nvSpPr>
        <p:spPr>
          <a:xfrm>
            <a:off x="293625" y="899450"/>
            <a:ext cx="732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상속한 클래스의 객체는 슈퍼 클래스로도 서브 클래스로도 다룰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이렇게 하나의 객체와 메서드가 많은 형태를 가지고 있는 것을 다형성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polymorphism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이라고 한다.</a:t>
            </a: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2056975" y="2676550"/>
            <a:ext cx="1499700" cy="113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2056975" y="2215825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Super 클래스</a:t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2184425" y="2843200"/>
            <a:ext cx="114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getPrice();</a:t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4390025" y="2676550"/>
            <a:ext cx="1499700" cy="113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4390025" y="2215825"/>
            <a:ext cx="13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클래스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4517475" y="2843200"/>
            <a:ext cx="114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name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getPrice();</a:t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3674425" y="3048125"/>
            <a:ext cx="593100" cy="33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3654275" y="2747800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상속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다형성 (폴리모피즘)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1224600"/>
            <a:ext cx="6291200" cy="32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/>
        </p:nvSpPr>
        <p:spPr>
          <a:xfrm>
            <a:off x="240450" y="751900"/>
            <a:ext cx="6675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하위클래스 객체를 상위클래스 객체에 대입하여 사용할 수 있다.</a:t>
            </a:r>
            <a:br>
              <a:rPr lang="ko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다형성 (폴리모피즘)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7" name="Google Shape;267;p3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6"/>
          <p:cNvSpPr txBox="1"/>
          <p:nvPr/>
        </p:nvSpPr>
        <p:spPr>
          <a:xfrm>
            <a:off x="240450" y="751900"/>
            <a:ext cx="8563800" cy="3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하지만 상위클래스의 객체를 하위클래스의 객체로 대입할 수는 없다.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 클래스의 설계도를 바탕으로 name 변수를 사용하면, 생성된 객체에는 해당 변수가 없어 에러가 발생하게 된다. 이러한 이유로 </a:t>
            </a:r>
            <a:r>
              <a:rPr lang="ko">
                <a:solidFill>
                  <a:srgbClr val="FF0000"/>
                </a:solidFill>
              </a:rPr>
              <a:t>상위클래스의 객체를 하위클래스의 객체로 대입하는 것을 막고 있다.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25" y="1156325"/>
            <a:ext cx="5435600" cy="27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6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Chapter12_5 / Ex01_Polymorphism1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6117802" y="703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Chapter12_5 / Ex02_Polymorphism2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instanceof 연산자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7"/>
          <p:cNvSpPr txBox="1"/>
          <p:nvPr/>
        </p:nvSpPr>
        <p:spPr>
          <a:xfrm>
            <a:off x="293625" y="851850"/>
            <a:ext cx="53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instanceof 는 객체가 지정한 클래스형의 객체인지를 조사하는 연산자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1056125" y="1298825"/>
            <a:ext cx="55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boolean bCheck = obj instanceof MyClass;</a:t>
            </a:r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1938375" y="2014425"/>
            <a:ext cx="16566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클래스형 변수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81" name="Google Shape;281;p37"/>
          <p:cNvCxnSpPr>
            <a:stCxn id="280" idx="0"/>
          </p:cNvCxnSpPr>
          <p:nvPr/>
        </p:nvCxnSpPr>
        <p:spPr>
          <a:xfrm rot="10800000">
            <a:off x="2766675" y="1700625"/>
            <a:ext cx="0" cy="3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7"/>
          <p:cNvSpPr txBox="1"/>
          <p:nvPr/>
        </p:nvSpPr>
        <p:spPr>
          <a:xfrm>
            <a:off x="3650842" y="2014425"/>
            <a:ext cx="1450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클래스명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rot="10800000">
            <a:off x="4147642" y="1700625"/>
            <a:ext cx="0" cy="3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7"/>
          <p:cNvSpPr txBox="1"/>
          <p:nvPr/>
        </p:nvSpPr>
        <p:spPr>
          <a:xfrm>
            <a:off x="293625" y="2756850"/>
            <a:ext cx="67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instanceof는 지정한 인터페이스를 오브젝트가 구현하고 있는지를 조사할 수도 있다.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1032000" y="3346875"/>
            <a:ext cx="55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boolean bCheck = obj instanceof MyInterface;</a:t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1914250" y="4062475"/>
            <a:ext cx="16566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클래스형 변수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87" name="Google Shape;287;p37"/>
          <p:cNvCxnSpPr>
            <a:stCxn id="286" idx="0"/>
          </p:cNvCxnSpPr>
          <p:nvPr/>
        </p:nvCxnSpPr>
        <p:spPr>
          <a:xfrm rot="10800000">
            <a:off x="2742550" y="3748675"/>
            <a:ext cx="0" cy="3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7"/>
          <p:cNvSpPr txBox="1"/>
          <p:nvPr/>
        </p:nvSpPr>
        <p:spPr>
          <a:xfrm>
            <a:off x="3626717" y="4062475"/>
            <a:ext cx="1450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인터페이스명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89" name="Google Shape;289;p37"/>
          <p:cNvCxnSpPr/>
          <p:nvPr/>
        </p:nvCxnSpPr>
        <p:spPr>
          <a:xfrm rot="10800000">
            <a:off x="4123517" y="3748675"/>
            <a:ext cx="0" cy="3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7"/>
          <p:cNvSpPr txBox="1"/>
          <p:nvPr/>
        </p:nvSpPr>
        <p:spPr>
          <a:xfrm>
            <a:off x="610802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Chapter12_5 / Ex03_instanceof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6108025" y="703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Chapter12_5 / </a:t>
            </a: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Ex04_Polymorphism3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상속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25" y="976625"/>
            <a:ext cx="7009775" cy="35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상속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9" name="Google Shape;99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21"/>
          <p:cNvSpPr txBox="1"/>
          <p:nvPr/>
        </p:nvSpPr>
        <p:spPr>
          <a:xfrm>
            <a:off x="4291750" y="1381600"/>
            <a:ext cx="376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Marine </a:t>
            </a:r>
            <a:r>
              <a:rPr b="1" lang="ko">
                <a:solidFill>
                  <a:srgbClr val="FF0000"/>
                </a:solidFill>
              </a:rPr>
              <a:t>extends</a:t>
            </a:r>
            <a:r>
              <a:rPr lang="ko"/>
              <a:t>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4546625" y="853575"/>
            <a:ext cx="11664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자식 클래스</a:t>
            </a:r>
            <a:endParaRPr/>
          </a:p>
        </p:txBody>
      </p:sp>
      <p:cxnSp>
        <p:nvCxnSpPr>
          <p:cNvPr id="102" name="Google Shape;102;p21"/>
          <p:cNvCxnSpPr>
            <a:stCxn id="101" idx="2"/>
          </p:cNvCxnSpPr>
          <p:nvPr/>
        </p:nvCxnSpPr>
        <p:spPr>
          <a:xfrm>
            <a:off x="5129825" y="1253775"/>
            <a:ext cx="0" cy="24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1"/>
          <p:cNvSpPr txBox="1"/>
          <p:nvPr/>
        </p:nvSpPr>
        <p:spPr>
          <a:xfrm>
            <a:off x="5805036" y="853575"/>
            <a:ext cx="11664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부모 클래스</a:t>
            </a:r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6312036" y="1253775"/>
            <a:ext cx="0" cy="24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1"/>
          <p:cNvSpPr txBox="1"/>
          <p:nvPr/>
        </p:nvSpPr>
        <p:spPr>
          <a:xfrm>
            <a:off x="197150" y="853575"/>
            <a:ext cx="83469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서브 클래스를 만들기 위해서는 </a:t>
            </a:r>
            <a:r>
              <a:rPr b="1" lang="ko">
                <a:solidFill>
                  <a:srgbClr val="FF0000"/>
                </a:solidFill>
              </a:rPr>
              <a:t>extends</a:t>
            </a:r>
            <a:r>
              <a:rPr lang="ko"/>
              <a:t>를 사용한다.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610273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Chapter12_1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50" y="2504500"/>
            <a:ext cx="6848900" cy="22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오버라이딩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3" name="Google Shape;113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2"/>
          <p:cNvSpPr txBox="1"/>
          <p:nvPr/>
        </p:nvSpPr>
        <p:spPr>
          <a:xfrm>
            <a:off x="293625" y="1056700"/>
            <a:ext cx="8137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오버라이딩이란 상속된 메서드와 동일한 이름, 동일한 인수를 가지는 메서드를 정의하여 메서드를 덮어쓰는 것이다. 반환값의 형도 같아야만 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오버라이딩은 다음과 같이 두 가지 목적으로 사용한다.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부모 클래스 메서드의 기능 변경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부모 클래스 메서드에 기능 추가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상속이 제한되는 final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1" name="Google Shape;121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3"/>
          <p:cNvSpPr txBox="1"/>
          <p:nvPr/>
        </p:nvSpPr>
        <p:spPr>
          <a:xfrm>
            <a:off x="304800" y="990600"/>
            <a:ext cx="4419600" cy="163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final int MAX_NUM = 100;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final class Marine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37" y="2782200"/>
            <a:ext cx="54387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추상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9" name="Google Shape;129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4"/>
          <p:cNvSpPr txBox="1"/>
          <p:nvPr/>
        </p:nvSpPr>
        <p:spPr>
          <a:xfrm>
            <a:off x="240450" y="828100"/>
            <a:ext cx="6675300" cy="19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여태까지 우리가 만든 메서드들은 구체적인 기능을 가지고 있었다.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이런 점에 초점을 맞춰서 메서드를 표현할 때 구상</a:t>
            </a:r>
            <a:r>
              <a:rPr baseline="30000" lang="ko">
                <a:solidFill>
                  <a:schemeClr val="dk1"/>
                </a:solidFill>
              </a:rPr>
              <a:t>concrete</a:t>
            </a:r>
            <a:r>
              <a:rPr lang="ko">
                <a:solidFill>
                  <a:schemeClr val="dk1"/>
                </a:solidFill>
              </a:rPr>
              <a:t> 메서드라고 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반면에 구체적인 처리 내용을 기술하지 않고, 호출하는 방법만을 정의한 메서드를 추상</a:t>
            </a:r>
            <a:r>
              <a:rPr baseline="30000" lang="ko">
                <a:solidFill>
                  <a:schemeClr val="dk1"/>
                </a:solidFill>
              </a:rPr>
              <a:t>abstract</a:t>
            </a:r>
            <a:r>
              <a:rPr lang="ko">
                <a:solidFill>
                  <a:schemeClr val="dk1"/>
                </a:solidFill>
              </a:rPr>
              <a:t> 메서드라고 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그리고 이런 추상 메서드를 가진 클래스를 추상 클래스라고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클래스의 코드 길이가 매우 길 때 중간에 추상 메서드가 하나 있다면 추상 메서드가 있는지 파악이 힘들 수 있다. 그래서 abstract 표시를 클래스 앞에 붙여 추상 메서드를 가진 클래스라고 표시해준다.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추상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6" name="Google Shape;136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5"/>
          <p:cNvSpPr txBox="1"/>
          <p:nvPr/>
        </p:nvSpPr>
        <p:spPr>
          <a:xfrm>
            <a:off x="240450" y="828100"/>
            <a:ext cx="66753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추상 클래스로 객체를 직접 만들게 되면 추상 메서드를 어떻게 동작시켜야 할지 알 수 없기 때문에 추상 클래스로는 객체를 생성할 수 없다.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1056650" y="1947375"/>
            <a:ext cx="3000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</a:rPr>
              <a:t>abstract</a:t>
            </a:r>
            <a:r>
              <a:rPr lang="ko"/>
              <a:t> </a:t>
            </a:r>
            <a:r>
              <a:rPr b="1" lang="ko">
                <a:solidFill>
                  <a:srgbClr val="7F0055"/>
                </a:solidFill>
              </a:rPr>
              <a:t>class</a:t>
            </a:r>
            <a:r>
              <a:rPr lang="ko"/>
              <a:t> Unit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String </a:t>
            </a:r>
            <a:r>
              <a:rPr lang="ko">
                <a:solidFill>
                  <a:srgbClr val="0000C0"/>
                </a:solidFill>
              </a:rPr>
              <a:t>name</a:t>
            </a:r>
            <a:r>
              <a:rPr lang="ko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b="1" lang="ko">
                <a:solidFill>
                  <a:srgbClr val="7F0055"/>
                </a:solidFill>
              </a:rPr>
              <a:t>int</a:t>
            </a:r>
            <a:r>
              <a:rPr lang="ko"/>
              <a:t> </a:t>
            </a:r>
            <a:r>
              <a:rPr lang="ko">
                <a:solidFill>
                  <a:srgbClr val="0000C0"/>
                </a:solidFill>
              </a:rPr>
              <a:t>hp</a:t>
            </a:r>
            <a:r>
              <a:rPr lang="ko"/>
              <a:t>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b="1" lang="ko">
                <a:solidFill>
                  <a:srgbClr val="7F0055"/>
                </a:solidFill>
              </a:rPr>
              <a:t>abstract</a:t>
            </a:r>
            <a:r>
              <a:rPr lang="ko"/>
              <a:t> </a:t>
            </a:r>
            <a:r>
              <a:rPr b="1" lang="ko">
                <a:solidFill>
                  <a:srgbClr val="7F0055"/>
                </a:solidFill>
              </a:rPr>
              <a:t>void</a:t>
            </a:r>
            <a:r>
              <a:rPr lang="ko"/>
              <a:t> doMove();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390100" y="3731825"/>
            <a:ext cx="4056900" cy="35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기능이 구현되지 않고 호출 방법만 있는 클래스에 표시</a:t>
            </a:r>
            <a:endParaRPr sz="1100"/>
          </a:p>
        </p:txBody>
      </p:sp>
      <p:cxnSp>
        <p:nvCxnSpPr>
          <p:cNvPr id="140" name="Google Shape;140;p25"/>
          <p:cNvCxnSpPr/>
          <p:nvPr/>
        </p:nvCxnSpPr>
        <p:spPr>
          <a:xfrm rot="10800000">
            <a:off x="1703800" y="3477125"/>
            <a:ext cx="0" cy="25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5"/>
          <p:cNvSpPr txBox="1"/>
          <p:nvPr/>
        </p:nvSpPr>
        <p:spPr>
          <a:xfrm>
            <a:off x="2685500" y="2333039"/>
            <a:ext cx="2761500" cy="35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추상 메서드를 가지고 있으면 표시</a:t>
            </a:r>
            <a:endParaRPr sz="1100"/>
          </a:p>
        </p:txBody>
      </p:sp>
      <p:cxnSp>
        <p:nvCxnSpPr>
          <p:cNvPr id="142" name="Google Shape;142;p25"/>
          <p:cNvCxnSpPr/>
          <p:nvPr/>
        </p:nvCxnSpPr>
        <p:spPr>
          <a:xfrm rot="10800000">
            <a:off x="1468400" y="2243914"/>
            <a:ext cx="1217100" cy="201000"/>
          </a:xfrm>
          <a:prstGeom prst="bentConnector3">
            <a:avLst>
              <a:gd fmla="val 9918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5"/>
          <p:cNvSpPr txBox="1"/>
          <p:nvPr/>
        </p:nvSpPr>
        <p:spPr>
          <a:xfrm>
            <a:off x="610907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Chapter12_3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9" name="Google Shape;149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6"/>
          <p:cNvSpPr txBox="1"/>
          <p:nvPr/>
        </p:nvSpPr>
        <p:spPr>
          <a:xfrm>
            <a:off x="217425" y="2142450"/>
            <a:ext cx="57741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abstract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class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Unit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String </a:t>
            </a:r>
            <a:r>
              <a:rPr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name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hp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printUnit()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{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    System.</a:t>
            </a:r>
            <a:r>
              <a:rPr b="1"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out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.println(</a:t>
            </a:r>
            <a:r>
              <a:rPr lang="ko" sz="1200">
                <a:solidFill>
                  <a:srgbClr val="2A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"이름 : "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+ </a:t>
            </a:r>
            <a:r>
              <a:rPr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name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    System.</a:t>
            </a:r>
            <a:r>
              <a:rPr b="1"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out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.println(</a:t>
            </a:r>
            <a:r>
              <a:rPr lang="ko" sz="1200">
                <a:solidFill>
                  <a:srgbClr val="2A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"HP : "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+ </a:t>
            </a:r>
            <a:r>
              <a:rPr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hp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abstract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doMove();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/>
          </a:p>
        </p:txBody>
      </p:sp>
      <p:sp>
        <p:nvSpPr>
          <p:cNvPr id="151" name="Google Shape;151;p26"/>
          <p:cNvSpPr txBox="1"/>
          <p:nvPr/>
        </p:nvSpPr>
        <p:spPr>
          <a:xfrm>
            <a:off x="2392875" y="2674375"/>
            <a:ext cx="1166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멤버변수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2" name="Google Shape;152;p26"/>
          <p:cNvCxnSpPr>
            <a:stCxn id="151" idx="1"/>
          </p:cNvCxnSpPr>
          <p:nvPr/>
        </p:nvCxnSpPr>
        <p:spPr>
          <a:xfrm rot="10800000">
            <a:off x="1559775" y="2874475"/>
            <a:ext cx="833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6"/>
          <p:cNvSpPr txBox="1"/>
          <p:nvPr/>
        </p:nvSpPr>
        <p:spPr>
          <a:xfrm>
            <a:off x="2697675" y="3195914"/>
            <a:ext cx="1166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구상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4" name="Google Shape;154;p26"/>
          <p:cNvCxnSpPr>
            <a:stCxn id="153" idx="1"/>
          </p:cNvCxnSpPr>
          <p:nvPr/>
        </p:nvCxnSpPr>
        <p:spPr>
          <a:xfrm rot="10800000">
            <a:off x="1864575" y="3396014"/>
            <a:ext cx="833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6"/>
          <p:cNvSpPr txBox="1"/>
          <p:nvPr/>
        </p:nvSpPr>
        <p:spPr>
          <a:xfrm>
            <a:off x="2817538" y="4245248"/>
            <a:ext cx="1166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추상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6" name="Google Shape;156;p26"/>
          <p:cNvCxnSpPr/>
          <p:nvPr/>
        </p:nvCxnSpPr>
        <p:spPr>
          <a:xfrm rot="10800000">
            <a:off x="2387338" y="4445348"/>
            <a:ext cx="430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6"/>
          <p:cNvSpPr txBox="1"/>
          <p:nvPr/>
        </p:nvSpPr>
        <p:spPr>
          <a:xfrm>
            <a:off x="4054325" y="2136950"/>
            <a:ext cx="48030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A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static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final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= 2;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abstract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say();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default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 sz="1200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desc()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{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    System.</a:t>
            </a:r>
            <a:r>
              <a:rPr b="1" lang="ko" sz="1200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out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.println(</a:t>
            </a:r>
            <a:r>
              <a:rPr lang="ko" sz="1200">
                <a:solidFill>
                  <a:srgbClr val="2A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"기능이 구현된 메서드입니다."</a:t>
            </a: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);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/>
          </a:p>
        </p:txBody>
      </p:sp>
      <p:sp>
        <p:nvSpPr>
          <p:cNvPr id="158" name="Google Shape;158;p26"/>
          <p:cNvSpPr txBox="1"/>
          <p:nvPr/>
        </p:nvSpPr>
        <p:spPr>
          <a:xfrm>
            <a:off x="7209150" y="2248675"/>
            <a:ext cx="16482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스태틱 상수 정의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59" name="Google Shape;159;p26"/>
          <p:cNvCxnSpPr>
            <a:stCxn id="158" idx="1"/>
          </p:cNvCxnSpPr>
          <p:nvPr/>
        </p:nvCxnSpPr>
        <p:spPr>
          <a:xfrm flipH="1">
            <a:off x="6759150" y="2418775"/>
            <a:ext cx="450000" cy="32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6"/>
          <p:cNvSpPr txBox="1"/>
          <p:nvPr/>
        </p:nvSpPr>
        <p:spPr>
          <a:xfrm>
            <a:off x="7209150" y="2653988"/>
            <a:ext cx="13137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추상 메서드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61" name="Google Shape;161;p26"/>
          <p:cNvCxnSpPr>
            <a:stCxn id="160" idx="1"/>
          </p:cNvCxnSpPr>
          <p:nvPr/>
        </p:nvCxnSpPr>
        <p:spPr>
          <a:xfrm flipH="1">
            <a:off x="6558450" y="2824088"/>
            <a:ext cx="650700" cy="13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 txBox="1"/>
          <p:nvPr/>
        </p:nvSpPr>
        <p:spPr>
          <a:xfrm>
            <a:off x="7209150" y="3042620"/>
            <a:ext cx="1313700" cy="3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디폴트 메서드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63" name="Google Shape;163;p26"/>
          <p:cNvCxnSpPr>
            <a:stCxn id="162" idx="1"/>
          </p:cNvCxnSpPr>
          <p:nvPr/>
        </p:nvCxnSpPr>
        <p:spPr>
          <a:xfrm rot="10800000">
            <a:off x="6523350" y="3173420"/>
            <a:ext cx="685800" cy="3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 txBox="1"/>
          <p:nvPr/>
        </p:nvSpPr>
        <p:spPr>
          <a:xfrm>
            <a:off x="240450" y="751900"/>
            <a:ext cx="77064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인터페이스란 상속 관계가 아닌 클래스에 기능을 제공하는 구조이다.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추상 클래스처럼 추상 메서드로 기능을 제공한다.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자바 7까지 인터페이스는 정의와 추상 메서드만을 제공했지만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00"/>
                </a:highlight>
              </a:rPr>
              <a:t>자바 8부터는 디폴트 메서드, 정적 메서드까지 인터페이스 멤버가 될 수 있게 되어 활용성이 높아졌다.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인터페이스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/>
        </p:nvSpPr>
        <p:spPr>
          <a:xfrm>
            <a:off x="293625" y="1635250"/>
            <a:ext cx="4989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A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static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final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= 2;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abstract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say();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4546700" y="1635250"/>
            <a:ext cx="21567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interface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A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{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b="1" lang="ko">
                <a:solidFill>
                  <a:srgbClr val="0000C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a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= 2;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	</a:t>
            </a:r>
            <a:r>
              <a:rPr b="1" lang="ko">
                <a:solidFill>
                  <a:srgbClr val="7F0055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void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say();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793375" y="2243375"/>
            <a:ext cx="617700" cy="26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293625" y="1126475"/>
            <a:ext cx="53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줄여서 다음과 같이 작성합니다.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