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Arimo"/>
      <p:regular r:id="rId27"/>
      <p:bold r:id="rId28"/>
      <p:italic r:id="rId29"/>
      <p:boldItalic r:id="rId30"/>
    </p:embeddedFont>
    <p:embeddedFont>
      <p:font typeface="Nanum Gothic Coding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06C75B-43D0-4F8D-8C64-97628A57E543}">
  <a:tblStyle styleId="{4C06C75B-43D0-4F8D-8C64-97628A57E5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anumGothicCoding-regular.fntdata"/><Relationship Id="rId30" Type="http://schemas.openxmlformats.org/officeDocument/2006/relationships/font" Target="fonts/Arim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NanumGothicCoding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83fe7eb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83fe7eb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a4dd05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a4dd05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7b7bca2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7b7bca2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3a4dd05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3a4dd05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b7bca1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7b7bca1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7b7bca2e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7b7bca2e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7c24da52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7c24da52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3a4dd05c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3a4dd05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7c24da5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7c24da5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3a4dd05c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3a4dd05c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a4dd05c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a4dd05c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3a4dd05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3a4dd05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7b7bca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7b7bca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b7bca2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b7bca2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9879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패키지와 클래스 패스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19879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13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64896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패키지 선언이 필요한 상황의 연출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8"/>
          <p:cNvSpPr txBox="1"/>
          <p:nvPr/>
        </p:nvSpPr>
        <p:spPr>
          <a:xfrm>
            <a:off x="216000" y="857525"/>
            <a:ext cx="42726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공간에서의 충돌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동일 이름의 클래스 파일은 같은 위치에 둘 수 없다.</a:t>
            </a:r>
            <a:endParaRPr sz="1200"/>
          </a:p>
        </p:txBody>
      </p:sp>
      <p:sp>
        <p:nvSpPr>
          <p:cNvPr id="159" name="Google Shape;159;p28"/>
          <p:cNvSpPr txBox="1"/>
          <p:nvPr/>
        </p:nvSpPr>
        <p:spPr>
          <a:xfrm>
            <a:off x="4378925" y="857525"/>
            <a:ext cx="41949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접근 방법에서의 충돌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인스턴스 생성 방법에서 두 클래스에 차이가 없다.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8"/>
          <p:cNvCxnSpPr/>
          <p:nvPr/>
        </p:nvCxnSpPr>
        <p:spPr>
          <a:xfrm>
            <a:off x="293625" y="16674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1" name="Google Shape;161;p28"/>
          <p:cNvSpPr txBox="1"/>
          <p:nvPr/>
        </p:nvSpPr>
        <p:spPr>
          <a:xfrm>
            <a:off x="1002700" y="4382025"/>
            <a:ext cx="1842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 부서의 Circle.java</a:t>
            </a:r>
            <a:endParaRPr sz="1200"/>
          </a:p>
        </p:txBody>
      </p:sp>
      <p:sp>
        <p:nvSpPr>
          <p:cNvPr id="162" name="Google Shape;162;p28"/>
          <p:cNvSpPr txBox="1"/>
          <p:nvPr/>
        </p:nvSpPr>
        <p:spPr>
          <a:xfrm>
            <a:off x="4709250" y="4382025"/>
            <a:ext cx="1842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B 부서의 Circle.java</a:t>
            </a:r>
            <a:endParaRPr sz="120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925" y="1722450"/>
            <a:ext cx="2744350" cy="27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12134" t="0"/>
          <a:stretch/>
        </p:blipFill>
        <p:spPr>
          <a:xfrm>
            <a:off x="816075" y="1728050"/>
            <a:ext cx="2492650" cy="8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075" y="2621700"/>
            <a:ext cx="2492658" cy="18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공간적, 접근적 충돌 해결을 위한 패키지 선언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1" name="Google Shape;171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9"/>
          <p:cNvSpPr txBox="1"/>
          <p:nvPr/>
        </p:nvSpPr>
        <p:spPr>
          <a:xfrm>
            <a:off x="197150" y="1005975"/>
            <a:ext cx="83694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클래스 접근 방법의 구분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서로 다른 패키지의 두 클래스는 인스턴스 생성 시 사용하는 이름(클래스 변수명)이 다르다.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클래스의 공간적인 구분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서로 다른 패키지의 두 클래스 파일은 저장되는 위치가 다른다.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   </a:t>
            </a:r>
            <a:r>
              <a:rPr lang="ko">
                <a:solidFill>
                  <a:srgbClr val="0000FF"/>
                </a:solidFill>
              </a:rPr>
              <a:t>컴파일 과정에서, 클래스 파일이 저장되어야 하는 위치는 상대적으로 결정이 된다.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    그리고 이렇게 결정된 위치는 컴파일 이후에 바꿀 수 없다.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패키지 선언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8" name="Google Shape;178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784125"/>
            <a:ext cx="3333850" cy="39314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30"/>
          <p:cNvSpPr/>
          <p:nvPr/>
        </p:nvSpPr>
        <p:spPr>
          <a:xfrm>
            <a:off x="952333" y="1649552"/>
            <a:ext cx="691200" cy="19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952333" y="2126531"/>
            <a:ext cx="691200" cy="199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30"/>
          <p:cNvCxnSpPr/>
          <p:nvPr/>
        </p:nvCxnSpPr>
        <p:spPr>
          <a:xfrm>
            <a:off x="2234523" y="4114231"/>
            <a:ext cx="399000" cy="32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475" y="785152"/>
            <a:ext cx="2974825" cy="14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/>
          <p:nvPr/>
        </p:nvSpPr>
        <p:spPr>
          <a:xfrm>
            <a:off x="4012262" y="1608709"/>
            <a:ext cx="1800000" cy="46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5604419" y="2312399"/>
            <a:ext cx="3198300" cy="831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자바에서 말하는 패키지 이름은 윈도우의 파일 탐색기로 보면 폴더 구조이고 폴더 이름이다.</a:t>
            </a:r>
            <a:endParaRPr/>
          </a:p>
        </p:txBody>
      </p:sp>
      <p:cxnSp>
        <p:nvCxnSpPr>
          <p:cNvPr id="186" name="Google Shape;186;p30"/>
          <p:cNvCxnSpPr>
            <a:endCxn id="185" idx="0"/>
          </p:cNvCxnSpPr>
          <p:nvPr/>
        </p:nvCxnSpPr>
        <p:spPr>
          <a:xfrm>
            <a:off x="5265869" y="1701899"/>
            <a:ext cx="1937700" cy="610500"/>
          </a:xfrm>
          <a:prstGeom prst="bent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30"/>
          <p:cNvSpPr txBox="1"/>
          <p:nvPr/>
        </p:nvSpPr>
        <p:spPr>
          <a:xfrm>
            <a:off x="4012250" y="3643225"/>
            <a:ext cx="335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패키지 이름은 모두 소문자로 구성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/>
              <a:t>인터넷 도메인 이름의 역순으로 이름을 구성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패키지 선언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1"/>
          <p:cNvSpPr txBox="1"/>
          <p:nvPr/>
        </p:nvSpPr>
        <p:spPr>
          <a:xfrm>
            <a:off x="340575" y="1576775"/>
            <a:ext cx="44703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</a:rPr>
              <a:t>package</a:t>
            </a:r>
            <a:r>
              <a:rPr lang="ko"/>
              <a:t> com.study;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7F0055"/>
                </a:solidFill>
              </a:rPr>
              <a:t>public</a:t>
            </a:r>
            <a:r>
              <a:rPr lang="ko"/>
              <a:t> </a:t>
            </a:r>
            <a:r>
              <a:rPr b="1" lang="ko">
                <a:solidFill>
                  <a:srgbClr val="7F0055"/>
                </a:solidFill>
              </a:rPr>
              <a:t>class</a:t>
            </a:r>
            <a:r>
              <a:rPr lang="ko"/>
              <a:t> Banana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b="1" lang="ko">
                <a:solidFill>
                  <a:srgbClr val="7F0055"/>
                </a:solidFill>
              </a:rPr>
              <a:t>public</a:t>
            </a:r>
            <a:r>
              <a:rPr lang="ko"/>
              <a:t> </a:t>
            </a:r>
            <a:r>
              <a:rPr b="1" lang="ko">
                <a:solidFill>
                  <a:srgbClr val="7F0055"/>
                </a:solidFill>
              </a:rPr>
              <a:t>void</a:t>
            </a:r>
            <a:r>
              <a:rPr lang="ko"/>
              <a:t> showName()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System.</a:t>
            </a:r>
            <a:r>
              <a:rPr b="1" lang="ko">
                <a:solidFill>
                  <a:srgbClr val="0000C0"/>
                </a:solidFill>
              </a:rPr>
              <a:t>out</a:t>
            </a:r>
            <a:r>
              <a:rPr lang="ko"/>
              <a:t>.println(</a:t>
            </a:r>
            <a:r>
              <a:rPr lang="ko">
                <a:solidFill>
                  <a:srgbClr val="2A00FF"/>
                </a:solidFill>
              </a:rPr>
              <a:t>"My name is banana."</a:t>
            </a:r>
            <a:r>
              <a:rPr lang="ko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 b="1">
              <a:solidFill>
                <a:srgbClr val="7F0055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875" y="1704863"/>
            <a:ext cx="178117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876744" y="1028570"/>
            <a:ext cx="13431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패키지명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97" name="Google Shape;197;p31"/>
          <p:cNvCxnSpPr>
            <a:stCxn id="196" idx="2"/>
          </p:cNvCxnSpPr>
          <p:nvPr/>
        </p:nvCxnSpPr>
        <p:spPr>
          <a:xfrm>
            <a:off x="1548294" y="1397870"/>
            <a:ext cx="8100" cy="287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1"/>
          <p:cNvSpPr txBox="1"/>
          <p:nvPr/>
        </p:nvSpPr>
        <p:spPr>
          <a:xfrm>
            <a:off x="5441390" y="1326777"/>
            <a:ext cx="13431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현재 폴더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199" name="Google Shape;199;p31"/>
          <p:cNvCxnSpPr>
            <a:stCxn id="198" idx="1"/>
          </p:cNvCxnSpPr>
          <p:nvPr/>
        </p:nvCxnSpPr>
        <p:spPr>
          <a:xfrm flipH="1">
            <a:off x="4645190" y="1511427"/>
            <a:ext cx="796200" cy="344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 txBox="1"/>
          <p:nvPr/>
        </p:nvSpPr>
        <p:spPr>
          <a:xfrm>
            <a:off x="5500125" y="1945586"/>
            <a:ext cx="13431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패키지명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01" name="Google Shape;201;p31"/>
          <p:cNvCxnSpPr>
            <a:stCxn id="200" idx="1"/>
          </p:cNvCxnSpPr>
          <p:nvPr/>
        </p:nvCxnSpPr>
        <p:spPr>
          <a:xfrm rot="10800000">
            <a:off x="5174325" y="2130236"/>
            <a:ext cx="325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31"/>
          <p:cNvSpPr txBox="1"/>
          <p:nvPr/>
        </p:nvSpPr>
        <p:spPr>
          <a:xfrm>
            <a:off x="866953" y="3593233"/>
            <a:ext cx="35910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클래스를 다른 패키지에서 이용할 수 있도록 지정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203" name="Google Shape;203;p31"/>
          <p:cNvCxnSpPr>
            <a:stCxn id="202" idx="1"/>
          </p:cNvCxnSpPr>
          <p:nvPr/>
        </p:nvCxnSpPr>
        <p:spPr>
          <a:xfrm rot="10800000">
            <a:off x="762253" y="2871583"/>
            <a:ext cx="104700" cy="9063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1"/>
          <p:cNvCxnSpPr/>
          <p:nvPr/>
        </p:nvCxnSpPr>
        <p:spPr>
          <a:xfrm>
            <a:off x="1193570" y="1685355"/>
            <a:ext cx="813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1"/>
          <p:cNvSpPr/>
          <p:nvPr/>
        </p:nvSpPr>
        <p:spPr>
          <a:xfrm>
            <a:off x="3957950" y="1979434"/>
            <a:ext cx="1137000" cy="647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Ex02_PackageUse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패키지 선언에 따른 문제 해결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12" name="Google Shape;212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Ex03_CircleUsing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94675"/>
            <a:ext cx="3629025" cy="357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2"/>
          <p:cNvCxnSpPr/>
          <p:nvPr/>
        </p:nvCxnSpPr>
        <p:spPr>
          <a:xfrm rot="10800000">
            <a:off x="3368825" y="2791408"/>
            <a:ext cx="744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2"/>
          <p:cNvCxnSpPr/>
          <p:nvPr/>
        </p:nvCxnSpPr>
        <p:spPr>
          <a:xfrm rot="10800000">
            <a:off x="2454325" y="3295408"/>
            <a:ext cx="166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2"/>
          <p:cNvCxnSpPr/>
          <p:nvPr/>
        </p:nvCxnSpPr>
        <p:spPr>
          <a:xfrm rot="10800000">
            <a:off x="2454325" y="3782016"/>
            <a:ext cx="166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2"/>
          <p:cNvSpPr txBox="1"/>
          <p:nvPr/>
        </p:nvSpPr>
        <p:spPr>
          <a:xfrm>
            <a:off x="4361500" y="1165375"/>
            <a:ext cx="3369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클래스에 패키지를 선언하고 폴더를 구성하고 사용하면 충돌이 일어나지 않게 된다.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클래스 하나에 대한 import 선언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24" name="Google Shape;224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3"/>
          <p:cNvSpPr txBox="1"/>
          <p:nvPr/>
        </p:nvSpPr>
        <p:spPr>
          <a:xfrm>
            <a:off x="369825" y="3770600"/>
            <a:ext cx="5269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동일 이름의 두 클래스에 대한 import 선언 → 컴파일 오류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609535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Ex04_ImportUse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00" y="2025300"/>
            <a:ext cx="45624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369825" y="907350"/>
            <a:ext cx="7886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매번 패키지명을 붙여서 사용하게 되면 불편하다.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클래스 이름이 같아서 충돌이 일어나는 경우가 아니라면 이번 예제처럼 임포트를 해서 사용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11-3.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자바에</a:t>
            </a:r>
            <a:r>
              <a:rPr lang="ko"/>
              <a:t>서 기본 제공하는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패키지</a:t>
            </a:r>
            <a:r>
              <a:rPr lang="ko"/>
              <a:t>와 클래스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자주 사용하는 자바의 기본 패키지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39" name="Google Shape;239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0" name="Google Shape;240;p35"/>
          <p:cNvGraphicFramePr/>
          <p:nvPr/>
        </p:nvGraphicFramePr>
        <p:xfrm>
          <a:off x="16002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{4C06C75B-43D0-4F8D-8C64-97628A57E543}</a:tableStyleId>
              </a:tblPr>
              <a:tblGrid>
                <a:gridCol w="1857375"/>
                <a:gridCol w="3857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패키지명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패키지에 포함된 클래스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java.lang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기본적인 클래스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java.io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입출력 관련 클래스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java.net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네트워크 관련 클래스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java.util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유틸리티 관련 클래스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java.math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수치 연산 관련 클래스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java.text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숫자와 날짜 등의 국제화 관련 클래스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java.time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자바 8이 지원하는 날짜 및 시간을 처리하는 클래스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41" name="Google Shape;241;p35"/>
          <p:cNvSpPr txBox="1"/>
          <p:nvPr/>
        </p:nvSpPr>
        <p:spPr>
          <a:xfrm>
            <a:off x="304800" y="914400"/>
            <a:ext cx="746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java.lang 패키지만 예외적으로 임포트가 필요 없</a:t>
            </a:r>
            <a:r>
              <a:rPr lang="ko">
                <a:solidFill>
                  <a:schemeClr val="dk1"/>
                </a:solidFill>
              </a:rPr>
              <a:t>이, </a:t>
            </a:r>
            <a:r>
              <a:rPr lang="ko">
                <a:solidFill>
                  <a:schemeClr val="dk1"/>
                </a:solidFill>
              </a:rPr>
              <a:t>클래스 이름만 적어서 사용할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패키지에 포함된 String 클래스도 별도의 임포트 작업 없이 여태 사용하였다.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자주 사용하는 자바의 기본 패키지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47" name="Google Shape;247;p3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36"/>
          <p:cNvSpPr txBox="1"/>
          <p:nvPr/>
        </p:nvSpPr>
        <p:spPr>
          <a:xfrm>
            <a:off x="304800" y="762000"/>
            <a:ext cx="746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JDK 설치 폴더 아래 lib 폴더에 있는 src.zip 파일의 압축을 해제하여 보면 개발자가 사용할 수 있는 자바 API의 소스를 확인할 수 있다.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25" y="1439151"/>
            <a:ext cx="5471549" cy="31637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13-1. 클래스 패스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JVM이 클래스를 실행시키는 방법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293625" y="1109050"/>
            <a:ext cx="7318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자바 가상 머신이 클래스를 실행시키는 방법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같은 폴더에서 클래스 파일을 찾아서 실행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경로를 지정했다면 그 경로에 있는 클래스 파일을 찾아서 실행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경로 지정은 클래스 패스를 이용할 수 있다.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ko">
                <a:solidFill>
                  <a:schemeClr val="dk1"/>
                </a:solidFill>
              </a:rPr>
              <a:t>경로 지정은 패키지를 이용할 수 있다.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같은 폴더나 지정된 경로에서 클래스 파일을 찾지 못했다면 클래스 패스에 지정된 폴더에서 찾아서 실행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현재 디렉터리에 대한 이해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4" name="Google Shape;104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2"/>
          <p:cNvSpPr txBox="1"/>
          <p:nvPr/>
        </p:nvSpPr>
        <p:spPr>
          <a:xfrm>
            <a:off x="197150" y="3749175"/>
            <a:ext cx="83469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현재 디렉터리 : 실행 중인 프로그램의 작업 디렉터리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Ex01_ClassPath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783375"/>
            <a:ext cx="4850024" cy="29722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8" name="Google Shape;108;p22"/>
          <p:cNvCxnSpPr/>
          <p:nvPr/>
        </p:nvCxnSpPr>
        <p:spPr>
          <a:xfrm>
            <a:off x="3038395" y="1325101"/>
            <a:ext cx="1626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>
            <a:off x="2987413" y="1601765"/>
            <a:ext cx="288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0" l="0" r="15654" t="0"/>
          <a:stretch/>
        </p:blipFill>
        <p:spPr>
          <a:xfrm>
            <a:off x="4359325" y="3281050"/>
            <a:ext cx="4230475" cy="14038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폴더 변경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6" name="Google Shape;116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3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Ex01_ClassPath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15101"/>
            <a:ext cx="6157476" cy="2172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9" name="Google Shape;119;p23"/>
          <p:cNvCxnSpPr/>
          <p:nvPr/>
        </p:nvCxnSpPr>
        <p:spPr>
          <a:xfrm flipH="1">
            <a:off x="1175029" y="2020404"/>
            <a:ext cx="1567800" cy="67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775" y="1624825"/>
            <a:ext cx="5043649" cy="30062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3"/>
          <p:cNvSpPr/>
          <p:nvPr/>
        </p:nvSpPr>
        <p:spPr>
          <a:xfrm>
            <a:off x="6661303" y="2073870"/>
            <a:ext cx="1302600" cy="19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23"/>
          <p:cNvCxnSpPr/>
          <p:nvPr/>
        </p:nvCxnSpPr>
        <p:spPr>
          <a:xfrm>
            <a:off x="5624535" y="2442367"/>
            <a:ext cx="246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클래스 패스란?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8" name="Google Shape;128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4"/>
          <p:cNvSpPr txBox="1"/>
          <p:nvPr/>
        </p:nvSpPr>
        <p:spPr>
          <a:xfrm>
            <a:off x="281825" y="821500"/>
            <a:ext cx="8444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 패스 : 자바 가상머신의 클래스 탐색 경로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D:\Java\01.Basic\ch11\ch11_1\src&gt;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set classpath</a:t>
            </a:r>
            <a:endParaRPr>
              <a:solidFill>
                <a:schemeClr val="dk1"/>
              </a:solidFill>
              <a:highlight>
                <a:srgbClr val="FFFF00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D:\Java\01.Basic\ch11\ch11_1\src&gt;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set classpath=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.</a:t>
            </a:r>
            <a:r>
              <a:rPr lang="ko">
                <a:solidFill>
                  <a:schemeClr val="dk1"/>
                </a:solidFill>
                <a:highlight>
                  <a:srgbClr val="FFFF00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;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D:\Java\01.Basic\ch11\ch11_1\src\MyClass</a:t>
            </a:r>
            <a:endParaRPr>
              <a:solidFill>
                <a:srgbClr val="FF0000"/>
              </a:solidFill>
              <a:highlight>
                <a:srgbClr val="FFFF00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875" y="1634100"/>
            <a:ext cx="4130324" cy="124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875" y="3370575"/>
            <a:ext cx="4130324" cy="132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절대 경로 vs 상대 경로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1246538"/>
            <a:ext cx="6100149" cy="18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클래스 패스를 고정시키는 방법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4" name="Google Shape;144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6"/>
          <p:cNvSpPr txBox="1"/>
          <p:nvPr/>
        </p:nvSpPr>
        <p:spPr>
          <a:xfrm>
            <a:off x="293625" y="3168650"/>
            <a:ext cx="82032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변수의 이름으로 classpath, 변수 값으로 경로 정보를 입력하면 클래스 패스가 시스템 전체에 적용이 된다.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50" y="1157600"/>
            <a:ext cx="6056842" cy="15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11</a:t>
            </a:r>
            <a:r>
              <a:rPr lang="ko"/>
              <a:t>-2. 패키지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