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Arimo"/>
      <p:regular r:id="rId23"/>
      <p:bold r:id="rId24"/>
      <p:italic r:id="rId25"/>
      <p:boldItalic r:id="rId26"/>
    </p:embeddedFont>
    <p:embeddedFont>
      <p:font typeface="Nanum Gothic Coding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FF518F-B990-47CA-BE78-6264C984CA70}">
  <a:tblStyle styleId="{A3FF518F-B990-47CA-BE78-6264C984CA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3C83478-F440-48DC-A9A8-8244A1C98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8" Type="http://schemas.openxmlformats.org/officeDocument/2006/relationships/font" Target="fonts/NanumGothicCoding-bold.fntdata"/><Relationship Id="rId27" Type="http://schemas.openxmlformats.org/officeDocument/2006/relationships/font" Target="fonts/NanumGothicCoding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cabcd1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cabcd1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c24da52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c24da5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c24da5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c24da5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c24da5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c24da5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c35f55d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c35f55d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ce18c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ce18c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f6b7fd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f6b7fd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6b7fd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6b7fd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b7bca1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b7bca1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6b7fdd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6b7fdd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f6b7fdd5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f6b7fdd5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클래스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14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문자열 대상 + 연산과 += 연산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1" name="Google Shape;151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25" y="1031425"/>
            <a:ext cx="36385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25" y="2452850"/>
            <a:ext cx="4610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문자열과 기본 자료형의 + 연산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50" y="1203650"/>
            <a:ext cx="45243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concat 메서드는 이어서 호출 가능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0"/>
          <p:cNvSpPr txBox="1"/>
          <p:nvPr/>
        </p:nvSpPr>
        <p:spPr>
          <a:xfrm>
            <a:off x="852575" y="1262300"/>
            <a:ext cx="5676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String str =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홍길동".concat(“전우치").concat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손오공");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 String str = (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홍길동".concat(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전우치")).concat(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손오공");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 String str =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홍길동전우치".concat(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손오공");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 String str =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ko">
                <a:latin typeface="Arimo"/>
                <a:ea typeface="Arimo"/>
                <a:cs typeface="Arimo"/>
                <a:sym typeface="Arimo"/>
              </a:rPr>
              <a:t>홍길동전우치손오공";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028825" y="2588275"/>
            <a:ext cx="2999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임시 스트링 객체가 생겨납니다.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9" name="Google Shape;169;p30"/>
          <p:cNvCxnSpPr>
            <a:stCxn id="168" idx="1"/>
          </p:cNvCxnSpPr>
          <p:nvPr/>
        </p:nvCxnSpPr>
        <p:spPr>
          <a:xfrm rot="10800000">
            <a:off x="2519225" y="2578075"/>
            <a:ext cx="1509600" cy="210300"/>
          </a:xfrm>
          <a:prstGeom prst="bentConnector3">
            <a:avLst>
              <a:gd fmla="val 9965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StringBuilder vs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StringBuffer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5" name="Google Shape;175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1"/>
          <p:cNvSpPr txBox="1"/>
          <p:nvPr/>
        </p:nvSpPr>
        <p:spPr>
          <a:xfrm>
            <a:off x="293625" y="888975"/>
            <a:ext cx="72252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StringBuffer와 StringBuilder는 기능적으로는 완전히 동일하다.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 다음 세 가지가 일치한다.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생성자를 포함한 </a:t>
            </a:r>
            <a:r>
              <a:rPr lang="ko"/>
              <a:t>메서드</a:t>
            </a:r>
            <a:r>
              <a:rPr lang="ko"/>
              <a:t>의 수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메서드</a:t>
            </a:r>
            <a:r>
              <a:rPr lang="ko"/>
              <a:t>의 기능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메서드</a:t>
            </a:r>
            <a:r>
              <a:rPr lang="ko"/>
              <a:t>의 이름과 매개변수의 선언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BUT!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StringBuffer는 쓰레드에 안전하다.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따라서 쓰레드 안전성이 불필요한 상황에서 StringBuffer를 사용하면 성능의 저하만 유발하게 된다.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그래서 StringBuilder가 등장하게 되었다.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609535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Ex08_StringBuilder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StringTokenizer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3" name="Google Shape;183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293625" y="812775"/>
            <a:ext cx="7225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</a:t>
            </a:r>
            <a:r>
              <a:rPr lang="ko"/>
              <a:t>을 분할하는 클래스이다. 분할한 문자열을 토큰이라고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299325" y="1462275"/>
            <a:ext cx="68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StringTokenizer st = new StringTokenizer(“동해물과,백두산이,마르고,닳도록", “,”);</a:t>
            </a:r>
            <a:endParaRPr/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3810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{A3FF518F-B990-47CA-BE78-6264C984CA70}</a:tableStyleId>
              </a:tblPr>
              <a:tblGrid>
                <a:gridCol w="1628775"/>
                <a:gridCol w="4086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hasMoreTokens();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토큰이 있으면 true를 반환합니다.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nextToken();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토큰을 차례로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7" name="Google Shape;187;p32"/>
          <p:cNvSpPr txBox="1"/>
          <p:nvPr/>
        </p:nvSpPr>
        <p:spPr>
          <a:xfrm>
            <a:off x="304800" y="1981200"/>
            <a:ext cx="745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첫 번째 매개변수 : 데이터로 사용될 문자열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두 번째 매개변수 : 어떤 구분자를 이용해서 자를 것인지를 지정. 생략하면 공백이나 탭으로 구분.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293625" y="2946375"/>
            <a:ext cx="7225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StringTokenizer 클래스는 다음과 같은 메서드가 있다.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109070" y="31510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Ex09_StringTokenizer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 객체 생성의 두 가지 방법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425750" y="2834775"/>
            <a:ext cx="83469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String str1 = new String(“홍길동”);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String str2 = “전우치”;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둘 다 String 인스턴스의 생성으로 이어지고 그 결과 인스턴스의 참조 값이 반환된다.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1"/>
          <p:cNvGraphicFramePr/>
          <p:nvPr/>
        </p:nvGraphicFramePr>
        <p:xfrm>
          <a:off x="304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{A3FF518F-B990-47CA-BE78-6264C984CA70}</a:tableStyleId>
              </a:tblPr>
              <a:tblGrid>
                <a:gridCol w="752475"/>
                <a:gridCol w="1257300"/>
                <a:gridCol w="3714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작은따옴표 사용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‘A’, ‘가', ‘0’ …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큰따옴표 사용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"A", "가", "0", "홍길동", "안녕하세요?" ...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00" name="Google Shape;100;p21"/>
          <p:cNvSpPr txBox="1"/>
          <p:nvPr/>
        </p:nvSpPr>
        <p:spPr>
          <a:xfrm>
            <a:off x="228600" y="838200"/>
            <a:ext cx="6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자바는 문자열을 사용할 때 String 클래스를 사용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228600" y="2362200"/>
            <a:ext cx="63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String 객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체 생성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Ex01_StringUse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 객체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의 참조 비교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8" name="Google Shape;108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49301"/>
            <a:ext cx="6855375" cy="2682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2"/>
          <p:cNvSpPr/>
          <p:nvPr/>
        </p:nvSpPr>
        <p:spPr>
          <a:xfrm>
            <a:off x="7061815" y="2678934"/>
            <a:ext cx="450000" cy="77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610802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Ex02_RefCompare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228600" y="762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문자열을 If ( str1 == str2 )로 비교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31002" y="1195396"/>
            <a:ext cx="7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우리가 원하는 객체가 가진 문자열의 내용을 비교하는 것이 아니라 같은 객체인지 아닌지를 비교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 객체의 내용 비교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3"/>
          <p:cNvSpPr txBox="1"/>
          <p:nvPr/>
        </p:nvSpPr>
        <p:spPr>
          <a:xfrm>
            <a:off x="610802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Ex03_ContentsCompare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28600" y="1143000"/>
            <a:ext cx="787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비교 연산자로는 내용을 비교할 수 없다.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그러면 문자열의 내용을 비교하려면 어떻게 해야 할까?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String 클래스는 많은 메서드를 제공하고 있는데 그중 내용을 비교하는 메서드도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내용이 단순히 같다를 비교할 때는 String 클래스의 equals() 메서드를 사용한다.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내용이 비교되는 대상보다 크다, 같다, 작다를 비교할 때는 compareTo() 메서드를 사용한다.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</a:t>
            </a:r>
            <a:r>
              <a:rPr lang="ko"/>
              <a:t>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String 클래스의 메서드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 클래스의 메서드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3" name="Google Shape;133;p25"/>
          <p:cNvGraphicFramePr/>
          <p:nvPr/>
        </p:nvGraphicFramePr>
        <p:xfrm>
          <a:off x="69895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{A3C83478-F440-48DC-A9A8-8244A1C98B88}</a:tableStyleId>
              </a:tblPr>
              <a:tblGrid>
                <a:gridCol w="3156925"/>
                <a:gridCol w="2345475"/>
                <a:gridCol w="2142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문자</a:t>
                      </a:r>
                      <a:r>
                        <a:rPr lang="ko"/>
                        <a:t>열 연결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concat(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Ex04_concat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문자열에서 문자 찾기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indexOf(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Ex05_indexOf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문자열 자르기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substring(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Ex06_substring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문자열의 길이 구하기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length(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Ex07_length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기본 자료형의 값을 문자열로 바꾸기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String.valueOf(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 클래스의 메서드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0" name="Google Shape;140;p26"/>
          <p:cNvGraphicFramePr/>
          <p:nvPr/>
        </p:nvGraphicFramePr>
        <p:xfrm>
          <a:off x="1011675" y="109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{A3FF518F-B990-47CA-BE78-6264C984CA70}</a:tableStyleId>
              </a:tblPr>
              <a:tblGrid>
                <a:gridCol w="2339100"/>
                <a:gridCol w="4440900"/>
              </a:tblGrid>
              <a:tr h="3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메서드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설명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char charAt(int index)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index가 지정한 문자를 반환합니다.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boolean contains(String s)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 s를 포함하는지 조사합니다.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boolean startsWith(String s)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시작하는 문자열이 s인지 조사합니다.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boolean endsWith(String s)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끝나는 문자열이 s인지 조사합니다.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boolean isEmpty()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문자열의 길이가 0이면 true를 반환합니다.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String toLowerCase()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문자열을 모두 소문자로 변환합니다.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String toUpperCase()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문자열을 모두 대문자로 변환합니다.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String trim()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문자열 앞뒤에 있는 공백을 제거한 후 반환합니다.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</a:t>
            </a:r>
            <a:r>
              <a:rPr lang="ko"/>
              <a:t>열 대상 연산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