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Nanum Gothic Coding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025DA6-142C-4981-B4F8-60A5DF8A4C5B}">
  <a:tblStyle styleId="{C8025DA6-142C-4981-B4F8-60A5DF8A4C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0ACAF9-489A-47AF-BC60-5857022FE2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4.xml"/><Relationship Id="rId33" Type="http://schemas.openxmlformats.org/officeDocument/2006/relationships/font" Target="fonts/NanumGothicCoding-regular.fntdata"/><Relationship Id="rId10" Type="http://schemas.openxmlformats.org/officeDocument/2006/relationships/slide" Target="slides/slide3.xml"/><Relationship Id="rId32" Type="http://schemas.openxmlformats.org/officeDocument/2006/relationships/font" Target="fonts/Arim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NanumGothicCoding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805bc9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805bc9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7b7bcaa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7b7bcaa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3ada759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3ada759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b7bcaa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b7bcaa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b7bcaa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b7bcaa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3ada7594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3ada7594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5d44ae64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5d44ae64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5d44ae6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5d44ae6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3ada7594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3ada7594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7b7bca2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7b7bca2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6e79f4d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6e79f4d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ada75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ada75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b7bca2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b7bca2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b7bcaa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b7bcaa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ada7594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ada7594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3ada75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3ada75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배열(Array)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15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for ~ each 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2" name="Google Shape;182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8"/>
          <p:cNvSpPr txBox="1"/>
          <p:nvPr/>
        </p:nvSpPr>
        <p:spPr>
          <a:xfrm>
            <a:off x="293625" y="928050"/>
            <a:ext cx="7854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배열을 이용한 반복문을 사용하다 보면 for문 안에 항상 배열의 길이만큼 반복을 하는 코드를 작성하게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부분은 컴파일러가 유추할 수 있는 부분이다.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그래서 배열과 for문을 같이 사용할 때는 다음과 같은 기능을 제공해주고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‘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Arimo"/>
                <a:ea typeface="Arimo"/>
                <a:cs typeface="Arimo"/>
                <a:sym typeface="Arimo"/>
              </a:rPr>
              <a:t>향상된 기능의 for문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’이라고 부른다.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450" y="2707450"/>
            <a:ext cx="3733800" cy="16668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8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Ex08_EnhancedFor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126533" y="625774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Ex09_EnhancedForObject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</a:t>
            </a:r>
            <a:r>
              <a:rPr lang="ko"/>
              <a:t>-2. 다차</a:t>
            </a:r>
            <a:r>
              <a:rPr lang="ko"/>
              <a:t>원 배열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2차원 배열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0"/>
          <p:cNvSpPr txBox="1"/>
          <p:nvPr/>
        </p:nvSpPr>
        <p:spPr>
          <a:xfrm>
            <a:off x="522225" y="910575"/>
            <a:ext cx="35298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int[][] arr2 = new int[3][3];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707162" y="32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arr2[0][0] = 1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arr2[0][2] = 2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arr2[1][1] = 2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arr2[2][2] = 3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" name="Google Shape;200;p30"/>
          <p:cNvGraphicFramePr/>
          <p:nvPr/>
        </p:nvGraphicFramePr>
        <p:xfrm>
          <a:off x="875472" y="37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357500"/>
                <a:gridCol w="357500"/>
                <a:gridCol w="357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01" name="Google Shape;201;p30"/>
          <p:cNvGraphicFramePr/>
          <p:nvPr/>
        </p:nvGraphicFramePr>
        <p:xfrm>
          <a:off x="2318287" y="37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357500"/>
                <a:gridCol w="357500"/>
                <a:gridCol w="357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3742910" y="37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357500"/>
                <a:gridCol w="357500"/>
                <a:gridCol w="357500"/>
              </a:tblGrid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203" name="Google Shape;203;p30"/>
          <p:cNvGraphicFramePr/>
          <p:nvPr/>
        </p:nvGraphicFramePr>
        <p:xfrm>
          <a:off x="5205212" y="37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357500"/>
                <a:gridCol w="357500"/>
                <a:gridCol w="357500"/>
              </a:tblGrid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04" name="Google Shape;204;p30"/>
          <p:cNvSpPr txBox="1"/>
          <p:nvPr/>
        </p:nvSpPr>
        <p:spPr>
          <a:xfrm>
            <a:off x="396220" y="2800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2차원 배열의 접근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Ex10_ForInFor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23" y="1416000"/>
            <a:ext cx="5728251" cy="11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2차원 배열의 실제 구조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2" name="Google Shape;212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1"/>
          <p:cNvSpPr txBox="1"/>
          <p:nvPr/>
        </p:nvSpPr>
        <p:spPr>
          <a:xfrm>
            <a:off x="292200" y="1670775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arr3[0]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92200" y="2024589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arr3[1]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92200" y="2378402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arr3[2]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145100" y="1724775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1145100" y="2076367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1145100" y="2427959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31"/>
          <p:cNvGrpSpPr/>
          <p:nvPr/>
        </p:nvGrpSpPr>
        <p:grpSpPr>
          <a:xfrm>
            <a:off x="1907100" y="1724775"/>
            <a:ext cx="1331481" cy="292200"/>
            <a:chOff x="1781725" y="230800"/>
            <a:chExt cx="1331481" cy="292200"/>
          </a:xfrm>
        </p:grpSpPr>
        <p:sp>
          <p:nvSpPr>
            <p:cNvPr id="220" name="Google Shape;220;p31"/>
            <p:cNvSpPr/>
            <p:nvPr/>
          </p:nvSpPr>
          <p:spPr>
            <a:xfrm>
              <a:off x="1781725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113711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2447920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2779906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1907100" y="2076367"/>
            <a:ext cx="1331481" cy="292200"/>
            <a:chOff x="1781725" y="582392"/>
            <a:chExt cx="1331481" cy="292200"/>
          </a:xfrm>
        </p:grpSpPr>
        <p:sp>
          <p:nvSpPr>
            <p:cNvPr id="225" name="Google Shape;225;p31"/>
            <p:cNvSpPr/>
            <p:nvPr/>
          </p:nvSpPr>
          <p:spPr>
            <a:xfrm>
              <a:off x="1781725" y="582392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113711" y="582392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447920" y="582392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779906" y="582392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1907100" y="2427959"/>
            <a:ext cx="1331481" cy="292200"/>
            <a:chOff x="1781725" y="933984"/>
            <a:chExt cx="1331481" cy="292200"/>
          </a:xfrm>
        </p:grpSpPr>
        <p:sp>
          <p:nvSpPr>
            <p:cNvPr id="230" name="Google Shape;230;p31"/>
            <p:cNvSpPr/>
            <p:nvPr/>
          </p:nvSpPr>
          <p:spPr>
            <a:xfrm>
              <a:off x="1781725" y="933984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113711" y="933984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447920" y="933984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779906" y="933984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31"/>
          <p:cNvCxnSpPr/>
          <p:nvPr/>
        </p:nvCxnSpPr>
        <p:spPr>
          <a:xfrm flipH="1" rot="10800000">
            <a:off x="1272475" y="1869755"/>
            <a:ext cx="637200" cy="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35" name="Google Shape;235;p31"/>
          <p:cNvCxnSpPr/>
          <p:nvPr/>
        </p:nvCxnSpPr>
        <p:spPr>
          <a:xfrm flipH="1" rot="10800000">
            <a:off x="1272475" y="2218210"/>
            <a:ext cx="637200" cy="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36" name="Google Shape;236;p31"/>
          <p:cNvCxnSpPr/>
          <p:nvPr/>
        </p:nvCxnSpPr>
        <p:spPr>
          <a:xfrm flipH="1" rot="10800000">
            <a:off x="1272475" y="2566665"/>
            <a:ext cx="637200" cy="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7" name="Google Shape;237;p31"/>
          <p:cNvSpPr txBox="1"/>
          <p:nvPr/>
        </p:nvSpPr>
        <p:spPr>
          <a:xfrm>
            <a:off x="1341075" y="2552125"/>
            <a:ext cx="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참조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304800" y="990600"/>
            <a:ext cx="36900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int[][] arr3 = new int[3][4];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6751125" y="1709342"/>
            <a:ext cx="1331400" cy="74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4998525" y="1709342"/>
            <a:ext cx="1331400" cy="158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/>
        </p:nvSpPr>
        <p:spPr>
          <a:xfrm>
            <a:off x="3936950" y="1854142"/>
            <a:ext cx="637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462116" y="2072951"/>
            <a:ext cx="6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참조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5003750" y="1777942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arr3[0]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003750" y="2131756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arr3[1]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003750" y="2485570"/>
            <a:ext cx="8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arr3[2]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5856650" y="1831942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5856650" y="2183534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5856650" y="2535126"/>
            <a:ext cx="333300" cy="292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1"/>
          <p:cNvCxnSpPr/>
          <p:nvPr/>
        </p:nvCxnSpPr>
        <p:spPr>
          <a:xfrm flipH="1" rot="10800000">
            <a:off x="5984025" y="1973923"/>
            <a:ext cx="739800" cy="1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5984025" y="2335278"/>
            <a:ext cx="729900" cy="36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5984025" y="2683733"/>
            <a:ext cx="729900" cy="86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52" name="Google Shape;252;p31"/>
          <p:cNvSpPr txBox="1"/>
          <p:nvPr/>
        </p:nvSpPr>
        <p:spPr>
          <a:xfrm>
            <a:off x="5012900" y="2893767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length = 3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 flipH="1" rot="10800000">
            <a:off x="4527086" y="2052295"/>
            <a:ext cx="473700" cy="1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grpSp>
        <p:nvGrpSpPr>
          <p:cNvPr id="254" name="Google Shape;254;p31"/>
          <p:cNvGrpSpPr/>
          <p:nvPr/>
        </p:nvGrpSpPr>
        <p:grpSpPr>
          <a:xfrm>
            <a:off x="6878184" y="1831942"/>
            <a:ext cx="1100469" cy="292200"/>
            <a:chOff x="1781725" y="230800"/>
            <a:chExt cx="1331481" cy="292200"/>
          </a:xfrm>
        </p:grpSpPr>
        <p:sp>
          <p:nvSpPr>
            <p:cNvPr id="255" name="Google Shape;255;p31"/>
            <p:cNvSpPr/>
            <p:nvPr/>
          </p:nvSpPr>
          <p:spPr>
            <a:xfrm>
              <a:off x="1781725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113711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447920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779906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1"/>
          <p:cNvSpPr txBox="1"/>
          <p:nvPr/>
        </p:nvSpPr>
        <p:spPr>
          <a:xfrm>
            <a:off x="6765500" y="2055567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length =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6751125" y="2547542"/>
            <a:ext cx="1331400" cy="74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31"/>
          <p:cNvGrpSpPr/>
          <p:nvPr/>
        </p:nvGrpSpPr>
        <p:grpSpPr>
          <a:xfrm>
            <a:off x="6878184" y="2670142"/>
            <a:ext cx="1100469" cy="292200"/>
            <a:chOff x="1781725" y="230800"/>
            <a:chExt cx="1331481" cy="292200"/>
          </a:xfrm>
        </p:grpSpPr>
        <p:sp>
          <p:nvSpPr>
            <p:cNvPr id="262" name="Google Shape;262;p31"/>
            <p:cNvSpPr/>
            <p:nvPr/>
          </p:nvSpPr>
          <p:spPr>
            <a:xfrm>
              <a:off x="1781725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13711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447920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779906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1"/>
          <p:cNvSpPr txBox="1"/>
          <p:nvPr/>
        </p:nvSpPr>
        <p:spPr>
          <a:xfrm>
            <a:off x="6765500" y="2893767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length =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6751125" y="3385742"/>
            <a:ext cx="1331400" cy="74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31"/>
          <p:cNvGrpSpPr/>
          <p:nvPr/>
        </p:nvGrpSpPr>
        <p:grpSpPr>
          <a:xfrm>
            <a:off x="6878184" y="3508342"/>
            <a:ext cx="1100469" cy="292200"/>
            <a:chOff x="1781725" y="230800"/>
            <a:chExt cx="1331481" cy="292200"/>
          </a:xfrm>
        </p:grpSpPr>
        <p:sp>
          <p:nvSpPr>
            <p:cNvPr id="269" name="Google Shape;269;p31"/>
            <p:cNvSpPr/>
            <p:nvPr/>
          </p:nvSpPr>
          <p:spPr>
            <a:xfrm>
              <a:off x="1781725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113711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447920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2779906" y="230800"/>
              <a:ext cx="333300" cy="2922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1"/>
          <p:cNvSpPr txBox="1"/>
          <p:nvPr/>
        </p:nvSpPr>
        <p:spPr>
          <a:xfrm>
            <a:off x="6765500" y="3731967"/>
            <a:ext cx="13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length =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6202692" y="1979367"/>
            <a:ext cx="6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참조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2차원 배열 초기화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80" name="Google Shape;280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1" name="Google Shape;281;p32"/>
          <p:cNvGraphicFramePr/>
          <p:nvPr/>
        </p:nvGraphicFramePr>
        <p:xfrm>
          <a:off x="9144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{710ACAF9-489A-47AF-BC60-5857022FE28C}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</a:t>
                      </a: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int[][] arr4 = {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 0,  1,  2},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{10, 11, 12},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{20, 21, 22}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</a:t>
                      </a: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}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</a:t>
                      </a: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int[][] arr5 = {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 0},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{10, 11},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{20, 21, 22}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</a:t>
                      </a:r>
                      <a:r>
                        <a:rPr lang="ko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}</a:t>
                      </a:r>
                      <a:endParaRPr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32"/>
          <p:cNvSpPr/>
          <p:nvPr/>
        </p:nvSpPr>
        <p:spPr>
          <a:xfrm>
            <a:off x="1668807" y="3013473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119710" y="3013473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2573632" y="3013473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1668807" y="3411856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2119710" y="3411856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</a:t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2573632" y="3411856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1668807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2119710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</a:t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2573632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4564407" y="3013473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4564407" y="3411856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5015310" y="3411856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4564407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5015310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5469232" y="3810240"/>
            <a:ext cx="452700" cy="40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Ex11_PartiallyFilled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15-3.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</a:t>
            </a:r>
            <a:r>
              <a:rPr lang="ko"/>
              <a:t>열 관련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유틸리티 메서드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배열의 초기화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08" name="Google Shape;308;p3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4"/>
          <p:cNvSpPr txBox="1"/>
          <p:nvPr/>
        </p:nvSpPr>
        <p:spPr>
          <a:xfrm>
            <a:off x="293625" y="1072700"/>
            <a:ext cx="70593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java.util.Arrays 클래스에 정의되어 있는 메서드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원하는 값으로 배열 전부 또는 일부를 채울 때 사용하는 메서드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fill(int[] a, int val)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두 번째 인자로 전달된 값으로 배열 초기화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fill(int[] a, int fromIndex, int toIndex, int val)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인덱스 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fromIndex ~ (toIndex-1)</a:t>
            </a:r>
            <a:r>
              <a:rPr lang="ko"/>
              <a:t>의 범위까지 val의 값으로 배열 초기화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복사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15" name="Google Shape;315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5"/>
          <p:cNvSpPr txBox="1"/>
          <p:nvPr/>
        </p:nvSpPr>
        <p:spPr>
          <a:xfrm>
            <a:off x="293625" y="1072700"/>
            <a:ext cx="82293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[ java.util.Arrays 클래스에 정의되어 있는 메서드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int[] copyOf(int[] original, int newLength)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→ original에 전달된 배열을 첫 번째 요소부터 newLength 길이만큼 복사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int[] copyOfRange(int[] original, int from, int to)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→ original에 전달된 배열을 인덱스 from부터 to 이전 요소까지 복사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복사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22" name="Google Shape;322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6"/>
          <p:cNvSpPr txBox="1"/>
          <p:nvPr/>
        </p:nvSpPr>
        <p:spPr>
          <a:xfrm>
            <a:off x="293625" y="1072700"/>
            <a:ext cx="82293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[ java.util.System 클래스에 정의되어 있는 메서드 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한 배열에 저장된 값을 다른 배열에 복사할 때 사용하는 메서드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arraycopy(Object src, int srcPos, Object dest, int destPos, int length)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→ 복사 원본의 위치 : 배열 src의 인덱스 srcPos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→ 복사 대상의 위치 : 배열 dest의 인덱스 destPos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→ 복사할 요소의 수 : length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Ex12_ArrayCopy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내용 비교 &amp; 정렬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30" name="Google Shape;330;p3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7"/>
          <p:cNvSpPr txBox="1"/>
          <p:nvPr/>
        </p:nvSpPr>
        <p:spPr>
          <a:xfrm>
            <a:off x="293625" y="1012975"/>
            <a:ext cx="669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Arrays 클래스에는 배열을 비교해주는 equals() 메서드가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두 배열에 저장된 데이터의 수, 순서 그리고 내용이 같을 때 true를 반환한다.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(배열 길이가 다르면 false를 반환한다.)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5933625" y="1028050"/>
            <a:ext cx="2168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Ex13_ArrayEquals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304800" y="2819400"/>
            <a:ext cx="524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Arrays 클래스에는 배열을 내용을 정렬해주는 sort() 메서드가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static void sort(int[] a)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→ 매개변수 a로 전달된 배열을 오름차순으로 정렬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5933625" y="2819795"/>
            <a:ext cx="206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Ex14_ArraySort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15-1. 1차원 배열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버블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정렬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40" name="Google Shape;340;p3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38"/>
          <p:cNvSpPr txBox="1"/>
          <p:nvPr/>
        </p:nvSpPr>
        <p:spPr>
          <a:xfrm>
            <a:off x="1313975" y="63650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번 비교</a:t>
            </a:r>
            <a:endParaRPr/>
          </a:p>
        </p:txBody>
      </p:sp>
      <p:sp>
        <p:nvSpPr>
          <p:cNvPr id="342" name="Google Shape;342;p38"/>
          <p:cNvSpPr txBox="1"/>
          <p:nvPr/>
        </p:nvSpPr>
        <p:spPr>
          <a:xfrm>
            <a:off x="2685575" y="63650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번 비교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4039710" y="636500"/>
            <a:ext cx="9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번 비교</a:t>
            </a:r>
            <a:endParaRPr/>
          </a:p>
        </p:txBody>
      </p:sp>
      <p:pic>
        <p:nvPicPr>
          <p:cNvPr id="344" name="Google Shape;3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525" y="979517"/>
            <a:ext cx="5818450" cy="37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선언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93625" y="996500"/>
            <a:ext cx="76377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rgbClr val="FF0000"/>
                </a:solidFill>
              </a:rPr>
              <a:t>1차원 배열이란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타입이 같은 둘 이상의 데이터를 저장할 수 있는 1차원 구조의 메모리 공간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1747400" y="2585775"/>
            <a:ext cx="397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자료형[ ]  변수이름  =  new  자료형[ 개수 ]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자료형  변수이름[ ]  =  new  자료형[ 개수 ] ;</a:t>
            </a:r>
            <a:endParaRPr/>
          </a:p>
        </p:txBody>
      </p:sp>
      <p:cxnSp>
        <p:nvCxnSpPr>
          <p:cNvPr id="100" name="Google Shape;100;p21"/>
          <p:cNvCxnSpPr/>
          <p:nvPr/>
        </p:nvCxnSpPr>
        <p:spPr>
          <a:xfrm rot="10800000">
            <a:off x="5283725" y="2801450"/>
            <a:ext cx="35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21"/>
          <p:cNvSpPr txBox="1"/>
          <p:nvPr/>
        </p:nvSpPr>
        <p:spPr>
          <a:xfrm>
            <a:off x="5656500" y="2598875"/>
            <a:ext cx="27552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자바에서 조금 더 선호하는 방법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1734495" y="1970200"/>
            <a:ext cx="12840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배열 표시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3" name="Google Shape;103;p21"/>
          <p:cNvCxnSpPr>
            <a:stCxn id="102" idx="2"/>
          </p:cNvCxnSpPr>
          <p:nvPr/>
        </p:nvCxnSpPr>
        <p:spPr>
          <a:xfrm flipH="1">
            <a:off x="2374695" y="2370400"/>
            <a:ext cx="18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21"/>
          <p:cNvSpPr txBox="1"/>
          <p:nvPr/>
        </p:nvSpPr>
        <p:spPr>
          <a:xfrm>
            <a:off x="1725755" y="3635225"/>
            <a:ext cx="4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int[] korScore = new int[50];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선언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과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이해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0" name="Google Shape;110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2"/>
          <p:cNvSpPr txBox="1"/>
          <p:nvPr/>
        </p:nvSpPr>
        <p:spPr>
          <a:xfrm>
            <a:off x="293625" y="996500"/>
            <a:ext cx="7637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rgbClr val="FF0000"/>
                </a:solidFill>
              </a:rPr>
              <a:t>1차원 배열의 선언 방법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57200" y="1600200"/>
            <a:ext cx="23961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korScore01 = 90;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korScore02 = 80;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korScore03 = 70;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korScore04 = 95;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… 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korScore49 = 85;</a:t>
            </a:r>
            <a:endParaRPr>
              <a:solidFill>
                <a:schemeClr val="dk1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 korScore50 = 99;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706955" y="1577825"/>
            <a:ext cx="40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int[] korScore = new int[50];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4451780" y="1871550"/>
            <a:ext cx="4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❶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842180" y="1871550"/>
            <a:ext cx="4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❷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5213780" y="1871550"/>
            <a:ext cx="4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❸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5594780" y="1871550"/>
            <a:ext cx="4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➍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899580" y="1871550"/>
            <a:ext cx="40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➎</a:t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733450" y="2423450"/>
            <a:ext cx="7509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674025" y="2528500"/>
            <a:ext cx="4773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❶  korScore라고 변수명을 만든다.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❷ 자료형은 int로 한다. 그리고 변수가 일반 변수가 아니고 배열이라고 [ ] 표시를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❸ 객체를 만든다.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➍ 객체의 자료형은 int형으로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➎ 데이터 50개를 저장할 공간을 만든다.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Ex01_ArrayInstance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사용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8" name="Google Shape;128;p23"/>
          <p:cNvGraphicFramePr/>
          <p:nvPr/>
        </p:nvGraphicFramePr>
        <p:xfrm>
          <a:off x="1956725" y="12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{C8025DA6-142C-4981-B4F8-60A5DF8A4C5B}</a:tableStyleId>
              </a:tblPr>
              <a:tblGrid>
                <a:gridCol w="1618275"/>
                <a:gridCol w="2743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기본 자료형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Ex02_intArray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String형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Ex03_StringArray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434343"/>
                          </a:solidFill>
                        </a:rPr>
                        <a:t>클래스형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Ex04_BoxArray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매개변수, 반환형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Ex05_ArrayInMethod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배열 &amp; 초기화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228600" y="762000"/>
            <a:ext cx="7641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배열을 선언하고, 배열의 요소에 개별적으로 접근해 값을 대입했지만,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배열은 생성과 동시에 초기화를 할 수도 있다.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72400" y="1844975"/>
            <a:ext cx="3610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생성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int[] arr = new int[3];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생성 및 초기화1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int[] arr = new int[ ] { 1, 2, 3 };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 생성 및 초기화2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int[] arr =  { 1, 2, 3 };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006275" y="3162425"/>
            <a:ext cx="1009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생략</a:t>
            </a:r>
            <a:endParaRPr/>
          </a:p>
        </p:txBody>
      </p:sp>
      <p:cxnSp>
        <p:nvCxnSpPr>
          <p:cNvPr id="138" name="Google Shape;138;p24"/>
          <p:cNvCxnSpPr/>
          <p:nvPr/>
        </p:nvCxnSpPr>
        <p:spPr>
          <a:xfrm rot="10800000">
            <a:off x="2497720" y="3105375"/>
            <a:ext cx="486300" cy="249600"/>
          </a:xfrm>
          <a:prstGeom prst="bentConnector3">
            <a:avLst>
              <a:gd fmla="val 10000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 txBox="1"/>
          <p:nvPr/>
        </p:nvSpPr>
        <p:spPr>
          <a:xfrm>
            <a:off x="2377070" y="3924425"/>
            <a:ext cx="1009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생략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rot="10800000">
            <a:off x="1738014" y="3795375"/>
            <a:ext cx="616800" cy="321600"/>
          </a:xfrm>
          <a:prstGeom prst="bentConnector3">
            <a:avLst>
              <a:gd fmla="val 10001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4"/>
          <p:cNvSpPr txBox="1"/>
          <p:nvPr/>
        </p:nvSpPr>
        <p:spPr>
          <a:xfrm>
            <a:off x="4654625" y="2321375"/>
            <a:ext cx="350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뒤에 초기화하는 데이터 개수를 보고 생략된 숫자를 알 수 있다.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뒤에 초기화하는 데이터를 보고 당연히 배열의 초기화 값이라고 생각할 수 있다.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이처럼 자바 컴파일러가 유추할 수 있는 부분은 생략이 가능하다.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Ex06_ArrayInit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main() 메서드의 매개 변수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8" name="Google Shape;148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5"/>
          <p:cNvSpPr txBox="1"/>
          <p:nvPr/>
        </p:nvSpPr>
        <p:spPr>
          <a:xfrm>
            <a:off x="1217625" y="1291850"/>
            <a:ext cx="6631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명령행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C:\JavaStudy&gt; java Simple Apple Banana Orange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코드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String[] arr = new String[] {“Apple”, “Banana”, “Orange” };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main(arr);</a:t>
            </a: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>
            <a:off x="3009392" y="2021303"/>
            <a:ext cx="2313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5"/>
          <p:cNvCxnSpPr/>
          <p:nvPr/>
        </p:nvCxnSpPr>
        <p:spPr>
          <a:xfrm>
            <a:off x="3968955" y="2018909"/>
            <a:ext cx="1094400" cy="57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main() 메서드의 매개 변수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7" name="Google Shape;157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86375"/>
            <a:ext cx="6691599" cy="318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6"/>
          <p:cNvSpPr/>
          <p:nvPr/>
        </p:nvSpPr>
        <p:spPr>
          <a:xfrm>
            <a:off x="4005625" y="1362744"/>
            <a:ext cx="330600" cy="19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4039700" y="2455690"/>
            <a:ext cx="3153600" cy="19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750684" y="1279456"/>
            <a:ext cx="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❶ </a:t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784758" y="2372402"/>
            <a:ext cx="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❷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main() 메서드의 매개 변수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8" name="Google Shape;168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7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Ex07_mainParameter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225" y="795250"/>
            <a:ext cx="4788899" cy="3860433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1" name="Google Shape;171;p27"/>
          <p:cNvCxnSpPr/>
          <p:nvPr/>
        </p:nvCxnSpPr>
        <p:spPr>
          <a:xfrm flipH="1">
            <a:off x="3323614" y="1528891"/>
            <a:ext cx="499500" cy="29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7"/>
          <p:cNvSpPr/>
          <p:nvPr/>
        </p:nvSpPr>
        <p:spPr>
          <a:xfrm>
            <a:off x="2455597" y="1989818"/>
            <a:ext cx="1236900" cy="4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7"/>
          <p:cNvCxnSpPr/>
          <p:nvPr/>
        </p:nvCxnSpPr>
        <p:spPr>
          <a:xfrm>
            <a:off x="4099690" y="4429501"/>
            <a:ext cx="519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3824623" y="1421521"/>
            <a:ext cx="1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❶ 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696386" y="2181456"/>
            <a:ext cx="1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❷ 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3943357" y="4347328"/>
            <a:ext cx="1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❸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