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Arimo"/>
      <p:regular r:id="rId20"/>
      <p:bold r:id="rId21"/>
      <p:italic r:id="rId22"/>
      <p:boldItalic r:id="rId23"/>
    </p:embeddedFont>
    <p:embeddedFont>
      <p:font typeface="Nanum Gothic Coding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1258AA-2C48-46CA-9E1C-A5274C416C7B}">
  <a:tblStyle styleId="{531258AA-2C48-46CA-9E1C-A5274C416C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22" Type="http://schemas.openxmlformats.org/officeDocument/2006/relationships/font" Target="fonts/Arimo-italic.fntdata"/><Relationship Id="rId21" Type="http://schemas.openxmlformats.org/officeDocument/2006/relationships/font" Target="fonts/Arimo-bold.fntdata"/><Relationship Id="rId24" Type="http://schemas.openxmlformats.org/officeDocument/2006/relationships/font" Target="fonts/NanumGothicCoding-regular.fntdata"/><Relationship Id="rId23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NanumGothicCoding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76f0f013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76f0f01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806897c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806897c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d48eed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d48eed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4806897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4806897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4806897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4806897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7b7bca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7b7bca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806897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4806897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d48eede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5d48eed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4806897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4806897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b7bca2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b7bca2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예외처리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16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190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예외 처리 미루기 (던지기)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8"/>
          <p:cNvSpPr txBox="1"/>
          <p:nvPr/>
        </p:nvSpPr>
        <p:spPr>
          <a:xfrm>
            <a:off x="610907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Ex07_CatchThrowable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04800" y="990600"/>
            <a:ext cx="6287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Catch Throwable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던져진 예외를 처리하려면 catch문에서 Throwable 클래스를 이용해야 한다.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00" y="2162125"/>
            <a:ext cx="3857625" cy="18097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8"/>
          <p:cNvSpPr txBox="1"/>
          <p:nvPr/>
        </p:nvSpPr>
        <p:spPr>
          <a:xfrm>
            <a:off x="6109075" y="676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Ex08_WhyThrow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메서드에 예외 선언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9"/>
          <p:cNvSpPr txBox="1"/>
          <p:nvPr/>
        </p:nvSpPr>
        <p:spPr>
          <a:xfrm>
            <a:off x="304800" y="838200"/>
            <a:ext cx="76413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메서드의 선언부에 예외를 선언하면 메서드를 사용하는 사람이 메서드의 선언부만 보아도 이 메서드를 사용하려면 어떤 예외들을 처리하면 되는지 쉽게 알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메서드에 예외를 선언할 때 일반적으로 RuntimeException 클래스들은 적지 않습니다.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이들은 메서드 선언부의 throws에 선언한다고 해서 문제가 되지는 않지만, 보통 반드시 처리해주어야 하는 예외들만 선언한다.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810450" y="1572000"/>
            <a:ext cx="4685700" cy="1391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메서드명()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throws 예외, 예외, 예외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// 본문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Ex09_ThrowsInMethod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예외와 에러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20"/>
          <p:cNvSpPr txBox="1"/>
          <p:nvPr/>
        </p:nvSpPr>
        <p:spPr>
          <a:xfrm>
            <a:off x="293625" y="782000"/>
            <a:ext cx="856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예측 가능한 런타임 에러를 예외</a:t>
            </a:r>
            <a:r>
              <a:rPr baseline="30000" lang="ko">
                <a:solidFill>
                  <a:schemeClr val="dk1"/>
                </a:solidFill>
              </a:rPr>
              <a:t>exception</a:t>
            </a:r>
            <a:r>
              <a:rPr lang="ko">
                <a:solidFill>
                  <a:schemeClr val="dk1"/>
                </a:solidFill>
              </a:rPr>
              <a:t>라고 부른다. 그리고 개발자가 다음과 같은 목적을 위해 제어하고 처리를 한다.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프로그램의 정상 종료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예외 발생 시 무시하고 프로그램 계속 실행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75" y="2103350"/>
            <a:ext cx="4000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자바에서 제공하는 에러에 대한 전체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0" name="Google Shape;100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75" y="882950"/>
            <a:ext cx="46386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예외 종류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7" name="Google Shape;107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2"/>
          <p:cNvSpPr txBox="1"/>
          <p:nvPr/>
        </p:nvSpPr>
        <p:spPr>
          <a:xfrm>
            <a:off x="228600" y="914400"/>
            <a:ext cx="8628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예외는 다음과 같이 실행 예외와 일반 예외로 한 번 더 구분된다.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실행 예외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예외 처리를 하지 않아도 컴파일할 수 있는 비검사형 예외</a:t>
            </a:r>
            <a:r>
              <a:rPr baseline="30000" lang="ko">
                <a:solidFill>
                  <a:schemeClr val="dk1"/>
                </a:solidFill>
              </a:rPr>
              <a:t>unchecked exception</a:t>
            </a:r>
            <a:endParaRPr baseline="30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실행 단계에서 체크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일반 예외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예외 처리를 하지 않으면 컴파일 오류가 발생하므로 꼭 처리해야 하는 검사형 예외</a:t>
            </a:r>
            <a:r>
              <a:rPr baseline="30000" lang="ko">
                <a:solidFill>
                  <a:schemeClr val="dk1"/>
                </a:solidFill>
              </a:rPr>
              <a:t>checked exception</a:t>
            </a:r>
            <a:endParaRPr baseline="30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컴파일 단계에서 체크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이처럼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</a:rPr>
              <a:t>예외를 구분하는 이유는 프로그램 성능 때문</a:t>
            </a:r>
            <a:r>
              <a:rPr lang="ko">
                <a:solidFill>
                  <a:schemeClr val="dk1"/>
                </a:solidFill>
              </a:rPr>
              <a:t>이다.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모든 상황에서 예외 처리를 하면 프로그램의 성능 저하 문제로 이어지기 때문에 일반 예외는 컴파일러가 확실히 확인하고, 실행 예외는 개발자가 판단하여 예외를 처리하든지 처리가 안 되었다면 자바 가상 머신에 처리를 맡기게 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대표적인 실행 예외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4" name="Google Shape;114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5" name="Google Shape;115;p23"/>
          <p:cNvGraphicFramePr/>
          <p:nvPr/>
        </p:nvGraphicFramePr>
        <p:xfrm>
          <a:off x="1478775" y="166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{531258AA-2C48-46CA-9E1C-A5274C416C7B}</a:tableStyleId>
              </a:tblPr>
              <a:tblGrid>
                <a:gridCol w="2066925"/>
                <a:gridCol w="3648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실행 예외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발생 이유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ArtithmeticException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0으로 나누기와 같은 부적절한 산술 연산을 수행할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IllegalArgumentException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메서드에 부적절한 매개변수를 전달할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IndexOutOfBoundException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배열, 벡터 등에서 범위를 벗어난 인덱스를 사용할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NoSuchElementException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요구한 원소가 없을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NullPointerException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null값을 가진 참조 변수에 접근할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NumberFormatException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숫자로 바꿀 수 없는 문자열을 숫자로 변환하려 할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6" name="Google Shape;116;p23"/>
          <p:cNvSpPr txBox="1"/>
          <p:nvPr/>
        </p:nvSpPr>
        <p:spPr>
          <a:xfrm>
            <a:off x="304800" y="990600"/>
            <a:ext cx="69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예외 처리를 하지 않아도 컴파일할 수 있는 비검사형 예외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대표적인 일반 예외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2" name="Google Shape;122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3" name="Google Shape;123;p24"/>
          <p:cNvGraphicFramePr/>
          <p:nvPr/>
        </p:nvGraphicFramePr>
        <p:xfrm>
          <a:off x="1377250" y="17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{531258AA-2C48-46CA-9E1C-A5274C416C7B}</a:tableStyleId>
              </a:tblPr>
              <a:tblGrid>
                <a:gridCol w="2085975"/>
                <a:gridCol w="3629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일반 예외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발생 이유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ClassNotFoundException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존재하지 않는 클래스를 사용하려고 할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NoSuchFieldException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클래스가 명시한 필드를 포함하지 않을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NoSuchMethodException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클래스가 명시한 메서드를 포함하지 않을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IOException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데이터 읽기 쓰기 같은 입출력 문제가 있을 때 발생합니다.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4" name="Google Shape;124;p24"/>
          <p:cNvSpPr txBox="1"/>
          <p:nvPr/>
        </p:nvSpPr>
        <p:spPr>
          <a:xfrm>
            <a:off x="304800" y="990600"/>
            <a:ext cx="73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예외 처리를 하지 않으면 컴파일 오류가 발생하므로 꼭 처리해야 하는 검사형 예외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Ex01_ExceptionCase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예외 처리하기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5"/>
          <p:cNvSpPr txBox="1"/>
          <p:nvPr/>
        </p:nvSpPr>
        <p:spPr>
          <a:xfrm>
            <a:off x="293625" y="838325"/>
            <a:ext cx="3374100" cy="3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예외 처리의 진행 형식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try 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JAVA 코드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catch (예외 타입 1 e) 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예외 1 발생 시 이 부분 실행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catch (예외 타입 2 e) 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예외 2 발생 시 이 부분 실행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finally 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이 부분은 마지막에 무조건 실행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3257275" y="832010"/>
            <a:ext cx="30000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일부분 생략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try 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JAVA 코드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catch (예외 타입 e) 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예외 발생 시 이 부분 실행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991600" y="839155"/>
            <a:ext cx="30000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일부분 생략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try 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JAVA 코드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finally 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이 부분은 마지막에 무조건 실행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&lt;/&gt;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>
            <a:off x="3150225" y="1249325"/>
            <a:ext cx="0" cy="3143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5"/>
          <p:cNvCxnSpPr/>
          <p:nvPr/>
        </p:nvCxnSpPr>
        <p:spPr>
          <a:xfrm>
            <a:off x="5893425" y="1249325"/>
            <a:ext cx="0" cy="3143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5"/>
          <p:cNvSpPr txBox="1"/>
          <p:nvPr/>
        </p:nvSpPr>
        <p:spPr>
          <a:xfrm>
            <a:off x="6121540" y="32417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Ex02_TryCatch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예외 처리하기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3" name="Google Shape;143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6"/>
          <p:cNvSpPr txBox="1"/>
          <p:nvPr/>
        </p:nvSpPr>
        <p:spPr>
          <a:xfrm>
            <a:off x="293625" y="1015375"/>
            <a:ext cx="63171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finally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예외가 발생해도 바로 무조건 실행하고 싶</a:t>
            </a:r>
            <a:r>
              <a:rPr lang="ko">
                <a:solidFill>
                  <a:schemeClr val="dk1"/>
                </a:solidFill>
              </a:rPr>
              <a:t>은 부분이 있</a:t>
            </a:r>
            <a:r>
              <a:rPr lang="ko">
                <a:solidFill>
                  <a:schemeClr val="dk1"/>
                </a:solidFill>
              </a:rPr>
              <a:t>다면 finally문으로 코드를 이동해주어야 한다.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6104083" y="1313975"/>
            <a:ext cx="255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Ex03_Finally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93625" y="2180750"/>
            <a:ext cx="58104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예외 처리 합치기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예외 상황에 대해서 catch문 하나당 예외 하나를 처리할 수도 있지만, catch문 하나에서 여러 예외를 한꺼번에 처리할 수도 있다.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6104075" y="2477301"/>
            <a:ext cx="255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Ex04_CatchConcat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293625" y="3371475"/>
            <a:ext cx="59067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모든 예외 한 번에 처리하기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어떤 예외가 발생할지 모를 때 모든 예외의 최상위 클래스를 이용해서 예외를 처리해줄 수 있다. 클래스의 다형성에서 배운 ‘자식 객체를 부모 클래스의 자료형에 대입할 수 있다’가 적용되어 모든 예외를 처리할 수 있게 된다.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6138140" y="3654900"/>
            <a:ext cx="255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Ex05_Exception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예외 처리 미루기 (던지기)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5" name="Google Shape;155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7"/>
          <p:cNvSpPr txBox="1"/>
          <p:nvPr/>
        </p:nvSpPr>
        <p:spPr>
          <a:xfrm>
            <a:off x="1056075" y="2862150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1007075" y="2744500"/>
            <a:ext cx="1293900" cy="10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JVM</a:t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2454875" y="2744500"/>
            <a:ext cx="1293900" cy="10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</a:t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3902675" y="2744500"/>
            <a:ext cx="1293900" cy="10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myMethod1</a:t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5350475" y="2744500"/>
            <a:ext cx="1293900" cy="10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myMethod2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5385753" y="3432925"/>
            <a:ext cx="12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예외 발생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5251650" y="3722950"/>
            <a:ext cx="25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❶ try ~ catch 로 처리하거나</a:t>
            </a:r>
            <a:endParaRPr/>
          </a:p>
        </p:txBody>
      </p:sp>
      <p:cxnSp>
        <p:nvCxnSpPr>
          <p:cNvPr id="163" name="Google Shape;163;p27"/>
          <p:cNvCxnSpPr>
            <a:stCxn id="160" idx="0"/>
            <a:endCxn id="159" idx="0"/>
          </p:cNvCxnSpPr>
          <p:nvPr/>
        </p:nvCxnSpPr>
        <p:spPr>
          <a:xfrm rot="5400000">
            <a:off x="5273225" y="2020900"/>
            <a:ext cx="600" cy="14478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7"/>
          <p:cNvCxnSpPr/>
          <p:nvPr/>
        </p:nvCxnSpPr>
        <p:spPr>
          <a:xfrm rot="5400000">
            <a:off x="3825425" y="2020900"/>
            <a:ext cx="600" cy="1447800"/>
          </a:xfrm>
          <a:prstGeom prst="curvedConnector3">
            <a:avLst>
              <a:gd fmla="val -672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7"/>
          <p:cNvCxnSpPr/>
          <p:nvPr/>
        </p:nvCxnSpPr>
        <p:spPr>
          <a:xfrm rot="5400000">
            <a:off x="2377625" y="2020900"/>
            <a:ext cx="600" cy="1447800"/>
          </a:xfrm>
          <a:prstGeom prst="curvedConnector3">
            <a:avLst>
              <a:gd fmla="val -672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7"/>
          <p:cNvSpPr txBox="1"/>
          <p:nvPr/>
        </p:nvSpPr>
        <p:spPr>
          <a:xfrm>
            <a:off x="4870650" y="1894150"/>
            <a:ext cx="18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❷ 예외 처리 미루기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194250" y="1894150"/>
            <a:ext cx="18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❸ 예외 처리 미루기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1517850" y="1894150"/>
            <a:ext cx="18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➍ 예외 처리 미루기</a:t>
            </a:r>
            <a:endParaRPr/>
          </a:p>
        </p:txBody>
      </p:sp>
      <p:cxnSp>
        <p:nvCxnSpPr>
          <p:cNvPr id="169" name="Google Shape;169;p27"/>
          <p:cNvCxnSpPr/>
          <p:nvPr/>
        </p:nvCxnSpPr>
        <p:spPr>
          <a:xfrm>
            <a:off x="1703025" y="4151550"/>
            <a:ext cx="4274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7"/>
          <p:cNvSpPr txBox="1"/>
          <p:nvPr/>
        </p:nvSpPr>
        <p:spPr>
          <a:xfrm>
            <a:off x="1594050" y="3799150"/>
            <a:ext cx="18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메서드 호출 순서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304800" y="914400"/>
            <a:ext cx="7366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예외가 발생한 메서드에서 처리하지 않고 메서드를 호출한 곳으로 예외를 던져 메서드를 호출한 부분에서 예외를 처리하는 방법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610907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Ex06_ExceptionThrow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