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5"/>
    <p:sldMasterId id="214748366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5143500" cx="9144000"/>
  <p:notesSz cx="6858000" cy="9144000"/>
  <p:embeddedFontLst>
    <p:embeddedFont>
      <p:font typeface="Arimo"/>
      <p:regular r:id="rId32"/>
      <p:bold r:id="rId33"/>
      <p:italic r:id="rId34"/>
      <p:boldItalic r:id="rId35"/>
    </p:embeddedFont>
    <p:embeddedFont>
      <p:font typeface="Nanum Gothic Coding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669E4CB-8C6F-4F9A-9060-5DFD6780464E}">
  <a:tblStyle styleId="{C669E4CB-8C6F-4F9A-9060-5DFD678046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Arimo-bold.fntdata"/><Relationship Id="rId10" Type="http://schemas.openxmlformats.org/officeDocument/2006/relationships/slide" Target="slides/slide3.xml"/><Relationship Id="rId32" Type="http://schemas.openxmlformats.org/officeDocument/2006/relationships/font" Target="fonts/Arimo-regular.fntdata"/><Relationship Id="rId13" Type="http://schemas.openxmlformats.org/officeDocument/2006/relationships/slide" Target="slides/slide6.xml"/><Relationship Id="rId35" Type="http://schemas.openxmlformats.org/officeDocument/2006/relationships/font" Target="fonts/Arimo-boldItalic.fntdata"/><Relationship Id="rId12" Type="http://schemas.openxmlformats.org/officeDocument/2006/relationships/slide" Target="slides/slide5.xml"/><Relationship Id="rId34" Type="http://schemas.openxmlformats.org/officeDocument/2006/relationships/font" Target="fonts/Arimo-italic.fntdata"/><Relationship Id="rId15" Type="http://schemas.openxmlformats.org/officeDocument/2006/relationships/slide" Target="slides/slide8.xml"/><Relationship Id="rId37" Type="http://schemas.openxmlformats.org/officeDocument/2006/relationships/font" Target="fonts/NanumGothicCoding-bold.fntdata"/><Relationship Id="rId14" Type="http://schemas.openxmlformats.org/officeDocument/2006/relationships/slide" Target="slides/slide7.xml"/><Relationship Id="rId36" Type="http://schemas.openxmlformats.org/officeDocument/2006/relationships/font" Target="fonts/NanumGothicCoding-regular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77cce4cde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77cce4cde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6e1b542a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6e1b542a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7b7bca2e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7b7bca2e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6e1b542a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6e1b542a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6e1b542a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6e1b542a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6e1b542a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6e1b542a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6e1b542a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6e1b542a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7b7bca19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7b7bca19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7b7bca19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7b7bca19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6e1b542a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6e1b542a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7b7bca2e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7b7bca2e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5b7593d2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5b7593d2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6e1b542a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6e1b542a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6e1b542a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6e1b542a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6e1b542a9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6e1b542a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6e1b542a9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6e1b542a9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7b7bca19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7b7bca19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5b7593d2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5b7593d2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2d37fe4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2d37fe4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2d37fe4d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2d37fe4d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2d37fe4d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2d37fe4d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2d37fe4d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2d37fe4d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2d37fe4d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2d37fe4d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2d37fe4d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2d37fe4d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1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7350" y="0"/>
            <a:ext cx="7835100" cy="17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350" y="1690150"/>
            <a:ext cx="7835100" cy="59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350" y="2109350"/>
            <a:ext cx="7835100" cy="72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780150" y="1695600"/>
            <a:ext cx="25506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84800" y="1227600"/>
            <a:ext cx="19098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자</a:t>
            </a:r>
            <a:r>
              <a:rPr b="1" lang="ko" sz="1600"/>
              <a:t>바 프로그래밍</a:t>
            </a:r>
            <a:endParaRPr b="1" sz="1600"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1925" y="29720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type="title"/>
          </p:nvPr>
        </p:nvSpPr>
        <p:spPr>
          <a:xfrm>
            <a:off x="784525" y="21744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7" name="Google Shape;17;p2"/>
          <p:cNvCxnSpPr/>
          <p:nvPr/>
        </p:nvCxnSpPr>
        <p:spPr>
          <a:xfrm>
            <a:off x="631658" y="4856417"/>
            <a:ext cx="78408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2"/>
          <p:cNvSpPr txBox="1"/>
          <p:nvPr/>
        </p:nvSpPr>
        <p:spPr>
          <a:xfrm>
            <a:off x="6228000" y="4896000"/>
            <a:ext cx="23283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이재환 / gikimirane@naver.com</a:t>
            </a:r>
            <a:endParaRPr sz="1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 슬라이드 1">
  <p:cSld name="TITLE_3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787175"/>
            <a:ext cx="9143999" cy="2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09900"/>
            <a:ext cx="9143999" cy="2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85200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pic>
        <p:nvPicPr>
          <p:cNvPr id="58" name="Google Shape;58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8000" y="39600"/>
            <a:ext cx="499075" cy="2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2">
  <p:cSld name="TITLE_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628000" y="0"/>
            <a:ext cx="1421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275" y="38169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3" name="Google Shape;63;p13"/>
          <p:cNvSpPr/>
          <p:nvPr/>
        </p:nvSpPr>
        <p:spPr>
          <a:xfrm>
            <a:off x="-47375" y="0"/>
            <a:ext cx="27477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9125" y="-48025"/>
            <a:ext cx="9291601" cy="52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144000" y="144000"/>
            <a:ext cx="8860200" cy="486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925" y="1971663"/>
            <a:ext cx="12001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 슬라이드 1">
  <p:cSld name="TITLE_3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787175"/>
            <a:ext cx="9143999" cy="2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09900"/>
            <a:ext cx="9143999" cy="2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85200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8000" y="39600"/>
            <a:ext cx="499075" cy="2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2">
  <p:cSld name="TITLE_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628000" y="0"/>
            <a:ext cx="1421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275" y="38169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" name="Google Shape;28;p4"/>
          <p:cNvSpPr/>
          <p:nvPr/>
        </p:nvSpPr>
        <p:spPr>
          <a:xfrm>
            <a:off x="-47375" y="0"/>
            <a:ext cx="27477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9125" y="-48025"/>
            <a:ext cx="9291601" cy="52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/>
          <p:nvPr/>
        </p:nvSpPr>
        <p:spPr>
          <a:xfrm>
            <a:off x="144000" y="144000"/>
            <a:ext cx="8860200" cy="486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925" y="1971663"/>
            <a:ext cx="12001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1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 txBox="1"/>
          <p:nvPr>
            <p:ph idx="1" type="subTitle"/>
          </p:nvPr>
        </p:nvSpPr>
        <p:spPr>
          <a:xfrm>
            <a:off x="479725" y="1751900"/>
            <a:ext cx="40701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type="title"/>
          </p:nvPr>
        </p:nvSpPr>
        <p:spPr>
          <a:xfrm>
            <a:off x="479725" y="2098200"/>
            <a:ext cx="47196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53" name="Google Shape;53;p11"/>
          <p:cNvCxnSpPr/>
          <p:nvPr/>
        </p:nvCxnSpPr>
        <p:spPr>
          <a:xfrm>
            <a:off x="631658" y="4856417"/>
            <a:ext cx="78408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27325" y="1618661"/>
            <a:ext cx="47196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자바</a:t>
            </a:r>
            <a:r>
              <a:rPr lang="ko"/>
              <a:t>의 다양한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 클래스</a:t>
            </a:r>
            <a:endParaRPr/>
          </a:p>
        </p:txBody>
      </p:sp>
      <p:sp>
        <p:nvSpPr>
          <p:cNvPr id="85" name="Google Shape;85;p19"/>
          <p:cNvSpPr txBox="1"/>
          <p:nvPr>
            <p:ph idx="1" type="subTitle"/>
          </p:nvPr>
        </p:nvSpPr>
        <p:spPr>
          <a:xfrm>
            <a:off x="327325" y="1272361"/>
            <a:ext cx="40701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Chapter 17</a:t>
            </a:r>
            <a:endParaRPr/>
          </a:p>
        </p:txBody>
      </p:sp>
      <p:sp>
        <p:nvSpPr>
          <p:cNvPr id="86" name="Google Shape;86;p19"/>
          <p:cNvSpPr txBox="1"/>
          <p:nvPr/>
        </p:nvSpPr>
        <p:spPr>
          <a:xfrm>
            <a:off x="372343" y="2947684"/>
            <a:ext cx="3580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lt1"/>
                </a:solidFill>
              </a:rPr>
              <a:t>『</a:t>
            </a:r>
            <a:r>
              <a:rPr b="1" lang="ko" sz="1200">
                <a:solidFill>
                  <a:schemeClr val="lt1"/>
                </a:solidFill>
              </a:rPr>
              <a:t>이재환의 자바 프로그래밍 입문</a:t>
            </a:r>
            <a:r>
              <a:rPr lang="ko" sz="1200">
                <a:solidFill>
                  <a:schemeClr val="lt1"/>
                </a:solidFill>
              </a:rPr>
              <a:t>』의 </a:t>
            </a:r>
            <a:r>
              <a:rPr b="1" lang="ko" sz="1200">
                <a:solidFill>
                  <a:schemeClr val="lt1"/>
                </a:solidFill>
              </a:rPr>
              <a:t>강의교안</a:t>
            </a:r>
            <a:r>
              <a:rPr lang="ko" sz="1200">
                <a:solidFill>
                  <a:schemeClr val="lt1"/>
                </a:solidFill>
              </a:rPr>
              <a:t>입니다.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chemeClr val="lt1"/>
                </a:solidFill>
              </a:rPr>
              <a:t>교재 구입</a:t>
            </a:r>
            <a:r>
              <a:rPr lang="ko" sz="1200">
                <a:solidFill>
                  <a:schemeClr val="lt1"/>
                </a:solidFill>
              </a:rPr>
              <a:t>은 </a:t>
            </a:r>
            <a:r>
              <a:rPr b="1" lang="ko" sz="1200">
                <a:solidFill>
                  <a:schemeClr val="lt1"/>
                </a:solidFill>
              </a:rPr>
              <a:t>골든래빗 출판사</a:t>
            </a:r>
            <a:r>
              <a:rPr lang="ko" sz="1200">
                <a:solidFill>
                  <a:schemeClr val="lt1"/>
                </a:solidFill>
              </a:rPr>
              <a:t>로 </a:t>
            </a:r>
            <a:r>
              <a:rPr b="1" lang="ko" sz="1200">
                <a:solidFill>
                  <a:schemeClr val="lt1"/>
                </a:solidFill>
              </a:rPr>
              <a:t>문의</a:t>
            </a:r>
            <a:r>
              <a:rPr lang="ko" sz="1200">
                <a:solidFill>
                  <a:schemeClr val="lt1"/>
                </a:solidFill>
              </a:rPr>
              <a:t>주시기 바랍니다.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17-3.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Wrapper 클래스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기본 데이터형의 랩퍼 클래스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59" name="Google Shape;159;p29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29"/>
          <p:cNvSpPr txBox="1"/>
          <p:nvPr/>
        </p:nvSpPr>
        <p:spPr>
          <a:xfrm>
            <a:off x="197150" y="853575"/>
            <a:ext cx="8346900" cy="23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Java는 기본 데이터형(정수형, 문자형, 논리형)에 대응하는 클래스가 마련되어 있다. 이 클래스들을 랩퍼 클래스라고 한다. 랩퍼 클래스의 오브젝트는 변수와 같이 사용할 수 있는데, 여러 가지 편리한 메서드도 가지고 있다.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075" y="1823525"/>
            <a:ext cx="2682725" cy="293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Number </a:t>
            </a: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클래스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67" name="Google Shape;167;p30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30"/>
          <p:cNvSpPr txBox="1"/>
          <p:nvPr/>
        </p:nvSpPr>
        <p:spPr>
          <a:xfrm>
            <a:off x="533400" y="990600"/>
            <a:ext cx="7614300" cy="3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java.lang.Number 클래스는 모든 래퍼 클래스가 상속하는 추상 클래스이다.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그래서 Number 클래스를 상속한 모든 래퍼 클래스는 다음의 추상 메서드가 다 구현이 되어 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byteValue()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shortValue()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intValue()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longValue()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floatValue()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doubleValue()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수치형 래퍼 클래스인 Byte, Short, Integer, Long, Float, Double에서 이 메서드들을 사용하면 다른 형으로 변환한 값을 얻을 수 있다. 즉 래퍼 객체에 저장된 값을 원하는 기본 자료형값으로 변환할 수 있다.</a:t>
            </a:r>
            <a:endParaRPr/>
          </a:p>
        </p:txBody>
      </p:sp>
      <p:sp>
        <p:nvSpPr>
          <p:cNvPr id="169" name="Google Shape;169;p30"/>
          <p:cNvSpPr txBox="1"/>
          <p:nvPr/>
        </p:nvSpPr>
        <p:spPr>
          <a:xfrm>
            <a:off x="6117802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Ex07_Number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문자열 변환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75" name="Google Shape;175;p31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31"/>
          <p:cNvSpPr txBox="1"/>
          <p:nvPr/>
        </p:nvSpPr>
        <p:spPr>
          <a:xfrm>
            <a:off x="197150" y="853575"/>
            <a:ext cx="83469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정수형의 랩퍼 클래스인 Byte, Short, Integer, Long 에는 각각 문자열을 정수형으로 변환하는 메서드가 있다.</a:t>
            </a:r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 rotWithShape="1">
          <a:blip r:embed="rId3">
            <a:alphaModFix/>
          </a:blip>
          <a:srcRect b="0" l="0" r="19015" t="63495"/>
          <a:stretch/>
        </p:blipFill>
        <p:spPr>
          <a:xfrm>
            <a:off x="726025" y="3738100"/>
            <a:ext cx="3221250" cy="10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1"/>
          <p:cNvSpPr txBox="1"/>
          <p:nvPr/>
        </p:nvSpPr>
        <p:spPr>
          <a:xfrm>
            <a:off x="6117802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Ex08_parseXXX</a:t>
            </a:r>
            <a:endParaRPr sz="1100">
              <a:solidFill>
                <a:srgbClr val="FF0000"/>
              </a:solidFill>
            </a:endParaRPr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625" y="1336650"/>
            <a:ext cx="5147999" cy="23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오브젝트의 비교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85" name="Google Shape;185;p32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32"/>
          <p:cNvSpPr txBox="1"/>
          <p:nvPr/>
        </p:nvSpPr>
        <p:spPr>
          <a:xfrm>
            <a:off x="197150" y="853575"/>
            <a:ext cx="83469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랩퍼 클래스의 오브젝트끼리 비교하기 위해서는 equals( ) 메서드를 사용한다.</a:t>
            </a:r>
            <a:endParaRPr/>
          </a:p>
        </p:txBody>
      </p:sp>
      <p:pic>
        <p:nvPicPr>
          <p:cNvPr id="187" name="Google Shape;187;p32"/>
          <p:cNvPicPr preferRelativeResize="0"/>
          <p:nvPr/>
        </p:nvPicPr>
        <p:blipFill rotWithShape="1">
          <a:blip r:embed="rId3">
            <a:alphaModFix/>
          </a:blip>
          <a:srcRect b="12626" l="0" r="40744" t="13359"/>
          <a:stretch/>
        </p:blipFill>
        <p:spPr>
          <a:xfrm>
            <a:off x="2445275" y="1289900"/>
            <a:ext cx="3082601" cy="151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2"/>
          <p:cNvSpPr txBox="1"/>
          <p:nvPr>
            <p:ph type="title"/>
          </p:nvPr>
        </p:nvSpPr>
        <p:spPr>
          <a:xfrm>
            <a:off x="216000" y="2883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다양한 static 메서드들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89" name="Google Shape;189;p32"/>
          <p:cNvCxnSpPr/>
          <p:nvPr/>
        </p:nvCxnSpPr>
        <p:spPr>
          <a:xfrm>
            <a:off x="293625" y="3343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32"/>
          <p:cNvSpPr txBox="1"/>
          <p:nvPr/>
        </p:nvSpPr>
        <p:spPr>
          <a:xfrm>
            <a:off x="6117802" y="2989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Ex09_UtilMethod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191" name="Google Shape;191;p32"/>
          <p:cNvSpPr txBox="1"/>
          <p:nvPr/>
        </p:nvSpPr>
        <p:spPr>
          <a:xfrm>
            <a:off x="196063" y="3505200"/>
            <a:ext cx="78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래퍼 클래스에는 유용한 메서드들이 다양하게 구현되어 있다.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박싱과 언박싱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97" name="Google Shape;197;p33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33"/>
          <p:cNvSpPr txBox="1"/>
          <p:nvPr/>
        </p:nvSpPr>
        <p:spPr>
          <a:xfrm>
            <a:off x="216000" y="799400"/>
            <a:ext cx="834690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▶ </a:t>
            </a:r>
            <a:r>
              <a:rPr lang="ko"/>
              <a:t>박싱은 인스턴스의 생성을 통해서 이뤄지지만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언박싱은 래퍼 클래스에 정의된 메서드의 호출을 통해 이뤄진다.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150" y="1534675"/>
            <a:ext cx="3491425" cy="177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3"/>
          <p:cNvSpPr txBox="1"/>
          <p:nvPr/>
        </p:nvSpPr>
        <p:spPr>
          <a:xfrm>
            <a:off x="6117802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Ex10_BoxingUnboxing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201" name="Google Shape;201;p33"/>
          <p:cNvSpPr txBox="1"/>
          <p:nvPr>
            <p:ph type="title"/>
          </p:nvPr>
        </p:nvSpPr>
        <p:spPr>
          <a:xfrm>
            <a:off x="216000" y="35688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오토박싱과 오토 언박싱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202" name="Google Shape;202;p33"/>
          <p:cNvCxnSpPr/>
          <p:nvPr/>
        </p:nvCxnSpPr>
        <p:spPr>
          <a:xfrm>
            <a:off x="293625" y="40296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33"/>
          <p:cNvSpPr txBox="1"/>
          <p:nvPr/>
        </p:nvSpPr>
        <p:spPr>
          <a:xfrm>
            <a:off x="6117802" y="36756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Ex11_AutoBoxingUnboxing1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204" name="Google Shape;204;p33"/>
          <p:cNvSpPr txBox="1"/>
          <p:nvPr/>
        </p:nvSpPr>
        <p:spPr>
          <a:xfrm>
            <a:off x="6117802" y="40566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Ex12_AutoBoxingUnboxing2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17</a:t>
            </a:r>
            <a:r>
              <a:rPr lang="ko"/>
              <a:t>-4.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유용한 클래스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Math 클래스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215" name="Google Shape;215;p35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35"/>
          <p:cNvSpPr txBox="1"/>
          <p:nvPr/>
        </p:nvSpPr>
        <p:spPr>
          <a:xfrm>
            <a:off x="293625" y="1170125"/>
            <a:ext cx="6893400" cy="97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Math클래스는 </a:t>
            </a:r>
            <a:r>
              <a:rPr lang="ko">
                <a:solidFill>
                  <a:schemeClr val="dk1"/>
                </a:solidFill>
              </a:rPr>
              <a:t>수학 관련 연산 기능을 제공한다.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Math클래스에 정의된 메서드는 모두 static으로 선언되어 있다.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즉 Math는 </a:t>
            </a:r>
            <a:r>
              <a:rPr lang="ko">
                <a:highlight>
                  <a:srgbClr val="FFFF00"/>
                </a:highlight>
              </a:rPr>
              <a:t>기능의 제공이 목적일 뿐, 인스턴스의 생성을 목적으로 정의된 클래스는 아니다.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5"/>
          <p:cNvSpPr txBox="1"/>
          <p:nvPr/>
        </p:nvSpPr>
        <p:spPr>
          <a:xfrm>
            <a:off x="6117802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Ex13_MathUse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난수의 생성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223" name="Google Shape;223;p36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36"/>
          <p:cNvSpPr txBox="1"/>
          <p:nvPr/>
        </p:nvSpPr>
        <p:spPr>
          <a:xfrm>
            <a:off x="243540" y="1621600"/>
            <a:ext cx="7755300" cy="28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Nanum Gothic Coding"/>
                <a:ea typeface="Nanum Gothic Coding"/>
                <a:cs typeface="Nanum Gothic Coding"/>
                <a:sym typeface="Nanum Gothic Coding"/>
              </a:rPr>
              <a:t>Random rand = new Random();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  public boolean nextBoolean() 		boolean형 난수 반환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  public int nextInt() 				int형 난수 반환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  public long nextLong() 			long형 난수 반환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  public int nextInt(int bound) 		0 이상 bound 미만 범위의 int형 난수 반환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  public float nextFloat() 			0.0 이상 1.0 미만의 float형 난수 반환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  public double nextDouble() 			0.0 이상 1.0 미만의 double형 난수 반환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225" name="Google Shape;225;p36"/>
          <p:cNvSpPr txBox="1"/>
          <p:nvPr/>
        </p:nvSpPr>
        <p:spPr>
          <a:xfrm>
            <a:off x="228600" y="914400"/>
            <a:ext cx="71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임의의 랜덤 값을 만들어낼 때 사용하는 클래스이다.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난수 생성의 예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231" name="Google Shape;231;p37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37"/>
          <p:cNvSpPr txBox="1"/>
          <p:nvPr/>
        </p:nvSpPr>
        <p:spPr>
          <a:xfrm>
            <a:off x="311725" y="763250"/>
            <a:ext cx="4326300" cy="17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public static void main(String[] args) {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  Random rand = new </a:t>
            </a:r>
            <a:r>
              <a:rPr lang="ko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Random()</a:t>
            </a: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;   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  for(int i = 0; i &lt; 7; i++)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     System.out.println(rand.nextInt(1000));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}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233" name="Google Shape;233;p37"/>
          <p:cNvSpPr txBox="1"/>
          <p:nvPr/>
        </p:nvSpPr>
        <p:spPr>
          <a:xfrm>
            <a:off x="311725" y="2901275"/>
            <a:ext cx="4326300" cy="17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public static void main(String[] args) {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  Random rand = new </a:t>
            </a:r>
            <a:r>
              <a:rPr lang="ko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Random(12)</a:t>
            </a: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;   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  for(int i = 0; i &lt; 7; i++)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     System.out.println(rand.nextInt(1000));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}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234" name="Google Shape;234;p37"/>
          <p:cNvSpPr txBox="1"/>
          <p:nvPr/>
        </p:nvSpPr>
        <p:spPr>
          <a:xfrm>
            <a:off x="4298050" y="792850"/>
            <a:ext cx="3542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4A86E8"/>
                </a:solidFill>
              </a:rPr>
              <a:t>실행</a:t>
            </a:r>
            <a:r>
              <a:rPr b="1" lang="ko">
                <a:solidFill>
                  <a:srgbClr val="4A86E8"/>
                </a:solidFill>
              </a:rPr>
              <a:t>할 때마다 다른 결과를 보인다.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235" name="Google Shape;235;p37"/>
          <p:cNvSpPr txBox="1"/>
          <p:nvPr/>
        </p:nvSpPr>
        <p:spPr>
          <a:xfrm>
            <a:off x="4403225" y="2901275"/>
            <a:ext cx="35424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4A86E8"/>
                </a:solidFill>
              </a:rPr>
              <a:t>실행할 때마다 같은 결과를 보인다.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236" name="Google Shape;236;p37"/>
          <p:cNvSpPr txBox="1"/>
          <p:nvPr/>
        </p:nvSpPr>
        <p:spPr>
          <a:xfrm>
            <a:off x="5004000" y="1258400"/>
            <a:ext cx="3542400" cy="11334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public Random() {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  // Random(long seed) 생성자 호출 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  this(System.currentTimeMillis()); 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}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cxnSp>
        <p:nvCxnSpPr>
          <p:cNvPr id="237" name="Google Shape;237;p37"/>
          <p:cNvCxnSpPr>
            <a:stCxn id="236" idx="1"/>
          </p:cNvCxnSpPr>
          <p:nvPr/>
        </p:nvCxnSpPr>
        <p:spPr>
          <a:xfrm rot="10800000">
            <a:off x="3069900" y="1322600"/>
            <a:ext cx="1934100" cy="5025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37"/>
          <p:cNvSpPr txBox="1"/>
          <p:nvPr/>
        </p:nvSpPr>
        <p:spPr>
          <a:xfrm>
            <a:off x="5004000" y="4077875"/>
            <a:ext cx="3542400" cy="4236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public void setSeed(long seed)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239" name="Google Shape;239;p37"/>
          <p:cNvSpPr txBox="1"/>
          <p:nvPr/>
        </p:nvSpPr>
        <p:spPr>
          <a:xfrm>
            <a:off x="4843400" y="3667675"/>
            <a:ext cx="37092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0000"/>
                </a:solidFill>
              </a:rPr>
              <a:t>다음 메서드 호출을 통해서 씨드 값을 수시로 바꿀 수 있다.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240" name="Google Shape;240;p37"/>
          <p:cNvSpPr txBox="1"/>
          <p:nvPr/>
        </p:nvSpPr>
        <p:spPr>
          <a:xfrm>
            <a:off x="6117802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Ex14_RandomUse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17-1.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java.lang 클래스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17-5.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Arrays 클래스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두 배열의 내용 비교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251" name="Google Shape;251;p39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39"/>
          <p:cNvSpPr txBox="1"/>
          <p:nvPr/>
        </p:nvSpPr>
        <p:spPr>
          <a:xfrm>
            <a:off x="228600" y="990600"/>
            <a:ext cx="6975900" cy="3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배열의 비교는 두 배열에 저장된 데이터 수, 순서, 그리고 내용 모두가 같을 때 true를 반환한다.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내용이 같은 것을 체크하려면 배열에 저장되는 객체는 Object 클래스로부터 상속받은 equals() 메서드가 오버라이딩으로 재정의되어 있으면 된다.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Object 클래스로부터 상속받은 equals() 메서드가 오버라이딩으로 재정의되어 있지 않은 일반 클래스로 배열을 만들고 비교를 해본다.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Object 클래스로부터 상속받은 equals() 메서드가 오버라이딩으로 재정의되어 있는 클래스로 배열을 만들고 비교를 해본다.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앞의 코드와 똑같고 equals() 메서드만 오버라이딩을 해서 추가해 주면 된다.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3" name="Google Shape;253;p39"/>
          <p:cNvSpPr txBox="1"/>
          <p:nvPr/>
        </p:nvSpPr>
        <p:spPr>
          <a:xfrm>
            <a:off x="6117802" y="19537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Ex15_ArrayObjEquals1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254" name="Google Shape;254;p39"/>
          <p:cNvSpPr txBox="1"/>
          <p:nvPr/>
        </p:nvSpPr>
        <p:spPr>
          <a:xfrm>
            <a:off x="6117802" y="29443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Ex16_ArrayObjEquals2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오름차순 정렬이란?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260" name="Google Shape;260;p40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40"/>
          <p:cNvSpPr txBox="1"/>
          <p:nvPr/>
        </p:nvSpPr>
        <p:spPr>
          <a:xfrm>
            <a:off x="244975" y="830650"/>
            <a:ext cx="7397100" cy="3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값이 작은 순에서 큰 순으로 세워 나가는 정렬</a:t>
            </a:r>
            <a:br>
              <a:rPr lang="ko"/>
            </a:br>
            <a:r>
              <a:rPr lang="ko"/>
              <a:t>  ex) 1, 2, 3, 4, 5, 6, 7</a:t>
            </a:r>
            <a:br>
              <a:rPr lang="ko"/>
            </a:br>
            <a:br>
              <a:rPr lang="ko"/>
            </a:br>
            <a:r>
              <a:rPr lang="ko"/>
              <a:t>수의 경우는 오름차순에 대한 기준이 명확하다. 그렇다면 다음 두 사람을 오름차순으로 정렬해서 줄을 세운다고 하면? 한 사람은 키가 크고 다른 한 사람은 무게가 많이 나간다.</a:t>
            </a:r>
            <a:br>
              <a:rPr lang="ko"/>
            </a:br>
            <a:br>
              <a:rPr lang="ko"/>
            </a:br>
            <a:br>
              <a:rPr lang="ko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ko"/>
            </a:br>
            <a:br>
              <a:rPr lang="ko"/>
            </a:br>
            <a:r>
              <a:rPr lang="ko"/>
              <a:t>이 때에는 기준이 필요하다 오름차순 순서상 크고 작음에 대한 기준이 필요하다. </a:t>
            </a:r>
            <a:br>
              <a:rPr lang="ko"/>
            </a:br>
            <a:r>
              <a:rPr lang="ko"/>
              <a:t>그래서 클래스를 정의할 때 오름차순 순서상 크고 작음에 대한 기준을 정의해야 한다.</a:t>
            </a:r>
            <a:endParaRPr/>
          </a:p>
        </p:txBody>
      </p:sp>
      <p:pic>
        <p:nvPicPr>
          <p:cNvPr id="262" name="Google Shape;26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550" y="2305775"/>
            <a:ext cx="2757925" cy="11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compareTo 메서드 정의 기준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268" name="Google Shape;268;p41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41"/>
          <p:cNvSpPr txBox="1"/>
          <p:nvPr/>
        </p:nvSpPr>
        <p:spPr>
          <a:xfrm>
            <a:off x="254425" y="983675"/>
            <a:ext cx="6517800" cy="26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interface Comparable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  → int compareTo(Object o)</a:t>
            </a:r>
            <a:br>
              <a:rPr lang="ko"/>
            </a:br>
            <a:br>
              <a:rPr lang="ko"/>
            </a:br>
            <a:r>
              <a:rPr lang="ko"/>
              <a:t> 인자로 전달된 o가 작다면 양의 정수 반환</a:t>
            </a:r>
            <a:br>
              <a:rPr lang="ko"/>
            </a:br>
            <a:r>
              <a:rPr lang="ko"/>
              <a:t> 인자로 전달된 o가 크다면 음의 정수 반환</a:t>
            </a:r>
            <a:br>
              <a:rPr lang="ko"/>
            </a:br>
            <a:r>
              <a:rPr lang="ko"/>
              <a:t> 인자로 전달된 o와 같다면 </a:t>
            </a: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0</a:t>
            </a:r>
            <a:r>
              <a:rPr lang="ko"/>
              <a:t>을 반환</a:t>
            </a:r>
            <a:endParaRPr/>
          </a:p>
        </p:txBody>
      </p:sp>
      <p:sp>
        <p:nvSpPr>
          <p:cNvPr id="270" name="Google Shape;270;p41"/>
          <p:cNvSpPr txBox="1"/>
          <p:nvPr/>
        </p:nvSpPr>
        <p:spPr>
          <a:xfrm>
            <a:off x="282125" y="3504575"/>
            <a:ext cx="761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순서상 인스턴스의 앞서고 뒤섬은 어떻게 판단을 할까?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이는 위 인터페이스의 구현을 기반으로 프로그래머가 클래스 별로 결정하게 되어 있다.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71" name="Google Shape;271;p41"/>
          <p:cNvSpPr txBox="1"/>
          <p:nvPr/>
        </p:nvSpPr>
        <p:spPr>
          <a:xfrm>
            <a:off x="6117802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Ex17_ArrayObjSort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java.lang 클래스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97" name="Google Shape;97;p21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21"/>
          <p:cNvSpPr txBox="1"/>
          <p:nvPr/>
        </p:nvSpPr>
        <p:spPr>
          <a:xfrm>
            <a:off x="216000" y="799400"/>
            <a:ext cx="4632300" cy="18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▶ </a:t>
            </a:r>
            <a:r>
              <a:rPr lang="ko"/>
              <a:t>프로그래밍시 Import 하지 않아도 자동으로 Import 됨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▶ import java.lang.*; 문장이 추가 됨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▶ 많이 사용하는 기본 클래스들이 속한 패키지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▶ String, Integer, System 등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JDK가 설치된 폴더의 하위 폴더인 lib 폴더에 보면 src.zip 파일이 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압축을 열어보면 다음과 같이 java.lang 패키지 안에 들어 있는 클래스들을 확인할 수 있다.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9" name="Google Shape;99;p21"/>
          <p:cNvPicPr preferRelativeResize="0"/>
          <p:nvPr/>
        </p:nvPicPr>
        <p:blipFill rotWithShape="1">
          <a:blip r:embed="rId3">
            <a:alphaModFix/>
          </a:blip>
          <a:srcRect b="0" l="0" r="0" t="19549"/>
          <a:stretch/>
        </p:blipFill>
        <p:spPr>
          <a:xfrm>
            <a:off x="4848350" y="1238600"/>
            <a:ext cx="4009076" cy="34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java.lang 클래스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05" name="Google Shape;105;p22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06" name="Google Shape;106;p22"/>
          <p:cNvGraphicFramePr/>
          <p:nvPr/>
        </p:nvGraphicFramePr>
        <p:xfrm>
          <a:off x="1216750" y="137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{C669E4CB-8C6F-4F9A-9060-5DFD6780464E}</a:tableStyleId>
              </a:tblPr>
              <a:tblGrid>
                <a:gridCol w="2866150"/>
                <a:gridCol w="36478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클래스</a:t>
                      </a:r>
                      <a:endParaRPr b="1"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설명</a:t>
                      </a:r>
                      <a:endParaRPr b="1"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Object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최상위 클래스로 기본적인 메서드를 제공한다.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String, StringBuffer, StringBuilder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문자열을 처리하는 메서드를 제공한다.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Number, Integer, Long, Float, Double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기본형 데이터를 객체화한다.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System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시스템 정보나 입출력을 처리하는 메서드를 제공한다.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Math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각종 수학 함수를 제공한다.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Thread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스레드를 처리하는 메서드를 제공한다.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Class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실행 중에 클래스 정보를 제공한다.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17-2.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Object 클래스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Object</a:t>
            </a: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클래스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17" name="Google Shape;117;p24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24"/>
          <p:cNvSpPr txBox="1"/>
          <p:nvPr/>
        </p:nvSpPr>
        <p:spPr>
          <a:xfrm>
            <a:off x="293625" y="1002225"/>
            <a:ext cx="8026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Object 클래스는 모든 자바 클래스의 최상위 클래스로, 모든 자바 클래스는 Object 클래스로부터 상속을 받는다. </a:t>
            </a:r>
            <a:endParaRPr/>
          </a:p>
        </p:txBody>
      </p:sp>
      <p:pic>
        <p:nvPicPr>
          <p:cNvPr id="119" name="Google Shape;1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2062300"/>
            <a:ext cx="7315200" cy="1876134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0" name="Google Shape;120;p24"/>
          <p:cNvSpPr txBox="1"/>
          <p:nvPr/>
        </p:nvSpPr>
        <p:spPr>
          <a:xfrm>
            <a:off x="6115635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Ex01_Object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Object 클래스의 주요 메서드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26" name="Google Shape;126;p25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27" name="Google Shape;127;p25"/>
          <p:cNvGraphicFramePr/>
          <p:nvPr/>
        </p:nvGraphicFramePr>
        <p:xfrm>
          <a:off x="899900" y="127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{C669E4CB-8C6F-4F9A-9060-5DFD6780464E}</a:tableStyleId>
              </a:tblPr>
              <a:tblGrid>
                <a:gridCol w="2286000"/>
                <a:gridCol w="34290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메서드</a:t>
                      </a:r>
                      <a:endParaRPr b="1"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설명</a:t>
                      </a:r>
                      <a:endParaRPr b="1"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public String toString()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객체의 문자 정보를 반환합니다.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public boolean equals(Object obj)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두 객체가 동일한지 여부를 반환합니다.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public int hashcode()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객체의 해시 코드를 반환합니다.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protected Object clone()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객체의 사본을 생성합니다.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protected void finalize()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가비지 컬렉터가 객체를 수거할 때 호출됩니다.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toString()</a:t>
            </a: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메서드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33" name="Google Shape;133;p26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26"/>
          <p:cNvSpPr txBox="1"/>
          <p:nvPr/>
        </p:nvSpPr>
        <p:spPr>
          <a:xfrm>
            <a:off x="6115635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Ex02_toString1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135" name="Google Shape;135;p26"/>
          <p:cNvSpPr txBox="1"/>
          <p:nvPr/>
        </p:nvSpPr>
        <p:spPr>
          <a:xfrm>
            <a:off x="6115635" y="6276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Ex03_toString2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136" name="Google Shape;136;p26"/>
          <p:cNvSpPr txBox="1"/>
          <p:nvPr/>
        </p:nvSpPr>
        <p:spPr>
          <a:xfrm>
            <a:off x="6115635" y="9324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Ex04_toString3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293625" y="932400"/>
            <a:ext cx="8121300" cy="3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Object 클래스에 정의되어 있는 toString() 메서드의 원형은 다음과 같다.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생성된 객체의 클래스 이름과 주소 값을 보여준다.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이 메서드는 메서드의 원형 그대로 사용하는 것은 의미가 없고, 보통은 객체 정보를 String으로 바꿔서 사용할 때 많이 사용된다.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우리가 자주 사용하는 String 클래스에는 이미 오버라이딩하여 재정의를 해놓고 있다.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String 클래스는 클래스 이름과 주솟값을 보여주는 대신 안에 들어 있는 문자열을 내용을 반환해준다.</a:t>
            </a:r>
            <a:endParaRPr/>
          </a:p>
        </p:txBody>
      </p:sp>
      <p:sp>
        <p:nvSpPr>
          <p:cNvPr id="138" name="Google Shape;138;p26"/>
          <p:cNvSpPr txBox="1"/>
          <p:nvPr/>
        </p:nvSpPr>
        <p:spPr>
          <a:xfrm>
            <a:off x="381000" y="1371600"/>
            <a:ext cx="7303500" cy="1143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   </a:t>
            </a: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public String toString() </a:t>
            </a:r>
            <a:endParaRPr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   {</a:t>
            </a:r>
            <a:endParaRPr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       return getClass().getName() + "@" + Integer.toHexString(hashCode());</a:t>
            </a:r>
            <a:endParaRPr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   }</a:t>
            </a:r>
            <a:endParaRPr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equals</a:t>
            </a: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() 메서드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44" name="Google Shape;144;p27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27"/>
          <p:cNvSpPr txBox="1"/>
          <p:nvPr/>
        </p:nvSpPr>
        <p:spPr>
          <a:xfrm>
            <a:off x="6115635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Ex05_equals1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6115635" y="6276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Ex06_equals2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293625" y="780000"/>
            <a:ext cx="8121300" cy="4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Object 클래스에 정의되어 있는 equals() 메서드의 원형은 다음과 같다.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자신과 매개변수로 들어온 객체의 주솟값 자체를 비교하여 같은지 아닌지를 반환한다.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이러면 참조하고 있는 변수의 id(주솟값)끼리 비교가 된다.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이 메서드도 메서드의 원형 그대로 사용하는 것은 의미가 없고, 보통은 오버라이딩으로 재정의하여 객체 안의 변수의 값끼리 비교하는 데 많이 사용된다.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Object 클래스는 상속받은 클래스들이 어떤 값으로 비교를 할 지 알 수 없기 때문에 equals() 메서드는 일단 주소 비교를 해놓은 것이고, </a:t>
            </a:r>
            <a:r>
              <a:rPr lang="ko">
                <a:solidFill>
                  <a:schemeClr val="dk1"/>
                </a:solidFill>
                <a:highlight>
                  <a:srgbClr val="FFFF00"/>
                </a:highlight>
                <a:latin typeface="Arimo"/>
                <a:ea typeface="Arimo"/>
                <a:cs typeface="Arimo"/>
                <a:sym typeface="Arimo"/>
              </a:rPr>
              <a:t>상속받은 클래스에서 오버라이딩으로 비교하고 싶은 항목을 재정의해서 비교하라는 것.</a:t>
            </a:r>
            <a:endParaRPr>
              <a:solidFill>
                <a:schemeClr val="dk1"/>
              </a:solidFill>
              <a:highlight>
                <a:srgbClr val="FFFF00"/>
              </a:highlight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비교 기능을 사용 안 할 수도 있기 때문에 추상 메서드로 기능 구현을 강제하지는 않는다.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381000" y="1219200"/>
            <a:ext cx="7303500" cy="1143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   </a:t>
            </a: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public boolean equals(Object obj) </a:t>
            </a:r>
            <a:endParaRPr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   {</a:t>
            </a:r>
            <a:endParaRPr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       return (this == obj);</a:t>
            </a:r>
            <a:endParaRPr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   }</a:t>
            </a:r>
            <a:endParaRPr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