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Arimo"/>
      <p:regular r:id="rId18"/>
      <p:bold r:id="rId19"/>
      <p:italic r:id="rId20"/>
      <p:boldItalic r:id="rId21"/>
    </p:embeddedFont>
    <p:embeddedFont>
      <p:font typeface="Nanum Gothic Coding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821020-B645-4E44-8677-E0A42E377F55}">
  <a:tblStyle styleId="{4A821020-B645-4E44-8677-E0A42E377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4.xml"/><Relationship Id="rId22" Type="http://schemas.openxmlformats.org/officeDocument/2006/relationships/font" Target="fonts/NanumGothicCoding-regular.fntdata"/><Relationship Id="rId10" Type="http://schemas.openxmlformats.org/officeDocument/2006/relationships/slide" Target="slides/slide3.xml"/><Relationship Id="rId21" Type="http://schemas.openxmlformats.org/officeDocument/2006/relationships/font" Target="fonts/Arim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NanumGothicCoding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Arimo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Arim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9cfe975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9cfe975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02d861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02d861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e2a76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e2a76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d60bd0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d60bd0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02d8614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02d8614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d60bd0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d60bd0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618661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열거형, 가변 인자, 어노테이션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272361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18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9476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열거형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열거형이란?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255000" y="906275"/>
            <a:ext cx="65391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관련된 상수들을 같이 묶어 놓은 것. Java는 타입에 안전한 열거형을 제공</a:t>
            </a:r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598425" y="1515875"/>
            <a:ext cx="4326900" cy="3115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interface MyNum {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SPRING = 0;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SUMMER = 1;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FALL = 2;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WINTER = 3;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DO = 0;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RE = 1;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MI = 2;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FA = 4;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SOL = 5;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RA = 6;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  public static final int SI = 7;</a:t>
            </a:r>
            <a:endParaRPr sz="12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5211125" y="2360450"/>
            <a:ext cx="335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앞에서 배운 것을 상기해보면 인터페이스에 사용된 변수는 앞에 public final static 이 생략된 것이다.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그러므로 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Arimo"/>
                <a:ea typeface="Arimo"/>
                <a:cs typeface="Arimo"/>
                <a:sym typeface="Arimo"/>
              </a:rPr>
              <a:t>이 모든것들은 final 상수들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이전 방식의 문제점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6" name="Google Shape;106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2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Ex01_Constants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25" y="1674300"/>
            <a:ext cx="2032215" cy="169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28600" y="838200"/>
            <a:ext cx="7022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그런데 다음 코드에서 MAN 과 TANK 는 결국은 같은 값을 가지고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그러기 때문에 잘못 사용하면 의미 전달에 있어서 모호함이 나타날 수 있다.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226150" y="3570725"/>
            <a:ext cx="7284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위 둘은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상수를 정의해서 사용한 의미는 다르지만, 결국은 같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은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숫자로 판정된다.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섞여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서 사용되었다면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비록 실행 중에 에러가 발생하지는 않았지만 의도했다면 잘못 생각한 것이고, 그렇지 않다면 실수가 있는 프로그램이다.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열거형 기반으로 수정하여 개선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6" name="Google Shape;116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3"/>
          <p:cNvSpPr txBox="1"/>
          <p:nvPr/>
        </p:nvSpPr>
        <p:spPr>
          <a:xfrm>
            <a:off x="4572000" y="3015650"/>
            <a:ext cx="4196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컴파일 과정에서 자료형 불일치로 인한 오류 발생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6121573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Ex02_Enum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1340175"/>
            <a:ext cx="4267200" cy="3123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221400" y="810400"/>
            <a:ext cx="2626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00"/>
                </a:highlight>
              </a:rPr>
              <a:t>열거형 값 (Enumerated Values)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4589800" y="3865300"/>
            <a:ext cx="3695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Switch 문에서는 </a:t>
            </a:r>
            <a:r>
              <a:rPr lang="ko" sz="1200">
                <a:solidFill>
                  <a:srgbClr val="FF0000"/>
                </a:solidFill>
              </a:rPr>
              <a:t>case문에서 표현의 간결함을 위해 TANK와 같이 ‘열거형 값’의 이름만 명시하기로 약속되어 있다.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</a:t>
            </a:r>
            <a:r>
              <a:rPr lang="ko"/>
              <a:t>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</a:t>
            </a:r>
            <a:r>
              <a:rPr lang="ko"/>
              <a:t>변 인자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가변 인자 선언에 대한 컴파일러 처리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5"/>
          <p:cNvSpPr txBox="1"/>
          <p:nvPr/>
        </p:nvSpPr>
        <p:spPr>
          <a:xfrm>
            <a:off x="302275" y="850175"/>
            <a:ext cx="4528500" cy="1920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showAll(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String...vargs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) {...}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main(String[] args)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showAll(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"Box"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showAll(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"Box", "Toy"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showAll(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"Box", "Toy", "Apple"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939400" y="2619675"/>
            <a:ext cx="4723800" cy="19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showAll(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String[] vargs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) {...}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main(String[] args)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showAll(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new String[]{"Box"}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showAll(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new String[]{"Box", "Toy"}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showAll(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new String[]{"Box", "Toy", "Apple"}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475" y="2817150"/>
            <a:ext cx="6000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926650" y="891400"/>
            <a:ext cx="39309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vargs를 배열의 참조변수로 간주하고 코드를 작성하면 된다.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83400" y="3488900"/>
            <a:ext cx="3431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컴파일러가 다음과 같이 배열 기반 코드로 수정을 한다.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Ex03_Varargs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18-3.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어노테이션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어노테이션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9" name="Google Shape;149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0" name="Google Shape;150;p27"/>
          <p:cNvGraphicFramePr/>
          <p:nvPr/>
        </p:nvGraphicFramePr>
        <p:xfrm>
          <a:off x="293625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{4A821020-B645-4E44-8677-E0A42E377F55}</a:tableStyleId>
              </a:tblPr>
              <a:tblGrid>
                <a:gridCol w="1977550"/>
                <a:gridCol w="50738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@Override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오버라이딩을 올바르게 했는지 컴파일러가 체크하게 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오버라이딩할 때 메서드이름을 잘못적는 실수를 하는 경우가 많은데 이런 점을 방지!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@Deprecated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문제의 발생 소지가 있거나 개선된 기능의 다른 것으로 대체되어서 더 이상 필요 없게 되었음을 뜻함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따라서 아직은 호환성 유지를 위해서 존재하지만 이후에 사라질 수 있는 클래스 또는 메서드를 가리켜 Deprecated 되었다고 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@SuppressWarnings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deprecation 관련 경고 메시지를 생략하라는 의미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A86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7"/>
          <p:cNvSpPr txBox="1"/>
          <p:nvPr/>
        </p:nvSpPr>
        <p:spPr>
          <a:xfrm>
            <a:off x="6095350" y="1127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Ex04_Override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117802" y="19312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Ex05_Deprecated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117800" y="31995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Ex06_SuppressWarnings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